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sldIdLst>
    <p:sldId id="262" r:id="rId2"/>
    <p:sldId id="275" r:id="rId3"/>
    <p:sldId id="285" r:id="rId4"/>
    <p:sldId id="289" r:id="rId5"/>
    <p:sldId id="265" r:id="rId6"/>
    <p:sldId id="299" r:id="rId7"/>
    <p:sldId id="283" r:id="rId8"/>
    <p:sldId id="344" r:id="rId9"/>
    <p:sldId id="309" r:id="rId10"/>
    <p:sldId id="306" r:id="rId11"/>
    <p:sldId id="314" r:id="rId12"/>
    <p:sldId id="345" r:id="rId13"/>
    <p:sldId id="348" r:id="rId14"/>
    <p:sldId id="349" r:id="rId15"/>
    <p:sldId id="350" r:id="rId16"/>
    <p:sldId id="301" r:id="rId17"/>
    <p:sldId id="288" r:id="rId18"/>
    <p:sldId id="311" r:id="rId19"/>
    <p:sldId id="291" r:id="rId20"/>
    <p:sldId id="321" r:id="rId21"/>
    <p:sldId id="351" r:id="rId22"/>
    <p:sldId id="312" r:id="rId23"/>
    <p:sldId id="326" r:id="rId24"/>
    <p:sldId id="352" r:id="rId25"/>
    <p:sldId id="337" r:id="rId26"/>
    <p:sldId id="343" r:id="rId27"/>
    <p:sldId id="315" r:id="rId28"/>
    <p:sldId id="353" r:id="rId29"/>
    <p:sldId id="346" r:id="rId30"/>
    <p:sldId id="325" r:id="rId31"/>
    <p:sldId id="354" r:id="rId32"/>
    <p:sldId id="330" r:id="rId33"/>
    <p:sldId id="355" r:id="rId34"/>
    <p:sldId id="356" r:id="rId35"/>
    <p:sldId id="357" r:id="rId36"/>
    <p:sldId id="358" r:id="rId37"/>
    <p:sldId id="359" r:id="rId38"/>
    <p:sldId id="316" r:id="rId39"/>
    <p:sldId id="335" r:id="rId40"/>
    <p:sldId id="342" r:id="rId41"/>
    <p:sldId id="360" r:id="rId42"/>
    <p:sldId id="361" r:id="rId43"/>
    <p:sldId id="310" r:id="rId44"/>
    <p:sldId id="362" r:id="rId45"/>
    <p:sldId id="328" r:id="rId46"/>
    <p:sldId id="363" r:id="rId47"/>
    <p:sldId id="369" r:id="rId48"/>
    <p:sldId id="376" r:id="rId49"/>
    <p:sldId id="382" r:id="rId50"/>
    <p:sldId id="383" r:id="rId51"/>
    <p:sldId id="384" r:id="rId52"/>
    <p:sldId id="385" r:id="rId53"/>
    <p:sldId id="386" r:id="rId54"/>
    <p:sldId id="387" r:id="rId55"/>
    <p:sldId id="388" r:id="rId56"/>
    <p:sldId id="389" r:id="rId57"/>
    <p:sldId id="390" r:id="rId58"/>
    <p:sldId id="391" r:id="rId59"/>
    <p:sldId id="392" r:id="rId60"/>
    <p:sldId id="393" r:id="rId61"/>
    <p:sldId id="394" r:id="rId62"/>
    <p:sldId id="395" r:id="rId63"/>
    <p:sldId id="396" r:id="rId64"/>
    <p:sldId id="397" r:id="rId65"/>
    <p:sldId id="398" r:id="rId66"/>
    <p:sldId id="399" r:id="rId67"/>
    <p:sldId id="400" r:id="rId68"/>
    <p:sldId id="401" r:id="rId69"/>
    <p:sldId id="403" r:id="rId70"/>
    <p:sldId id="404" r:id="rId71"/>
    <p:sldId id="405" r:id="rId72"/>
    <p:sldId id="406" r:id="rId73"/>
    <p:sldId id="407" r:id="rId74"/>
    <p:sldId id="408" r:id="rId75"/>
    <p:sldId id="409" r:id="rId76"/>
    <p:sldId id="410" r:id="rId77"/>
    <p:sldId id="411" r:id="rId78"/>
    <p:sldId id="412" r:id="rId79"/>
    <p:sldId id="413" r:id="rId80"/>
    <p:sldId id="414" r:id="rId81"/>
    <p:sldId id="415" r:id="rId82"/>
    <p:sldId id="416" r:id="rId83"/>
    <p:sldId id="417" r:id="rId84"/>
    <p:sldId id="418" r:id="rId85"/>
    <p:sldId id="419" r:id="rId86"/>
    <p:sldId id="420" r:id="rId87"/>
    <p:sldId id="421" r:id="rId88"/>
    <p:sldId id="422" r:id="rId89"/>
    <p:sldId id="423" r:id="rId90"/>
    <p:sldId id="424" r:id="rId91"/>
    <p:sldId id="425" r:id="rId92"/>
    <p:sldId id="426" r:id="rId93"/>
    <p:sldId id="427" r:id="rId94"/>
    <p:sldId id="428" r:id="rId95"/>
    <p:sldId id="429" r:id="rId96"/>
    <p:sldId id="430" r:id="rId97"/>
    <p:sldId id="431" r:id="rId98"/>
    <p:sldId id="432"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4660"/>
  </p:normalViewPr>
  <p:slideViewPr>
    <p:cSldViewPr snapToGrid="0">
      <p:cViewPr varScale="1">
        <p:scale>
          <a:sx n="154" d="100"/>
          <a:sy n="154" d="100"/>
        </p:scale>
        <p:origin x="43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5E7A8-F4E7-4BB4-B9CA-92A2301DE16F}" type="datetimeFigureOut">
              <a:rPr lang="en-US" smtClean="0"/>
              <a:t>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F6213E-31AF-4DE2-B76B-4D64A1DB364C}" type="slidenum">
              <a:rPr lang="en-US" smtClean="0"/>
              <a:t>‹#›</a:t>
            </a:fld>
            <a:endParaRPr lang="en-US"/>
          </a:p>
        </p:txBody>
      </p:sp>
    </p:spTree>
    <p:extLst>
      <p:ext uri="{BB962C8B-B14F-4D97-AF65-F5344CB8AC3E}">
        <p14:creationId xmlns:p14="http://schemas.microsoft.com/office/powerpoint/2010/main" val="3971167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this DNA be used easily do you think? </a:t>
            </a:r>
          </a:p>
          <a:p>
            <a:r>
              <a:rPr lang="en-US" altLang="en-US" dirty="0"/>
              <a:t>Karyotype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9ADF4-CD02-48AB-9ED6-57E5E0BC7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558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eaLnBrk="1" hangingPunct="1">
                  <a:lnSpc>
                    <a:spcPct val="90000"/>
                  </a:lnSpc>
                </a:pPr>
                <a:r>
                  <a:rPr lang="en-US" altLang="en-US" sz="2800" dirty="0"/>
                  <a:t>Time it takes to complete a cell cycle varies greatly</a:t>
                </a:r>
              </a:p>
              <a:p>
                <a:pPr eaLnBrk="1" hangingPunct="1">
                  <a:lnSpc>
                    <a:spcPct val="90000"/>
                  </a:lnSpc>
                </a:pPr>
                <a:r>
                  <a:rPr lang="en-US" altLang="en-US" sz="2800" dirty="0"/>
                  <a:t>Fruit fly embryos = 8 minutes</a:t>
                </a:r>
              </a:p>
              <a:p>
                <a:pPr eaLnBrk="1" hangingPunct="1">
                  <a:lnSpc>
                    <a:spcPct val="90000"/>
                  </a:lnSpc>
                </a:pPr>
                <a:r>
                  <a:rPr lang="en-US" altLang="en-US" sz="2800" dirty="0"/>
                  <a:t>Mature cells take longer to grow</a:t>
                </a:r>
              </a:p>
              <a:p>
                <a:pPr lvl="1" eaLnBrk="1" hangingPunct="1">
                  <a:lnSpc>
                    <a:spcPct val="90000"/>
                  </a:lnSpc>
                </a:pPr>
                <a:r>
                  <a:rPr lang="en-US" altLang="en-US" sz="2400" dirty="0"/>
                  <a:t>Typical mammalian cell takes 24 hours</a:t>
                </a:r>
              </a:p>
              <a:p>
                <a:pPr lvl="1" eaLnBrk="1" hangingPunct="1">
                  <a:lnSpc>
                    <a:spcPct val="90000"/>
                  </a:lnSpc>
                </a:pPr>
                <a:r>
                  <a:rPr lang="en-US" altLang="en-US" sz="2400" dirty="0"/>
                  <a:t>Liver cell takes more than a year</a:t>
                </a:r>
              </a:p>
              <a:p>
                <a:pPr eaLnBrk="1" hangingPunct="1">
                  <a:lnSpc>
                    <a:spcPct val="90000"/>
                  </a:lnSpc>
                </a:pPr>
                <a:r>
                  <a:rPr lang="en-US" altLang="en-US" sz="2800" dirty="0"/>
                  <a:t>Growth occurs during </a:t>
                </a:r>
                <a14:m>
                  <m:oMath xmlns:m="http://schemas.openxmlformats.org/officeDocument/2006/math">
                    <m:sSub>
                      <m:sSubPr>
                        <m:ctrlPr>
                          <a:rPr lang="en-US" altLang="en-US" sz="2800" i="1" smtClean="0">
                            <a:latin typeface="Cambria Math" panose="02040503050406030204" pitchFamily="18" charset="0"/>
                          </a:rPr>
                        </m:ctrlPr>
                      </m:sSubPr>
                      <m:e>
                        <m:r>
                          <m:rPr>
                            <m:sty m:val="p"/>
                          </m:rPr>
                          <a:rPr lang="en-US" altLang="en-US" sz="2800" b="0" i="0" smtClean="0">
                            <a:latin typeface="Cambria Math" panose="02040503050406030204" pitchFamily="18" charset="0"/>
                          </a:rPr>
                          <m:t>G</m:t>
                        </m:r>
                      </m:e>
                      <m:sub>
                        <m:r>
                          <a:rPr lang="en-US" altLang="en-US" sz="2800" b="0" i="0" smtClean="0">
                            <a:latin typeface="Cambria Math" panose="02040503050406030204" pitchFamily="18" charset="0"/>
                          </a:rPr>
                          <m:t>1</m:t>
                        </m:r>
                      </m:sub>
                    </m:sSub>
                  </m:oMath>
                </a14:m>
                <a:r>
                  <a:rPr lang="en-US" altLang="en-US" sz="2800" dirty="0"/>
                  <a:t>, </a:t>
                </a:r>
                <a14:m>
                  <m:oMath xmlns:m="http://schemas.openxmlformats.org/officeDocument/2006/math">
                    <m:sSub>
                      <m:sSubPr>
                        <m:ctrlPr>
                          <a:rPr lang="en-US" altLang="en-US" sz="2800" i="1">
                            <a:latin typeface="Cambria Math" panose="02040503050406030204" pitchFamily="18" charset="0"/>
                          </a:rPr>
                        </m:ctrlPr>
                      </m:sSubPr>
                      <m:e>
                        <m:r>
                          <m:rPr>
                            <m:sty m:val="p"/>
                          </m:rPr>
                          <a:rPr lang="en-US" altLang="en-US" sz="2800">
                            <a:latin typeface="Cambria Math" panose="02040503050406030204" pitchFamily="18" charset="0"/>
                          </a:rPr>
                          <m:t>G</m:t>
                        </m:r>
                      </m:e>
                      <m:sub>
                        <m:r>
                          <a:rPr lang="en-US" altLang="en-US" sz="2800" b="0" i="0" smtClean="0">
                            <a:latin typeface="Cambria Math" panose="02040503050406030204" pitchFamily="18" charset="0"/>
                          </a:rPr>
                          <m:t>2</m:t>
                        </m:r>
                      </m:sub>
                    </m:sSub>
                  </m:oMath>
                </a14:m>
                <a:r>
                  <a:rPr lang="en-US" altLang="en-US" sz="2800" dirty="0"/>
                  <a:t>, and S phases</a:t>
                </a:r>
              </a:p>
              <a:p>
                <a:pPr lvl="1" eaLnBrk="1" hangingPunct="1">
                  <a:lnSpc>
                    <a:spcPct val="90000"/>
                  </a:lnSpc>
                </a:pPr>
                <a:r>
                  <a:rPr lang="en-US" altLang="en-US" sz="2400" dirty="0"/>
                  <a:t>M phase takes only about an hour</a:t>
                </a:r>
              </a:p>
              <a:p>
                <a:pPr eaLnBrk="1" hangingPunct="1">
                  <a:lnSpc>
                    <a:spcPct val="90000"/>
                  </a:lnSpc>
                </a:pPr>
                <a:r>
                  <a:rPr lang="en-US" altLang="en-US" sz="2800" dirty="0"/>
                  <a:t>Most variation in length of </a:t>
                </a:r>
                <a14:m>
                  <m:oMath xmlns:m="http://schemas.openxmlformats.org/officeDocument/2006/math">
                    <m:sSub>
                      <m:sSubPr>
                        <m:ctrlPr>
                          <a:rPr lang="en-US" altLang="en-US" sz="2800" i="1">
                            <a:latin typeface="Cambria Math" panose="02040503050406030204" pitchFamily="18" charset="0"/>
                          </a:rPr>
                        </m:ctrlPr>
                      </m:sSubPr>
                      <m:e>
                        <m:r>
                          <m:rPr>
                            <m:sty m:val="p"/>
                          </m:rPr>
                          <a:rPr lang="en-US" altLang="en-US" sz="2800">
                            <a:latin typeface="Cambria Math" panose="02040503050406030204" pitchFamily="18" charset="0"/>
                          </a:rPr>
                          <m:t>G</m:t>
                        </m:r>
                      </m:e>
                      <m:sub>
                        <m:r>
                          <a:rPr lang="en-US" altLang="en-US" sz="2800">
                            <a:latin typeface="Cambria Math" panose="02040503050406030204" pitchFamily="18" charset="0"/>
                          </a:rPr>
                          <m:t>1</m:t>
                        </m:r>
                      </m:sub>
                    </m:sSub>
                  </m:oMath>
                </a14:m>
                <a:endParaRPr lang="en-US" altLang="en-US" sz="2800" baseline="-25000" dirty="0"/>
              </a:p>
              <a:p>
                <a:pPr lvl="1" eaLnBrk="1" hangingPunct="1">
                  <a:lnSpc>
                    <a:spcPct val="90000"/>
                  </a:lnSpc>
                </a:pPr>
                <a:r>
                  <a:rPr lang="en-US" altLang="en-US" sz="2400" dirty="0"/>
                  <a:t>Resting phase </a:t>
                </a:r>
                <a14:m>
                  <m:oMath xmlns:m="http://schemas.openxmlformats.org/officeDocument/2006/math">
                    <m:sSub>
                      <m:sSubPr>
                        <m:ctrlPr>
                          <a:rPr lang="en-US" altLang="en-US" sz="2400" i="1">
                            <a:latin typeface="Cambria Math" panose="02040503050406030204" pitchFamily="18" charset="0"/>
                          </a:rPr>
                        </m:ctrlPr>
                      </m:sSubPr>
                      <m:e>
                        <m:r>
                          <m:rPr>
                            <m:sty m:val="p"/>
                          </m:rPr>
                          <a:rPr lang="en-US" altLang="en-US" sz="2400">
                            <a:latin typeface="Cambria Math" panose="02040503050406030204" pitchFamily="18" charset="0"/>
                          </a:rPr>
                          <m:t>G</m:t>
                        </m:r>
                      </m:e>
                      <m:sub>
                        <m:r>
                          <a:rPr lang="en-US" altLang="en-US" sz="2400" b="0" i="0" smtClean="0">
                            <a:latin typeface="Cambria Math" panose="02040503050406030204" pitchFamily="18" charset="0"/>
                          </a:rPr>
                          <m:t>0</m:t>
                        </m:r>
                      </m:sub>
                    </m:sSub>
                  </m:oMath>
                </a14:m>
                <a:r>
                  <a:rPr lang="en-US" altLang="en-US" sz="2400" dirty="0"/>
                  <a:t> – cells spend more or less time here</a:t>
                </a:r>
              </a:p>
            </p:txBody>
          </p:sp>
        </mc:Choice>
        <mc:Fallback xmlns="">
          <p:sp>
            <p:nvSpPr>
              <p:cNvPr id="3" name="Notes Placeholder 2"/>
              <p:cNvSpPr>
                <a:spLocks noGrp="1"/>
              </p:cNvSpPr>
              <p:nvPr>
                <p:ph type="body" idx="1"/>
              </p:nvPr>
            </p:nvSpPr>
            <p:spPr/>
            <p:txBody>
              <a:bodyPr/>
              <a:lstStyle/>
              <a:p>
                <a:pPr eaLnBrk="1" hangingPunct="1">
                  <a:lnSpc>
                    <a:spcPct val="90000"/>
                  </a:lnSpc>
                </a:pPr>
                <a:r>
                  <a:rPr lang="en-US" altLang="en-US" sz="2800" dirty="0"/>
                  <a:t>Time it takes to complete a cell cycle varies greatly</a:t>
                </a:r>
              </a:p>
              <a:p>
                <a:pPr eaLnBrk="1" hangingPunct="1">
                  <a:lnSpc>
                    <a:spcPct val="90000"/>
                  </a:lnSpc>
                </a:pPr>
                <a:r>
                  <a:rPr lang="en-US" altLang="en-US" sz="2800" dirty="0"/>
                  <a:t>Fruit fly embryos = 8 minutes</a:t>
                </a:r>
              </a:p>
              <a:p>
                <a:pPr eaLnBrk="1" hangingPunct="1">
                  <a:lnSpc>
                    <a:spcPct val="90000"/>
                  </a:lnSpc>
                </a:pPr>
                <a:r>
                  <a:rPr lang="en-US" altLang="en-US" sz="2800" dirty="0"/>
                  <a:t>Mature cells take longer to grow</a:t>
                </a:r>
              </a:p>
              <a:p>
                <a:pPr lvl="1" eaLnBrk="1" hangingPunct="1">
                  <a:lnSpc>
                    <a:spcPct val="90000"/>
                  </a:lnSpc>
                </a:pPr>
                <a:r>
                  <a:rPr lang="en-US" altLang="en-US" sz="2400" dirty="0"/>
                  <a:t>Typical mammalian cell takes 24 hours</a:t>
                </a:r>
              </a:p>
              <a:p>
                <a:pPr lvl="1" eaLnBrk="1" hangingPunct="1">
                  <a:lnSpc>
                    <a:spcPct val="90000"/>
                  </a:lnSpc>
                </a:pPr>
                <a:r>
                  <a:rPr lang="en-US" altLang="en-US" sz="2400" dirty="0"/>
                  <a:t>Liver cell takes more than a year</a:t>
                </a:r>
              </a:p>
              <a:p>
                <a:pPr eaLnBrk="1" hangingPunct="1">
                  <a:lnSpc>
                    <a:spcPct val="90000"/>
                  </a:lnSpc>
                </a:pPr>
                <a:r>
                  <a:rPr lang="en-US" altLang="en-US" sz="2800" dirty="0"/>
                  <a:t>Growth occurs during </a:t>
                </a:r>
                <a:r>
                  <a:rPr lang="en-US" altLang="en-US" sz="2800" b="0" i="0">
                    <a:latin typeface="Cambria Math" panose="02040503050406030204" pitchFamily="18" charset="0"/>
                  </a:rPr>
                  <a:t>G_1</a:t>
                </a:r>
                <a:r>
                  <a:rPr lang="en-US" altLang="en-US" sz="2800" dirty="0"/>
                  <a:t>, </a:t>
                </a:r>
                <a:r>
                  <a:rPr lang="en-US" altLang="en-US" sz="2800" i="0">
                    <a:latin typeface="Cambria Math" panose="02040503050406030204" pitchFamily="18" charset="0"/>
                  </a:rPr>
                  <a:t>G_</a:t>
                </a:r>
                <a:r>
                  <a:rPr lang="en-US" altLang="en-US" sz="2800" b="0" i="0">
                    <a:latin typeface="Cambria Math" panose="02040503050406030204" pitchFamily="18" charset="0"/>
                  </a:rPr>
                  <a:t>2</a:t>
                </a:r>
                <a:r>
                  <a:rPr lang="en-US" altLang="en-US" sz="2800" dirty="0"/>
                  <a:t>, and S phases</a:t>
                </a:r>
              </a:p>
              <a:p>
                <a:pPr lvl="1" eaLnBrk="1" hangingPunct="1">
                  <a:lnSpc>
                    <a:spcPct val="90000"/>
                  </a:lnSpc>
                </a:pPr>
                <a:r>
                  <a:rPr lang="en-US" altLang="en-US" sz="2400" dirty="0"/>
                  <a:t>M phase takes only about an hour</a:t>
                </a:r>
              </a:p>
              <a:p>
                <a:pPr eaLnBrk="1" hangingPunct="1">
                  <a:lnSpc>
                    <a:spcPct val="90000"/>
                  </a:lnSpc>
                </a:pPr>
                <a:r>
                  <a:rPr lang="en-US" altLang="en-US" sz="2800" dirty="0"/>
                  <a:t>Most variation in length of </a:t>
                </a:r>
                <a:r>
                  <a:rPr lang="en-US" altLang="en-US" sz="2800" i="0">
                    <a:latin typeface="Cambria Math" panose="02040503050406030204" pitchFamily="18" charset="0"/>
                  </a:rPr>
                  <a:t>G_1</a:t>
                </a:r>
                <a:endParaRPr lang="en-US" altLang="en-US" sz="2800" baseline="-25000" dirty="0"/>
              </a:p>
              <a:p>
                <a:pPr lvl="1" eaLnBrk="1" hangingPunct="1">
                  <a:lnSpc>
                    <a:spcPct val="90000"/>
                  </a:lnSpc>
                </a:pPr>
                <a:r>
                  <a:rPr lang="en-US" altLang="en-US" sz="2400" dirty="0"/>
                  <a:t>Resting phase </a:t>
                </a:r>
                <a:r>
                  <a:rPr lang="en-US" altLang="en-US" sz="2400" i="0">
                    <a:latin typeface="Cambria Math" panose="02040503050406030204" pitchFamily="18" charset="0"/>
                  </a:rPr>
                  <a:t>G_</a:t>
                </a:r>
                <a:r>
                  <a:rPr lang="en-US" altLang="en-US" sz="2400" b="0" i="0">
                    <a:latin typeface="Cambria Math" panose="02040503050406030204" pitchFamily="18" charset="0"/>
                  </a:rPr>
                  <a:t>0</a:t>
                </a:r>
                <a:r>
                  <a:rPr lang="en-US" altLang="en-US" sz="2400" dirty="0"/>
                  <a:t> – cells spend more or less time here</a:t>
                </a:r>
              </a:p>
            </p:txBody>
          </p:sp>
        </mc:Fallback>
      </mc:AlternateContent>
      <p:sp>
        <p:nvSpPr>
          <p:cNvPr id="4" name="Slide Number Placeholder 3"/>
          <p:cNvSpPr>
            <a:spLocks noGrp="1"/>
          </p:cNvSpPr>
          <p:nvPr>
            <p:ph type="sldNum" sz="quarter" idx="5"/>
          </p:nvPr>
        </p:nvSpPr>
        <p:spPr/>
        <p:txBody>
          <a:bodyPr/>
          <a:lstStyle/>
          <a:p>
            <a:fld id="{5219ADF4-CD02-48AB-9ED6-57E5E0BC7B61}" type="slidenum">
              <a:rPr lang="en-US" smtClean="0"/>
              <a:t>18</a:t>
            </a:fld>
            <a:endParaRPr lang="en-US"/>
          </a:p>
        </p:txBody>
      </p:sp>
    </p:spTree>
    <p:extLst>
      <p:ext uri="{BB962C8B-B14F-4D97-AF65-F5344CB8AC3E}">
        <p14:creationId xmlns:p14="http://schemas.microsoft.com/office/powerpoint/2010/main" val="3977432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DNA is always in chromosomes – they just COIL TIGHTER at times!!</a:t>
            </a:r>
            <a:r>
              <a:rPr lang="en-US" baseline="0" dirty="0"/>
              <a:t> Go from hard to access to IMPOSSIBLE. </a:t>
            </a:r>
            <a:endParaRPr lang="en-US" dirty="0"/>
          </a:p>
        </p:txBody>
      </p:sp>
      <p:sp>
        <p:nvSpPr>
          <p:cNvPr id="4" name="Slide Number Placeholder 3"/>
          <p:cNvSpPr>
            <a:spLocks noGrp="1"/>
          </p:cNvSpPr>
          <p:nvPr>
            <p:ph type="sldNum" sz="quarter" idx="5"/>
          </p:nvPr>
        </p:nvSpPr>
        <p:spPr/>
        <p:txBody>
          <a:bodyPr/>
          <a:lstStyle/>
          <a:p>
            <a:fld id="{5219ADF4-CD02-48AB-9ED6-57E5E0BC7B61}" type="slidenum">
              <a:rPr lang="en-US" smtClean="0"/>
              <a:t>19</a:t>
            </a:fld>
            <a:endParaRPr lang="en-US"/>
          </a:p>
        </p:txBody>
      </p:sp>
    </p:spTree>
    <p:extLst>
      <p:ext uri="{BB962C8B-B14F-4D97-AF65-F5344CB8AC3E}">
        <p14:creationId xmlns:p14="http://schemas.microsoft.com/office/powerpoint/2010/main" val="2247605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9ADF4-CD02-48AB-9ED6-57E5E0BC7B61}" type="slidenum">
              <a:rPr lang="en-US" smtClean="0"/>
              <a:t>20</a:t>
            </a:fld>
            <a:endParaRPr lang="en-US"/>
          </a:p>
        </p:txBody>
      </p:sp>
    </p:spTree>
    <p:extLst>
      <p:ext uri="{BB962C8B-B14F-4D97-AF65-F5344CB8AC3E}">
        <p14:creationId xmlns:p14="http://schemas.microsoft.com/office/powerpoint/2010/main" val="1386880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sz="2800" dirty="0"/>
              <a:t>Its all about the DNA replication and processing </a:t>
            </a:r>
          </a:p>
          <a:p>
            <a:pPr eaLnBrk="1" hangingPunct="1">
              <a:lnSpc>
                <a:spcPct val="90000"/>
              </a:lnSpc>
            </a:pPr>
            <a:r>
              <a:rPr lang="en-US" altLang="en-US" sz="2800" dirty="0"/>
              <a:t>When is there a point of no return here do you think?</a:t>
            </a:r>
          </a:p>
          <a:p>
            <a:pPr eaLnBrk="1" hangingPunct="1">
              <a:lnSpc>
                <a:spcPct val="90000"/>
              </a:lnSpc>
            </a:pPr>
            <a:endParaRPr lang="en-US" altLang="en-US" sz="2400" dirty="0"/>
          </a:p>
        </p:txBody>
      </p:sp>
      <p:sp>
        <p:nvSpPr>
          <p:cNvPr id="4" name="Slide Number Placeholder 3"/>
          <p:cNvSpPr>
            <a:spLocks noGrp="1"/>
          </p:cNvSpPr>
          <p:nvPr>
            <p:ph type="sldNum" sz="quarter" idx="5"/>
          </p:nvPr>
        </p:nvSpPr>
        <p:spPr/>
        <p:txBody>
          <a:bodyPr/>
          <a:lstStyle/>
          <a:p>
            <a:fld id="{5219ADF4-CD02-48AB-9ED6-57E5E0BC7B61}" type="slidenum">
              <a:rPr lang="en-US" smtClean="0"/>
              <a:t>21</a:t>
            </a:fld>
            <a:endParaRPr lang="en-US"/>
          </a:p>
        </p:txBody>
      </p:sp>
    </p:spTree>
    <p:extLst>
      <p:ext uri="{BB962C8B-B14F-4D97-AF65-F5344CB8AC3E}">
        <p14:creationId xmlns:p14="http://schemas.microsoft.com/office/powerpoint/2010/main" val="2179880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here? What is the most important part of mitosis to get right or its ALL ruined </a:t>
            </a:r>
          </a:p>
        </p:txBody>
      </p:sp>
      <p:sp>
        <p:nvSpPr>
          <p:cNvPr id="4" name="Slide Number Placeholder 3"/>
          <p:cNvSpPr>
            <a:spLocks noGrp="1"/>
          </p:cNvSpPr>
          <p:nvPr>
            <p:ph type="sldNum" sz="quarter" idx="5"/>
          </p:nvPr>
        </p:nvSpPr>
        <p:spPr/>
        <p:txBody>
          <a:bodyPr/>
          <a:lstStyle/>
          <a:p>
            <a:fld id="{49A589E9-3860-4FB3-AF9F-DB555E365436}" type="slidenum">
              <a:rPr lang="en-US" smtClean="0"/>
              <a:t>22</a:t>
            </a:fld>
            <a:endParaRPr lang="en-US"/>
          </a:p>
        </p:txBody>
      </p:sp>
    </p:spTree>
    <p:extLst>
      <p:ext uri="{BB962C8B-B14F-4D97-AF65-F5344CB8AC3E}">
        <p14:creationId xmlns:p14="http://schemas.microsoft.com/office/powerpoint/2010/main" val="2321504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589E9-3860-4FB3-AF9F-DB555E365436}" type="slidenum">
              <a:rPr lang="en-US" smtClean="0"/>
              <a:t>23</a:t>
            </a:fld>
            <a:endParaRPr lang="en-US"/>
          </a:p>
        </p:txBody>
      </p:sp>
    </p:spTree>
    <p:extLst>
      <p:ext uri="{BB962C8B-B14F-4D97-AF65-F5344CB8AC3E}">
        <p14:creationId xmlns:p14="http://schemas.microsoft.com/office/powerpoint/2010/main" val="2545061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A, B</a:t>
            </a:r>
          </a:p>
        </p:txBody>
      </p:sp>
      <p:sp>
        <p:nvSpPr>
          <p:cNvPr id="4" name="Slide Number Placeholder 3"/>
          <p:cNvSpPr>
            <a:spLocks noGrp="1"/>
          </p:cNvSpPr>
          <p:nvPr>
            <p:ph type="sldNum" sz="quarter" idx="10"/>
          </p:nvPr>
        </p:nvSpPr>
        <p:spPr/>
        <p:txBody>
          <a:bodyPr/>
          <a:lstStyle/>
          <a:p>
            <a:fld id="{49A589E9-3860-4FB3-AF9F-DB555E365436}" type="slidenum">
              <a:rPr lang="en-US" smtClean="0"/>
              <a:t>24</a:t>
            </a:fld>
            <a:endParaRPr lang="en-US"/>
          </a:p>
        </p:txBody>
      </p:sp>
    </p:spTree>
    <p:extLst>
      <p:ext uri="{BB962C8B-B14F-4D97-AF65-F5344CB8AC3E}">
        <p14:creationId xmlns:p14="http://schemas.microsoft.com/office/powerpoint/2010/main" val="256292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Novel combination of traits </a:t>
            </a:r>
          </a:p>
          <a:p>
            <a:r>
              <a:rPr lang="en-US" dirty="0"/>
              <a:t>Your chromosomes are not just your grandparents chromosomes shuffled around </a:t>
            </a:r>
          </a:p>
        </p:txBody>
      </p:sp>
      <p:sp>
        <p:nvSpPr>
          <p:cNvPr id="4" name="Slide Number Placeholder 3"/>
          <p:cNvSpPr>
            <a:spLocks noGrp="1"/>
          </p:cNvSpPr>
          <p:nvPr>
            <p:ph type="sldNum" sz="quarter" idx="5"/>
          </p:nvPr>
        </p:nvSpPr>
        <p:spPr/>
        <p:txBody>
          <a:bodyPr/>
          <a:lstStyle/>
          <a:p>
            <a:fld id="{49A589E9-3860-4FB3-AF9F-DB555E365436}" type="slidenum">
              <a:rPr lang="en-US" smtClean="0"/>
              <a:t>25</a:t>
            </a:fld>
            <a:endParaRPr lang="en-US"/>
          </a:p>
        </p:txBody>
      </p:sp>
    </p:spTree>
    <p:extLst>
      <p:ext uri="{BB962C8B-B14F-4D97-AF65-F5344CB8AC3E}">
        <p14:creationId xmlns:p14="http://schemas.microsoft.com/office/powerpoint/2010/main" val="152611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589E9-3860-4FB3-AF9F-DB555E365436}" type="slidenum">
              <a:rPr lang="en-US" smtClean="0"/>
              <a:t>26</a:t>
            </a:fld>
            <a:endParaRPr lang="en-US"/>
          </a:p>
        </p:txBody>
      </p:sp>
    </p:spTree>
    <p:extLst>
      <p:ext uri="{BB962C8B-B14F-4D97-AF65-F5344CB8AC3E}">
        <p14:creationId xmlns:p14="http://schemas.microsoft.com/office/powerpoint/2010/main" val="2592747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Cross used to determine the genotype of an individual with dominant phenotype</a:t>
            </a:r>
          </a:p>
          <a:p>
            <a:pPr eaLnBrk="1" hangingPunct="1"/>
            <a:r>
              <a:rPr lang="en-US" altLang="en-US" dirty="0"/>
              <a:t>Cross the individual with unknown genotype (e.g. </a:t>
            </a:r>
            <a:r>
              <a:rPr lang="en-US" altLang="en-US" i="1" dirty="0"/>
              <a:t>P_</a:t>
            </a:r>
            <a:r>
              <a:rPr lang="en-US" altLang="en-US" dirty="0"/>
              <a:t>) with a homozygous recessive (</a:t>
            </a:r>
            <a:r>
              <a:rPr lang="en-US" altLang="en-US" i="1" dirty="0"/>
              <a:t>pp</a:t>
            </a:r>
            <a:r>
              <a:rPr lang="en-US" altLang="en-US" dirty="0"/>
              <a:t>)</a:t>
            </a:r>
          </a:p>
          <a:p>
            <a:pPr eaLnBrk="1" hangingPunct="1"/>
            <a:r>
              <a:rPr lang="en-US" altLang="en-US" dirty="0"/>
              <a:t>Phenotypic ratios among offspring are different, depending on the genotype of the unknown parent</a:t>
            </a:r>
          </a:p>
          <a:p>
            <a:endParaRPr lang="en-US" dirty="0"/>
          </a:p>
        </p:txBody>
      </p:sp>
      <p:sp>
        <p:nvSpPr>
          <p:cNvPr id="4" name="Slide Number Placeholder 3"/>
          <p:cNvSpPr>
            <a:spLocks noGrp="1"/>
          </p:cNvSpPr>
          <p:nvPr>
            <p:ph type="sldNum" sz="quarter" idx="5"/>
          </p:nvPr>
        </p:nvSpPr>
        <p:spPr/>
        <p:txBody>
          <a:bodyPr/>
          <a:lstStyle/>
          <a:p>
            <a:fld id="{F3E9D31F-EE53-48A4-8255-547B603AD523}" type="slidenum">
              <a:rPr lang="en-US" smtClean="0"/>
              <a:t>31</a:t>
            </a:fld>
            <a:endParaRPr lang="en-US"/>
          </a:p>
        </p:txBody>
      </p:sp>
    </p:spTree>
    <p:extLst>
      <p:ext uri="{BB962C8B-B14F-4D97-AF65-F5344CB8AC3E}">
        <p14:creationId xmlns:p14="http://schemas.microsoft.com/office/powerpoint/2010/main" val="2392024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eaLnBrk="1" hangingPunct="1"/>
                <a:r>
                  <a:rPr lang="en-US" altLang="en-US" dirty="0"/>
                  <a:t>Bacterial cells were grown in a heavy isotope of nitrogen, </a:t>
                </a:r>
                <a14:m>
                  <m:oMath xmlns:m="http://schemas.openxmlformats.org/officeDocument/2006/math">
                    <m:r>
                      <a:rPr lang="en-US" altLang="en-US" i="0" baseline="30000" dirty="0" smtClean="0">
                        <a:latin typeface="Cambria Math" panose="02040503050406030204" pitchFamily="18" charset="0"/>
                      </a:rPr>
                      <m:t>15</m:t>
                    </m:r>
                    <m:r>
                      <m:rPr>
                        <m:sty m:val="p"/>
                      </m:rPr>
                      <a:rPr lang="en-US" altLang="en-US" i="0" dirty="0">
                        <a:latin typeface="Cambria Math" panose="02040503050406030204" pitchFamily="18" charset="0"/>
                      </a:rPr>
                      <m:t>N</m:t>
                    </m:r>
                  </m:oMath>
                </a14:m>
                <a:endParaRPr lang="en-US" altLang="en-US" dirty="0"/>
              </a:p>
              <a:p>
                <a:pPr eaLnBrk="1" hangingPunct="1"/>
                <a:r>
                  <a:rPr lang="en-US" altLang="en-US" dirty="0"/>
                  <a:t>After several generations, the DNA of these bacteria was denser than normal DNA </a:t>
                </a:r>
              </a:p>
              <a:p>
                <a:pPr eaLnBrk="1" hangingPunct="1"/>
                <a:r>
                  <a:rPr lang="en-US" altLang="en-US" dirty="0"/>
                  <a:t>Cells were switched to media containing lighter </a:t>
                </a:r>
                <a14:m>
                  <m:oMath xmlns:m="http://schemas.openxmlformats.org/officeDocument/2006/math">
                    <m:r>
                      <a:rPr lang="en-US" altLang="en-US" i="0" baseline="30000" dirty="0" smtClean="0">
                        <a:latin typeface="Cambria Math" panose="02040503050406030204" pitchFamily="18" charset="0"/>
                      </a:rPr>
                      <m:t>14</m:t>
                    </m:r>
                    <m:r>
                      <m:rPr>
                        <m:sty m:val="p"/>
                      </m:rPr>
                      <a:rPr lang="en-US" altLang="en-US" i="0" dirty="0">
                        <a:latin typeface="Cambria Math" panose="02040503050406030204" pitchFamily="18" charset="0"/>
                      </a:rPr>
                      <m:t>N</m:t>
                    </m:r>
                  </m:oMath>
                </a14:m>
                <a:endParaRPr lang="en-US" altLang="en-US" dirty="0"/>
              </a:p>
              <a:p>
                <a:pPr eaLnBrk="1" hangingPunct="1"/>
                <a:r>
                  <a:rPr lang="en-US" altLang="en-US" dirty="0"/>
                  <a:t>DNA was extracted from the cells at various time intervals</a:t>
                </a:r>
              </a:p>
              <a:p>
                <a:endParaRPr lang="en-US" dirty="0"/>
              </a:p>
            </p:txBody>
          </p:sp>
        </mc:Choice>
        <mc:Fallback xmlns="">
          <p:sp>
            <p:nvSpPr>
              <p:cNvPr id="3" name="Notes Placeholder 2"/>
              <p:cNvSpPr>
                <a:spLocks noGrp="1"/>
              </p:cNvSpPr>
              <p:nvPr>
                <p:ph type="body" idx="1"/>
              </p:nvPr>
            </p:nvSpPr>
            <p:spPr/>
            <p:txBody>
              <a:bodyPr/>
              <a:lstStyle/>
              <a:p>
                <a:pPr eaLnBrk="1" hangingPunct="1"/>
                <a:r>
                  <a:rPr lang="en-US" altLang="en-US" dirty="0" smtClean="0"/>
                  <a:t>Bacterial cells were grown in a heavy isotope of nitrogen, </a:t>
                </a:r>
                <a:r>
                  <a:rPr lang="en-US" altLang="en-US" i="0" baseline="30000" dirty="0" smtClean="0">
                    <a:latin typeface="Cambria Math" panose="02040503050406030204" pitchFamily="18" charset="0"/>
                  </a:rPr>
                  <a:t>15</a:t>
                </a:r>
                <a:r>
                  <a:rPr lang="en-US" altLang="en-US" i="0" dirty="0">
                    <a:latin typeface="Cambria Math" panose="02040503050406030204" pitchFamily="18" charset="0"/>
                  </a:rPr>
                  <a:t>N</a:t>
                </a:r>
                <a:endParaRPr lang="en-US" altLang="en-US" dirty="0"/>
              </a:p>
              <a:p>
                <a:pPr eaLnBrk="1" hangingPunct="1"/>
                <a:r>
                  <a:rPr lang="en-US" altLang="en-US" dirty="0"/>
                  <a:t>After several generations, the DNA of these bacteria was denser than normal DNA </a:t>
                </a:r>
              </a:p>
              <a:p>
                <a:pPr eaLnBrk="1" hangingPunct="1"/>
                <a:r>
                  <a:rPr lang="en-US" altLang="en-US" dirty="0"/>
                  <a:t>Cells were switched to media containing lighter </a:t>
                </a:r>
                <a:r>
                  <a:rPr lang="en-US" altLang="en-US" i="0" baseline="30000" dirty="0" smtClean="0">
                    <a:latin typeface="Cambria Math" panose="02040503050406030204" pitchFamily="18" charset="0"/>
                  </a:rPr>
                  <a:t>14</a:t>
                </a:r>
                <a:r>
                  <a:rPr lang="en-US" altLang="en-US" i="0" dirty="0">
                    <a:latin typeface="Cambria Math" panose="02040503050406030204" pitchFamily="18" charset="0"/>
                  </a:rPr>
                  <a:t>N</a:t>
                </a:r>
                <a:endParaRPr lang="en-US" altLang="en-US" dirty="0"/>
              </a:p>
              <a:p>
                <a:pPr eaLnBrk="1" hangingPunct="1"/>
                <a:r>
                  <a:rPr lang="en-US" altLang="en-US" dirty="0"/>
                  <a:t>DNA was extracted from the cells at various time intervals</a:t>
                </a:r>
              </a:p>
              <a:p>
                <a:endParaRPr lang="en-US" dirty="0"/>
              </a:p>
            </p:txBody>
          </p:sp>
        </mc:Fallback>
      </mc:AlternateContent>
      <p:sp>
        <p:nvSpPr>
          <p:cNvPr id="4" name="Slide Number Placeholder 3"/>
          <p:cNvSpPr>
            <a:spLocks noGrp="1"/>
          </p:cNvSpPr>
          <p:nvPr>
            <p:ph type="sldNum" sz="quarter" idx="10"/>
          </p:nvPr>
        </p:nvSpPr>
        <p:spPr/>
        <p:txBody>
          <a:bodyPr/>
          <a:lstStyle/>
          <a:p>
            <a:fld id="{7B52CE45-D447-40EC-B4C5-47CEE4743AB4}" type="slidenum">
              <a:rPr lang="en-US" smtClean="0"/>
              <a:t>2</a:t>
            </a:fld>
            <a:endParaRPr lang="en-US"/>
          </a:p>
        </p:txBody>
      </p:sp>
    </p:spTree>
    <p:extLst>
      <p:ext uri="{BB962C8B-B14F-4D97-AF65-F5344CB8AC3E}">
        <p14:creationId xmlns:p14="http://schemas.microsoft.com/office/powerpoint/2010/main" val="1676202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Cross used to determine the genotype of an individual with dominant phenotype</a:t>
            </a:r>
          </a:p>
          <a:p>
            <a:pPr eaLnBrk="1" hangingPunct="1"/>
            <a:r>
              <a:rPr lang="en-US" altLang="en-US" dirty="0"/>
              <a:t>Cross the individual with unknown genotype (e.g. </a:t>
            </a:r>
            <a:r>
              <a:rPr lang="en-US" altLang="en-US" i="1" dirty="0"/>
              <a:t>P_</a:t>
            </a:r>
            <a:r>
              <a:rPr lang="en-US" altLang="en-US" dirty="0"/>
              <a:t>) with a homozygous recessive (</a:t>
            </a:r>
            <a:r>
              <a:rPr lang="en-US" altLang="en-US" i="1" dirty="0"/>
              <a:t>pp</a:t>
            </a:r>
            <a:r>
              <a:rPr lang="en-US" altLang="en-US" dirty="0"/>
              <a:t>)</a:t>
            </a:r>
          </a:p>
          <a:p>
            <a:pPr eaLnBrk="1" hangingPunct="1"/>
            <a:r>
              <a:rPr lang="en-US" altLang="en-US" dirty="0"/>
              <a:t>Phenotypic ratios among offspring are different, depending on the genotype of the unknown parent</a:t>
            </a:r>
          </a:p>
          <a:p>
            <a:endParaRPr lang="en-US" dirty="0"/>
          </a:p>
        </p:txBody>
      </p:sp>
      <p:sp>
        <p:nvSpPr>
          <p:cNvPr id="4" name="Slide Number Placeholder 3"/>
          <p:cNvSpPr>
            <a:spLocks noGrp="1"/>
          </p:cNvSpPr>
          <p:nvPr>
            <p:ph type="sldNum" sz="quarter" idx="5"/>
          </p:nvPr>
        </p:nvSpPr>
        <p:spPr/>
        <p:txBody>
          <a:bodyPr/>
          <a:lstStyle/>
          <a:p>
            <a:fld id="{F3E9D31F-EE53-48A4-8255-547B603AD523}" type="slidenum">
              <a:rPr lang="en-US" smtClean="0"/>
              <a:t>32</a:t>
            </a:fld>
            <a:endParaRPr lang="en-US"/>
          </a:p>
        </p:txBody>
      </p:sp>
    </p:spTree>
    <p:extLst>
      <p:ext uri="{BB962C8B-B14F-4D97-AF65-F5344CB8AC3E}">
        <p14:creationId xmlns:p14="http://schemas.microsoft.com/office/powerpoint/2010/main" val="1337750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F3E9D31F-EE53-48A4-8255-547B603AD523}" type="slidenum">
              <a:rPr lang="en-US" smtClean="0"/>
              <a:t>33</a:t>
            </a:fld>
            <a:endParaRPr lang="en-US"/>
          </a:p>
        </p:txBody>
      </p:sp>
    </p:spTree>
    <p:extLst>
      <p:ext uri="{BB962C8B-B14F-4D97-AF65-F5344CB8AC3E}">
        <p14:creationId xmlns:p14="http://schemas.microsoft.com/office/powerpoint/2010/main" val="2634031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10"/>
          </p:nvPr>
        </p:nvSpPr>
        <p:spPr/>
        <p:txBody>
          <a:bodyPr/>
          <a:lstStyle/>
          <a:p>
            <a:fld id="{F3E9D31F-EE53-48A4-8255-547B603AD523}" type="slidenum">
              <a:rPr lang="en-US" smtClean="0"/>
              <a:t>34</a:t>
            </a:fld>
            <a:endParaRPr lang="en-US"/>
          </a:p>
        </p:txBody>
      </p:sp>
    </p:spTree>
    <p:extLst>
      <p:ext uri="{BB962C8B-B14F-4D97-AF65-F5344CB8AC3E}">
        <p14:creationId xmlns:p14="http://schemas.microsoft.com/office/powerpoint/2010/main" val="4002638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this is for MAMMALS! And flies I guess</a:t>
            </a:r>
          </a:p>
          <a:p>
            <a:r>
              <a:rPr lang="en-US" dirty="0"/>
              <a:t>Birds?</a:t>
            </a:r>
          </a:p>
        </p:txBody>
      </p:sp>
      <p:sp>
        <p:nvSpPr>
          <p:cNvPr id="4" name="Slide Number Placeholder 3"/>
          <p:cNvSpPr>
            <a:spLocks noGrp="1"/>
          </p:cNvSpPr>
          <p:nvPr>
            <p:ph type="sldNum" sz="quarter" idx="5"/>
          </p:nvPr>
        </p:nvSpPr>
        <p:spPr/>
        <p:txBody>
          <a:bodyPr/>
          <a:lstStyle/>
          <a:p>
            <a:fld id="{9FD884A4-0340-4DD6-B7FD-C2B3F9DC71EE}" type="slidenum">
              <a:rPr lang="en-US" smtClean="0"/>
              <a:t>38</a:t>
            </a:fld>
            <a:endParaRPr lang="en-US"/>
          </a:p>
        </p:txBody>
      </p:sp>
    </p:spTree>
    <p:extLst>
      <p:ext uri="{BB962C8B-B14F-4D97-AF65-F5344CB8AC3E}">
        <p14:creationId xmlns:p14="http://schemas.microsoft.com/office/powerpoint/2010/main" val="4183771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you hardly ever find male calicos or </a:t>
            </a:r>
            <a:r>
              <a:rPr lang="en-US" dirty="0" err="1"/>
              <a:t>torties</a:t>
            </a:r>
            <a:r>
              <a:rPr lang="en-US" dirty="0"/>
              <a:t> (you can! XXY)</a:t>
            </a:r>
          </a:p>
          <a:p>
            <a:r>
              <a:rPr lang="en-US" dirty="0"/>
              <a:t>Also why its </a:t>
            </a:r>
            <a:r>
              <a:rPr lang="en-US" dirty="0" err="1"/>
              <a:t>semirare</a:t>
            </a:r>
            <a:r>
              <a:rPr lang="en-US" dirty="0"/>
              <a:t> to have an orange female </a:t>
            </a:r>
          </a:p>
          <a:p>
            <a:r>
              <a:rPr lang="en-US" dirty="0"/>
              <a:t>Size of spots – bar body inactivation timing </a:t>
            </a:r>
          </a:p>
        </p:txBody>
      </p:sp>
      <p:sp>
        <p:nvSpPr>
          <p:cNvPr id="4" name="Slide Number Placeholder 3"/>
          <p:cNvSpPr>
            <a:spLocks noGrp="1"/>
          </p:cNvSpPr>
          <p:nvPr>
            <p:ph type="sldNum" sz="quarter" idx="5"/>
          </p:nvPr>
        </p:nvSpPr>
        <p:spPr/>
        <p:txBody>
          <a:bodyPr/>
          <a:lstStyle/>
          <a:p>
            <a:fld id="{9FD884A4-0340-4DD6-B7FD-C2B3F9DC71EE}" type="slidenum">
              <a:rPr lang="en-US" smtClean="0"/>
              <a:t>39</a:t>
            </a:fld>
            <a:endParaRPr lang="en-US"/>
          </a:p>
        </p:txBody>
      </p:sp>
    </p:spTree>
    <p:extLst>
      <p:ext uri="{BB962C8B-B14F-4D97-AF65-F5344CB8AC3E}">
        <p14:creationId xmlns:p14="http://schemas.microsoft.com/office/powerpoint/2010/main" val="3465960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If homologues undergo two crossovers between loci, then the parental combination is restored</a:t>
            </a:r>
          </a:p>
          <a:p>
            <a:pPr eaLnBrk="1" hangingPunct="1"/>
            <a:r>
              <a:rPr lang="en-US" altLang="en-US" dirty="0"/>
              <a:t>Leads to an underestimate of the true genetic distance</a:t>
            </a:r>
          </a:p>
          <a:p>
            <a:pPr eaLnBrk="1" hangingPunct="1"/>
            <a:r>
              <a:rPr lang="en-US" altLang="en-US" dirty="0"/>
              <a:t>Relationship between true distance on a chromosome and the recombination frequency is not linear</a:t>
            </a:r>
          </a:p>
          <a:p>
            <a:endParaRPr lang="en-US" dirty="0"/>
          </a:p>
        </p:txBody>
      </p:sp>
      <p:sp>
        <p:nvSpPr>
          <p:cNvPr id="4" name="Slide Number Placeholder 3"/>
          <p:cNvSpPr>
            <a:spLocks noGrp="1"/>
          </p:cNvSpPr>
          <p:nvPr>
            <p:ph type="sldNum" sz="quarter" idx="5"/>
          </p:nvPr>
        </p:nvSpPr>
        <p:spPr/>
        <p:txBody>
          <a:bodyPr/>
          <a:lstStyle/>
          <a:p>
            <a:fld id="{9FD884A4-0340-4DD6-B7FD-C2B3F9DC71EE}" type="slidenum">
              <a:rPr lang="en-US" smtClean="0"/>
              <a:t>40</a:t>
            </a:fld>
            <a:endParaRPr lang="en-US"/>
          </a:p>
        </p:txBody>
      </p:sp>
    </p:spTree>
    <p:extLst>
      <p:ext uri="{BB962C8B-B14F-4D97-AF65-F5344CB8AC3E}">
        <p14:creationId xmlns:p14="http://schemas.microsoft.com/office/powerpoint/2010/main" val="3517551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 common</a:t>
            </a:r>
          </a:p>
          <a:p>
            <a:r>
              <a:rPr lang="en-US" dirty="0"/>
              <a:t>Often in pairs</a:t>
            </a:r>
          </a:p>
          <a:p>
            <a:endParaRPr lang="en-US" dirty="0"/>
          </a:p>
        </p:txBody>
      </p:sp>
      <p:sp>
        <p:nvSpPr>
          <p:cNvPr id="4" name="Slide Number Placeholder 3"/>
          <p:cNvSpPr>
            <a:spLocks noGrp="1"/>
          </p:cNvSpPr>
          <p:nvPr>
            <p:ph type="sldNum" sz="quarter" idx="5"/>
          </p:nvPr>
        </p:nvSpPr>
        <p:spPr/>
        <p:txBody>
          <a:bodyPr/>
          <a:lstStyle/>
          <a:p>
            <a:fld id="{F692F6B5-74E0-476C-B7B5-44934D2719C2}" type="slidenum">
              <a:rPr lang="en-US" smtClean="0"/>
              <a:t>43</a:t>
            </a:fld>
            <a:endParaRPr lang="en-US"/>
          </a:p>
        </p:txBody>
      </p:sp>
    </p:spTree>
    <p:extLst>
      <p:ext uri="{BB962C8B-B14F-4D97-AF65-F5344CB8AC3E}">
        <p14:creationId xmlns:p14="http://schemas.microsoft.com/office/powerpoint/2010/main" val="1753497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9ADF4-CD02-48AB-9ED6-57E5E0BC7B61}" type="slidenum">
              <a:rPr lang="en-US" smtClean="0"/>
              <a:t>47</a:t>
            </a:fld>
            <a:endParaRPr lang="en-US"/>
          </a:p>
        </p:txBody>
      </p:sp>
    </p:spTree>
    <p:extLst>
      <p:ext uri="{BB962C8B-B14F-4D97-AF65-F5344CB8AC3E}">
        <p14:creationId xmlns:p14="http://schemas.microsoft.com/office/powerpoint/2010/main" val="1020784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this DNA be used easily do you think? </a:t>
            </a:r>
          </a:p>
          <a:p>
            <a:r>
              <a:rPr lang="en-US" altLang="en-US" dirty="0"/>
              <a:t>Karyotype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9ADF4-CD02-48AB-9ED6-57E5E0BC7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377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eaLnBrk="1" hangingPunct="1"/>
                <a:r>
                  <a:rPr lang="en-US" altLang="en-US" dirty="0"/>
                  <a:t>Bacterial cells were grown in a heavy isotope of nitrogen, </a:t>
                </a:r>
                <a14:m>
                  <m:oMath xmlns:m="http://schemas.openxmlformats.org/officeDocument/2006/math">
                    <m:r>
                      <a:rPr lang="en-US" altLang="en-US" i="0" baseline="30000" dirty="0" smtClean="0">
                        <a:latin typeface="Cambria Math" panose="02040503050406030204" pitchFamily="18" charset="0"/>
                      </a:rPr>
                      <m:t>15</m:t>
                    </m:r>
                    <m:r>
                      <m:rPr>
                        <m:sty m:val="p"/>
                      </m:rPr>
                      <a:rPr lang="en-US" altLang="en-US" i="0" dirty="0">
                        <a:latin typeface="Cambria Math" panose="02040503050406030204" pitchFamily="18" charset="0"/>
                      </a:rPr>
                      <m:t>N</m:t>
                    </m:r>
                  </m:oMath>
                </a14:m>
                <a:endParaRPr lang="en-US" altLang="en-US" dirty="0"/>
              </a:p>
              <a:p>
                <a:pPr eaLnBrk="1" hangingPunct="1"/>
                <a:r>
                  <a:rPr lang="en-US" altLang="en-US" dirty="0"/>
                  <a:t>After several generations, the DNA of these bacteria was denser than normal DNA </a:t>
                </a:r>
              </a:p>
              <a:p>
                <a:pPr eaLnBrk="1" hangingPunct="1"/>
                <a:r>
                  <a:rPr lang="en-US" altLang="en-US" dirty="0"/>
                  <a:t>Cells were switched to media containing lighter </a:t>
                </a:r>
                <a14:m>
                  <m:oMath xmlns:m="http://schemas.openxmlformats.org/officeDocument/2006/math">
                    <m:r>
                      <a:rPr lang="en-US" altLang="en-US" i="0" baseline="30000" dirty="0" smtClean="0">
                        <a:latin typeface="Cambria Math" panose="02040503050406030204" pitchFamily="18" charset="0"/>
                      </a:rPr>
                      <m:t>14</m:t>
                    </m:r>
                    <m:r>
                      <m:rPr>
                        <m:sty m:val="p"/>
                      </m:rPr>
                      <a:rPr lang="en-US" altLang="en-US" i="0" dirty="0">
                        <a:latin typeface="Cambria Math" panose="02040503050406030204" pitchFamily="18" charset="0"/>
                      </a:rPr>
                      <m:t>N</m:t>
                    </m:r>
                  </m:oMath>
                </a14:m>
                <a:endParaRPr lang="en-US" altLang="en-US" dirty="0"/>
              </a:p>
              <a:p>
                <a:pPr eaLnBrk="1" hangingPunct="1"/>
                <a:r>
                  <a:rPr lang="en-US" altLang="en-US" dirty="0"/>
                  <a:t>DNA was extracted from the cells at various time intervals</a:t>
                </a:r>
              </a:p>
              <a:p>
                <a:endParaRPr lang="en-US" dirty="0"/>
              </a:p>
            </p:txBody>
          </p:sp>
        </mc:Choice>
        <mc:Fallback xmlns="">
          <p:sp>
            <p:nvSpPr>
              <p:cNvPr id="3" name="Notes Placeholder 2"/>
              <p:cNvSpPr>
                <a:spLocks noGrp="1"/>
              </p:cNvSpPr>
              <p:nvPr>
                <p:ph type="body" idx="1"/>
              </p:nvPr>
            </p:nvSpPr>
            <p:spPr/>
            <p:txBody>
              <a:bodyPr/>
              <a:lstStyle/>
              <a:p>
                <a:pPr eaLnBrk="1" hangingPunct="1"/>
                <a:r>
                  <a:rPr lang="en-US" altLang="en-US" dirty="0" smtClean="0"/>
                  <a:t>Bacterial cells were grown in a heavy isotope of nitrogen, </a:t>
                </a:r>
                <a:r>
                  <a:rPr lang="en-US" altLang="en-US" i="0" baseline="30000" dirty="0" smtClean="0">
                    <a:latin typeface="Cambria Math" panose="02040503050406030204" pitchFamily="18" charset="0"/>
                  </a:rPr>
                  <a:t>15</a:t>
                </a:r>
                <a:r>
                  <a:rPr lang="en-US" altLang="en-US" i="0" dirty="0">
                    <a:latin typeface="Cambria Math" panose="02040503050406030204" pitchFamily="18" charset="0"/>
                  </a:rPr>
                  <a:t>N</a:t>
                </a:r>
                <a:endParaRPr lang="en-US" altLang="en-US" dirty="0"/>
              </a:p>
              <a:p>
                <a:pPr eaLnBrk="1" hangingPunct="1"/>
                <a:r>
                  <a:rPr lang="en-US" altLang="en-US" dirty="0"/>
                  <a:t>After several generations, the DNA of these bacteria was denser than normal DNA </a:t>
                </a:r>
              </a:p>
              <a:p>
                <a:pPr eaLnBrk="1" hangingPunct="1"/>
                <a:r>
                  <a:rPr lang="en-US" altLang="en-US" dirty="0"/>
                  <a:t>Cells were switched to media containing lighter </a:t>
                </a:r>
                <a:r>
                  <a:rPr lang="en-US" altLang="en-US" i="0" baseline="30000" dirty="0" smtClean="0">
                    <a:latin typeface="Cambria Math" panose="02040503050406030204" pitchFamily="18" charset="0"/>
                  </a:rPr>
                  <a:t>14</a:t>
                </a:r>
                <a:r>
                  <a:rPr lang="en-US" altLang="en-US" i="0" dirty="0">
                    <a:latin typeface="Cambria Math" panose="02040503050406030204" pitchFamily="18" charset="0"/>
                  </a:rPr>
                  <a:t>N</a:t>
                </a:r>
                <a:endParaRPr lang="en-US" altLang="en-US" dirty="0"/>
              </a:p>
              <a:p>
                <a:pPr eaLnBrk="1" hangingPunct="1"/>
                <a:r>
                  <a:rPr lang="en-US" altLang="en-US" dirty="0"/>
                  <a:t>DNA was extracted from the cells at various time intervals</a:t>
                </a:r>
              </a:p>
              <a:p>
                <a:endParaRPr lang="en-US" dirty="0"/>
              </a:p>
            </p:txBody>
          </p:sp>
        </mc:Fallback>
      </mc:AlternateContent>
      <p:sp>
        <p:nvSpPr>
          <p:cNvPr id="4" name="Slide Number Placeholder 3"/>
          <p:cNvSpPr>
            <a:spLocks noGrp="1"/>
          </p:cNvSpPr>
          <p:nvPr>
            <p:ph type="sldNum" sz="quarter" idx="10"/>
          </p:nvPr>
        </p:nvSpPr>
        <p:spPr/>
        <p:txBody>
          <a:bodyPr/>
          <a:lstStyle/>
          <a:p>
            <a:fld id="{7B52CE45-D447-40EC-B4C5-47CEE4743AB4}" type="slidenum">
              <a:rPr lang="en-US" smtClean="0"/>
              <a:t>51</a:t>
            </a:fld>
            <a:endParaRPr lang="en-US"/>
          </a:p>
        </p:txBody>
      </p:sp>
    </p:spTree>
    <p:extLst>
      <p:ext uri="{BB962C8B-B14F-4D97-AF65-F5344CB8AC3E}">
        <p14:creationId xmlns:p14="http://schemas.microsoft.com/office/powerpoint/2010/main" val="2445532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 Strand Binding</a:t>
            </a:r>
            <a:r>
              <a:rPr lang="en-US" baseline="0" dirty="0"/>
              <a:t> Proteins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DNA polymerase III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DNA ligase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B52CE45-D447-40EC-B4C5-47CEE4743AB4}" type="slidenum">
              <a:rPr lang="en-US" smtClean="0"/>
              <a:t>3</a:t>
            </a:fld>
            <a:endParaRPr lang="en-US"/>
          </a:p>
        </p:txBody>
      </p:sp>
    </p:spTree>
    <p:extLst>
      <p:ext uri="{BB962C8B-B14F-4D97-AF65-F5344CB8AC3E}">
        <p14:creationId xmlns:p14="http://schemas.microsoft.com/office/powerpoint/2010/main" val="2114293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 Strand Binding</a:t>
            </a:r>
            <a:r>
              <a:rPr lang="en-US" baseline="0" dirty="0"/>
              <a:t> Proteins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DNA polymerase III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DNA ligase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B52CE45-D447-40EC-B4C5-47CEE4743AB4}" type="slidenum">
              <a:rPr lang="en-US" smtClean="0"/>
              <a:t>52</a:t>
            </a:fld>
            <a:endParaRPr lang="en-US"/>
          </a:p>
        </p:txBody>
      </p:sp>
    </p:spTree>
    <p:extLst>
      <p:ext uri="{BB962C8B-B14F-4D97-AF65-F5344CB8AC3E}">
        <p14:creationId xmlns:p14="http://schemas.microsoft.com/office/powerpoint/2010/main" val="644366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5AA326-5309-4B3D-8D01-196630BBA29C}" type="slidenum">
              <a:rPr lang="en-US" smtClean="0"/>
              <a:t>55</a:t>
            </a:fld>
            <a:endParaRPr lang="en-US"/>
          </a:p>
        </p:txBody>
      </p:sp>
    </p:spTree>
    <p:extLst>
      <p:ext uri="{BB962C8B-B14F-4D97-AF65-F5344CB8AC3E}">
        <p14:creationId xmlns:p14="http://schemas.microsoft.com/office/powerpoint/2010/main" val="4187597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2800" dirty="0"/>
              <a:t>Marshall Nirenberg identified the codons that specify each amino acid</a:t>
            </a:r>
          </a:p>
          <a:p>
            <a:pPr eaLnBrk="1" hangingPunct="1"/>
            <a:r>
              <a:rPr lang="en-US" altLang="en-US" sz="2800" dirty="0"/>
              <a:t>Stop codons</a:t>
            </a:r>
          </a:p>
          <a:p>
            <a:pPr lvl="1" eaLnBrk="1" hangingPunct="1"/>
            <a:r>
              <a:rPr lang="en-US" altLang="en-US" sz="2400" dirty="0"/>
              <a:t>3 codons (UAA, UGA, UAG) used to terminate translation</a:t>
            </a:r>
          </a:p>
          <a:p>
            <a:pPr eaLnBrk="1" hangingPunct="1"/>
            <a:r>
              <a:rPr lang="en-US" altLang="en-US" sz="2800" dirty="0"/>
              <a:t>Start codon</a:t>
            </a:r>
          </a:p>
          <a:p>
            <a:pPr lvl="1" eaLnBrk="1" hangingPunct="1"/>
            <a:r>
              <a:rPr lang="en-US" altLang="en-US" sz="2400" dirty="0"/>
              <a:t>Codon (AUG) used to signify the start of translation</a:t>
            </a:r>
          </a:p>
          <a:p>
            <a:pPr eaLnBrk="1" hangingPunct="1"/>
            <a:r>
              <a:rPr lang="en-US" altLang="en-US" sz="2800" dirty="0"/>
              <a:t>Code is degenerate, meaning that some amino acids are specified by more than one codon</a:t>
            </a:r>
          </a:p>
          <a:p>
            <a:endParaRPr lang="en-US" dirty="0"/>
          </a:p>
        </p:txBody>
      </p:sp>
      <p:sp>
        <p:nvSpPr>
          <p:cNvPr id="4" name="Slide Number Placeholder 3"/>
          <p:cNvSpPr>
            <a:spLocks noGrp="1"/>
          </p:cNvSpPr>
          <p:nvPr>
            <p:ph type="sldNum" sz="quarter" idx="5"/>
          </p:nvPr>
        </p:nvSpPr>
        <p:spPr/>
        <p:txBody>
          <a:bodyPr/>
          <a:lstStyle/>
          <a:p>
            <a:fld id="{44456F14-30A4-4B51-957F-861B5FB537ED}" type="slidenum">
              <a:rPr lang="en-US" smtClean="0"/>
              <a:t>57</a:t>
            </a:fld>
            <a:endParaRPr lang="en-US"/>
          </a:p>
        </p:txBody>
      </p:sp>
    </p:spTree>
    <p:extLst>
      <p:ext uri="{BB962C8B-B14F-4D97-AF65-F5344CB8AC3E}">
        <p14:creationId xmlns:p14="http://schemas.microsoft.com/office/powerpoint/2010/main" val="1851374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Small ribonucleoprotein particles (snRNPs) recognize the intron</a:t>
            </a:r>
            <a:r>
              <a:rPr lang="en-US" altLang="en-US" dirty="0">
                <a:cs typeface="Arial" panose="020B0604020202020204" pitchFamily="34" charset="0"/>
              </a:rPr>
              <a:t>–</a:t>
            </a:r>
            <a:r>
              <a:rPr lang="en-US" altLang="en-US" dirty="0"/>
              <a:t>exon boundaries</a:t>
            </a:r>
          </a:p>
          <a:p>
            <a:pPr eaLnBrk="1" hangingPunct="1"/>
            <a:r>
              <a:rPr lang="en-US" altLang="en-US" dirty="0"/>
              <a:t>snRNPs cluster with other proteins to form spliceosome</a:t>
            </a:r>
          </a:p>
          <a:p>
            <a:pPr lvl="1" eaLnBrk="1" hangingPunct="1"/>
            <a:r>
              <a:rPr lang="en-US" altLang="en-US" sz="2800" dirty="0"/>
              <a:t>Responsible for removing introns</a:t>
            </a:r>
          </a:p>
          <a:p>
            <a:endParaRPr lang="en-US" dirty="0"/>
          </a:p>
        </p:txBody>
      </p:sp>
      <p:sp>
        <p:nvSpPr>
          <p:cNvPr id="4" name="Slide Number Placeholder 3"/>
          <p:cNvSpPr>
            <a:spLocks noGrp="1"/>
          </p:cNvSpPr>
          <p:nvPr>
            <p:ph type="sldNum" sz="quarter" idx="5"/>
          </p:nvPr>
        </p:nvSpPr>
        <p:spPr/>
        <p:txBody>
          <a:bodyPr/>
          <a:lstStyle/>
          <a:p>
            <a:fld id="{44456F14-30A4-4B51-957F-861B5FB537ED}" type="slidenum">
              <a:rPr lang="en-US" smtClean="0"/>
              <a:t>60</a:t>
            </a:fld>
            <a:endParaRPr lang="en-US"/>
          </a:p>
        </p:txBody>
      </p:sp>
    </p:spTree>
    <p:extLst>
      <p:ext uri="{BB962C8B-B14F-4D97-AF65-F5344CB8AC3E}">
        <p14:creationId xmlns:p14="http://schemas.microsoft.com/office/powerpoint/2010/main" val="2858282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a:p>
            <a:endParaRPr lang="en-US" dirty="0"/>
          </a:p>
        </p:txBody>
      </p:sp>
      <p:sp>
        <p:nvSpPr>
          <p:cNvPr id="4" name="Slide Number Placeholder 3"/>
          <p:cNvSpPr>
            <a:spLocks noGrp="1"/>
          </p:cNvSpPr>
          <p:nvPr>
            <p:ph type="sldNum" sz="quarter" idx="10"/>
          </p:nvPr>
        </p:nvSpPr>
        <p:spPr/>
        <p:txBody>
          <a:bodyPr/>
          <a:lstStyle/>
          <a:p>
            <a:fld id="{44456F14-30A4-4B51-957F-861B5FB537ED}" type="slidenum">
              <a:rPr lang="en-US" smtClean="0"/>
              <a:t>62</a:t>
            </a:fld>
            <a:endParaRPr lang="en-US"/>
          </a:p>
        </p:txBody>
      </p:sp>
    </p:spTree>
    <p:extLst>
      <p:ext uri="{BB962C8B-B14F-4D97-AF65-F5344CB8AC3E}">
        <p14:creationId xmlns:p14="http://schemas.microsoft.com/office/powerpoint/2010/main" val="2273824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these cells different at all from one another?</a:t>
            </a:r>
          </a:p>
        </p:txBody>
      </p:sp>
      <p:sp>
        <p:nvSpPr>
          <p:cNvPr id="4" name="Slide Number Placeholder 3"/>
          <p:cNvSpPr>
            <a:spLocks noGrp="1"/>
          </p:cNvSpPr>
          <p:nvPr>
            <p:ph type="sldNum" sz="quarter" idx="5"/>
          </p:nvPr>
        </p:nvSpPr>
        <p:spPr/>
        <p:txBody>
          <a:bodyPr/>
          <a:lstStyle/>
          <a:p>
            <a:fld id="{5219ADF4-CD02-48AB-9ED6-57E5E0BC7B61}" type="slidenum">
              <a:rPr lang="en-US" smtClean="0"/>
              <a:t>65</a:t>
            </a:fld>
            <a:endParaRPr lang="en-US"/>
          </a:p>
        </p:txBody>
      </p:sp>
    </p:spTree>
    <p:extLst>
      <p:ext uri="{BB962C8B-B14F-4D97-AF65-F5344CB8AC3E}">
        <p14:creationId xmlns:p14="http://schemas.microsoft.com/office/powerpoint/2010/main" val="897153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this DNA be used easily do you think? </a:t>
            </a:r>
          </a:p>
          <a:p>
            <a:r>
              <a:rPr lang="en-US" altLang="en-US" dirty="0"/>
              <a:t>Karyotype</a:t>
            </a:r>
            <a:endParaRPr lang="en-US" dirty="0"/>
          </a:p>
        </p:txBody>
      </p:sp>
      <p:sp>
        <p:nvSpPr>
          <p:cNvPr id="4" name="Slide Number Placeholder 3"/>
          <p:cNvSpPr>
            <a:spLocks noGrp="1"/>
          </p:cNvSpPr>
          <p:nvPr>
            <p:ph type="sldNum" sz="quarter" idx="5"/>
          </p:nvPr>
        </p:nvSpPr>
        <p:spPr/>
        <p:txBody>
          <a:bodyPr/>
          <a:lstStyle/>
          <a:p>
            <a:fld id="{5219ADF4-CD02-48AB-9ED6-57E5E0BC7B61}" type="slidenum">
              <a:rPr lang="en-US" smtClean="0"/>
              <a:t>66</a:t>
            </a:fld>
            <a:endParaRPr lang="en-US"/>
          </a:p>
        </p:txBody>
      </p:sp>
    </p:spTree>
    <p:extLst>
      <p:ext uri="{BB962C8B-B14F-4D97-AF65-F5344CB8AC3E}">
        <p14:creationId xmlns:p14="http://schemas.microsoft.com/office/powerpoint/2010/main" val="3616945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eaLnBrk="1" hangingPunct="1">
                  <a:lnSpc>
                    <a:spcPct val="90000"/>
                  </a:lnSpc>
                </a:pPr>
                <a:r>
                  <a:rPr lang="en-US" altLang="en-US" sz="2800" dirty="0"/>
                  <a:t>Time it takes to complete a cell cycle varies greatly</a:t>
                </a:r>
              </a:p>
              <a:p>
                <a:pPr eaLnBrk="1" hangingPunct="1">
                  <a:lnSpc>
                    <a:spcPct val="90000"/>
                  </a:lnSpc>
                </a:pPr>
                <a:r>
                  <a:rPr lang="en-US" altLang="en-US" sz="2800" dirty="0"/>
                  <a:t>Fruit fly embryos = 8 minutes</a:t>
                </a:r>
              </a:p>
              <a:p>
                <a:pPr eaLnBrk="1" hangingPunct="1">
                  <a:lnSpc>
                    <a:spcPct val="90000"/>
                  </a:lnSpc>
                </a:pPr>
                <a:r>
                  <a:rPr lang="en-US" altLang="en-US" sz="2800" dirty="0"/>
                  <a:t>Mature cells take longer to grow</a:t>
                </a:r>
              </a:p>
              <a:p>
                <a:pPr lvl="1" eaLnBrk="1" hangingPunct="1">
                  <a:lnSpc>
                    <a:spcPct val="90000"/>
                  </a:lnSpc>
                </a:pPr>
                <a:r>
                  <a:rPr lang="en-US" altLang="en-US" sz="2400" dirty="0"/>
                  <a:t>Typical mammalian cell takes 24 hours</a:t>
                </a:r>
              </a:p>
              <a:p>
                <a:pPr lvl="1" eaLnBrk="1" hangingPunct="1">
                  <a:lnSpc>
                    <a:spcPct val="90000"/>
                  </a:lnSpc>
                </a:pPr>
                <a:r>
                  <a:rPr lang="en-US" altLang="en-US" sz="2400" dirty="0"/>
                  <a:t>Liver cell takes more than a year</a:t>
                </a:r>
              </a:p>
              <a:p>
                <a:pPr eaLnBrk="1" hangingPunct="1">
                  <a:lnSpc>
                    <a:spcPct val="90000"/>
                  </a:lnSpc>
                </a:pPr>
                <a:r>
                  <a:rPr lang="en-US" altLang="en-US" sz="2800" dirty="0"/>
                  <a:t>Growth occurs during </a:t>
                </a:r>
                <a14:m>
                  <m:oMath xmlns:m="http://schemas.openxmlformats.org/officeDocument/2006/math">
                    <m:sSub>
                      <m:sSubPr>
                        <m:ctrlPr>
                          <a:rPr lang="en-US" altLang="en-US" sz="2800" i="1" smtClean="0">
                            <a:latin typeface="Cambria Math" panose="02040503050406030204" pitchFamily="18" charset="0"/>
                          </a:rPr>
                        </m:ctrlPr>
                      </m:sSubPr>
                      <m:e>
                        <m:r>
                          <m:rPr>
                            <m:sty m:val="p"/>
                          </m:rPr>
                          <a:rPr lang="en-US" altLang="en-US" sz="2800" b="0" i="0" smtClean="0">
                            <a:latin typeface="Cambria Math" panose="02040503050406030204" pitchFamily="18" charset="0"/>
                          </a:rPr>
                          <m:t>G</m:t>
                        </m:r>
                      </m:e>
                      <m:sub>
                        <m:r>
                          <a:rPr lang="en-US" altLang="en-US" sz="2800" b="0" i="0" smtClean="0">
                            <a:latin typeface="Cambria Math" panose="02040503050406030204" pitchFamily="18" charset="0"/>
                          </a:rPr>
                          <m:t>1</m:t>
                        </m:r>
                      </m:sub>
                    </m:sSub>
                  </m:oMath>
                </a14:m>
                <a:r>
                  <a:rPr lang="en-US" altLang="en-US" sz="2800" dirty="0"/>
                  <a:t>, </a:t>
                </a:r>
                <a14:m>
                  <m:oMath xmlns:m="http://schemas.openxmlformats.org/officeDocument/2006/math">
                    <m:sSub>
                      <m:sSubPr>
                        <m:ctrlPr>
                          <a:rPr lang="en-US" altLang="en-US" sz="2800" i="1">
                            <a:latin typeface="Cambria Math" panose="02040503050406030204" pitchFamily="18" charset="0"/>
                          </a:rPr>
                        </m:ctrlPr>
                      </m:sSubPr>
                      <m:e>
                        <m:r>
                          <m:rPr>
                            <m:sty m:val="p"/>
                          </m:rPr>
                          <a:rPr lang="en-US" altLang="en-US" sz="2800">
                            <a:latin typeface="Cambria Math" panose="02040503050406030204" pitchFamily="18" charset="0"/>
                          </a:rPr>
                          <m:t>G</m:t>
                        </m:r>
                      </m:e>
                      <m:sub>
                        <m:r>
                          <a:rPr lang="en-US" altLang="en-US" sz="2800" b="0" i="0" smtClean="0">
                            <a:latin typeface="Cambria Math" panose="02040503050406030204" pitchFamily="18" charset="0"/>
                          </a:rPr>
                          <m:t>2</m:t>
                        </m:r>
                      </m:sub>
                    </m:sSub>
                  </m:oMath>
                </a14:m>
                <a:r>
                  <a:rPr lang="en-US" altLang="en-US" sz="2800" dirty="0"/>
                  <a:t>, and S phases</a:t>
                </a:r>
              </a:p>
              <a:p>
                <a:pPr lvl="1" eaLnBrk="1" hangingPunct="1">
                  <a:lnSpc>
                    <a:spcPct val="90000"/>
                  </a:lnSpc>
                </a:pPr>
                <a:r>
                  <a:rPr lang="en-US" altLang="en-US" sz="2400" dirty="0"/>
                  <a:t>M phase takes only about an hour</a:t>
                </a:r>
              </a:p>
              <a:p>
                <a:pPr eaLnBrk="1" hangingPunct="1">
                  <a:lnSpc>
                    <a:spcPct val="90000"/>
                  </a:lnSpc>
                </a:pPr>
                <a:r>
                  <a:rPr lang="en-US" altLang="en-US" sz="2800" dirty="0"/>
                  <a:t>Most variation in length of </a:t>
                </a:r>
                <a14:m>
                  <m:oMath xmlns:m="http://schemas.openxmlformats.org/officeDocument/2006/math">
                    <m:sSub>
                      <m:sSubPr>
                        <m:ctrlPr>
                          <a:rPr lang="en-US" altLang="en-US" sz="2800" i="1">
                            <a:latin typeface="Cambria Math" panose="02040503050406030204" pitchFamily="18" charset="0"/>
                          </a:rPr>
                        </m:ctrlPr>
                      </m:sSubPr>
                      <m:e>
                        <m:r>
                          <m:rPr>
                            <m:sty m:val="p"/>
                          </m:rPr>
                          <a:rPr lang="en-US" altLang="en-US" sz="2800">
                            <a:latin typeface="Cambria Math" panose="02040503050406030204" pitchFamily="18" charset="0"/>
                          </a:rPr>
                          <m:t>G</m:t>
                        </m:r>
                      </m:e>
                      <m:sub>
                        <m:r>
                          <a:rPr lang="en-US" altLang="en-US" sz="2800">
                            <a:latin typeface="Cambria Math" panose="02040503050406030204" pitchFamily="18" charset="0"/>
                          </a:rPr>
                          <m:t>1</m:t>
                        </m:r>
                      </m:sub>
                    </m:sSub>
                  </m:oMath>
                </a14:m>
                <a:endParaRPr lang="en-US" altLang="en-US" sz="2800" baseline="-25000" dirty="0"/>
              </a:p>
              <a:p>
                <a:pPr lvl="1" eaLnBrk="1" hangingPunct="1">
                  <a:lnSpc>
                    <a:spcPct val="90000"/>
                  </a:lnSpc>
                </a:pPr>
                <a:r>
                  <a:rPr lang="en-US" altLang="en-US" sz="2400" dirty="0"/>
                  <a:t>Resting phase </a:t>
                </a:r>
                <a14:m>
                  <m:oMath xmlns:m="http://schemas.openxmlformats.org/officeDocument/2006/math">
                    <m:sSub>
                      <m:sSubPr>
                        <m:ctrlPr>
                          <a:rPr lang="en-US" altLang="en-US" sz="2400" i="1">
                            <a:latin typeface="Cambria Math" panose="02040503050406030204" pitchFamily="18" charset="0"/>
                          </a:rPr>
                        </m:ctrlPr>
                      </m:sSubPr>
                      <m:e>
                        <m:r>
                          <m:rPr>
                            <m:sty m:val="p"/>
                          </m:rPr>
                          <a:rPr lang="en-US" altLang="en-US" sz="2400">
                            <a:latin typeface="Cambria Math" panose="02040503050406030204" pitchFamily="18" charset="0"/>
                          </a:rPr>
                          <m:t>G</m:t>
                        </m:r>
                      </m:e>
                      <m:sub>
                        <m:r>
                          <a:rPr lang="en-US" altLang="en-US" sz="2400" b="0" i="0" smtClean="0">
                            <a:latin typeface="Cambria Math" panose="02040503050406030204" pitchFamily="18" charset="0"/>
                          </a:rPr>
                          <m:t>0</m:t>
                        </m:r>
                      </m:sub>
                    </m:sSub>
                  </m:oMath>
                </a14:m>
                <a:r>
                  <a:rPr lang="en-US" altLang="en-US" sz="2400" dirty="0"/>
                  <a:t> – cells spend more or less time here</a:t>
                </a:r>
              </a:p>
            </p:txBody>
          </p:sp>
        </mc:Choice>
        <mc:Fallback xmlns="">
          <p:sp>
            <p:nvSpPr>
              <p:cNvPr id="3" name="Notes Placeholder 2"/>
              <p:cNvSpPr>
                <a:spLocks noGrp="1"/>
              </p:cNvSpPr>
              <p:nvPr>
                <p:ph type="body" idx="1"/>
              </p:nvPr>
            </p:nvSpPr>
            <p:spPr/>
            <p:txBody>
              <a:bodyPr/>
              <a:lstStyle/>
              <a:p>
                <a:pPr eaLnBrk="1" hangingPunct="1">
                  <a:lnSpc>
                    <a:spcPct val="90000"/>
                  </a:lnSpc>
                </a:pPr>
                <a:r>
                  <a:rPr lang="en-US" altLang="en-US" sz="2800" dirty="0"/>
                  <a:t>Time it takes to complete a cell cycle varies greatly</a:t>
                </a:r>
              </a:p>
              <a:p>
                <a:pPr eaLnBrk="1" hangingPunct="1">
                  <a:lnSpc>
                    <a:spcPct val="90000"/>
                  </a:lnSpc>
                </a:pPr>
                <a:r>
                  <a:rPr lang="en-US" altLang="en-US" sz="2800" dirty="0"/>
                  <a:t>Fruit fly embryos = 8 minutes</a:t>
                </a:r>
              </a:p>
              <a:p>
                <a:pPr eaLnBrk="1" hangingPunct="1">
                  <a:lnSpc>
                    <a:spcPct val="90000"/>
                  </a:lnSpc>
                </a:pPr>
                <a:r>
                  <a:rPr lang="en-US" altLang="en-US" sz="2800" dirty="0"/>
                  <a:t>Mature cells take longer to grow</a:t>
                </a:r>
              </a:p>
              <a:p>
                <a:pPr lvl="1" eaLnBrk="1" hangingPunct="1">
                  <a:lnSpc>
                    <a:spcPct val="90000"/>
                  </a:lnSpc>
                </a:pPr>
                <a:r>
                  <a:rPr lang="en-US" altLang="en-US" sz="2400" dirty="0"/>
                  <a:t>Typical mammalian cell takes 24 hours</a:t>
                </a:r>
              </a:p>
              <a:p>
                <a:pPr lvl="1" eaLnBrk="1" hangingPunct="1">
                  <a:lnSpc>
                    <a:spcPct val="90000"/>
                  </a:lnSpc>
                </a:pPr>
                <a:r>
                  <a:rPr lang="en-US" altLang="en-US" sz="2400" dirty="0"/>
                  <a:t>Liver cell takes more than a year</a:t>
                </a:r>
              </a:p>
              <a:p>
                <a:pPr eaLnBrk="1" hangingPunct="1">
                  <a:lnSpc>
                    <a:spcPct val="90000"/>
                  </a:lnSpc>
                </a:pPr>
                <a:r>
                  <a:rPr lang="en-US" altLang="en-US" sz="2800" dirty="0"/>
                  <a:t>Growth occurs during </a:t>
                </a:r>
                <a:r>
                  <a:rPr lang="en-US" altLang="en-US" sz="2800" b="0" i="0">
                    <a:latin typeface="Cambria Math" panose="02040503050406030204" pitchFamily="18" charset="0"/>
                  </a:rPr>
                  <a:t>G_1</a:t>
                </a:r>
                <a:r>
                  <a:rPr lang="en-US" altLang="en-US" sz="2800" dirty="0"/>
                  <a:t>, </a:t>
                </a:r>
                <a:r>
                  <a:rPr lang="en-US" altLang="en-US" sz="2800" i="0">
                    <a:latin typeface="Cambria Math" panose="02040503050406030204" pitchFamily="18" charset="0"/>
                  </a:rPr>
                  <a:t>G_</a:t>
                </a:r>
                <a:r>
                  <a:rPr lang="en-US" altLang="en-US" sz="2800" b="0" i="0">
                    <a:latin typeface="Cambria Math" panose="02040503050406030204" pitchFamily="18" charset="0"/>
                  </a:rPr>
                  <a:t>2</a:t>
                </a:r>
                <a:r>
                  <a:rPr lang="en-US" altLang="en-US" sz="2800" dirty="0"/>
                  <a:t>, and S phases</a:t>
                </a:r>
              </a:p>
              <a:p>
                <a:pPr lvl="1" eaLnBrk="1" hangingPunct="1">
                  <a:lnSpc>
                    <a:spcPct val="90000"/>
                  </a:lnSpc>
                </a:pPr>
                <a:r>
                  <a:rPr lang="en-US" altLang="en-US" sz="2400" dirty="0"/>
                  <a:t>M phase takes only about an hour</a:t>
                </a:r>
              </a:p>
              <a:p>
                <a:pPr eaLnBrk="1" hangingPunct="1">
                  <a:lnSpc>
                    <a:spcPct val="90000"/>
                  </a:lnSpc>
                </a:pPr>
                <a:r>
                  <a:rPr lang="en-US" altLang="en-US" sz="2800" dirty="0"/>
                  <a:t>Most variation in length of </a:t>
                </a:r>
                <a:r>
                  <a:rPr lang="en-US" altLang="en-US" sz="2800" i="0">
                    <a:latin typeface="Cambria Math" panose="02040503050406030204" pitchFamily="18" charset="0"/>
                  </a:rPr>
                  <a:t>G_1</a:t>
                </a:r>
                <a:endParaRPr lang="en-US" altLang="en-US" sz="2800" baseline="-25000" dirty="0"/>
              </a:p>
              <a:p>
                <a:pPr lvl="1" eaLnBrk="1" hangingPunct="1">
                  <a:lnSpc>
                    <a:spcPct val="90000"/>
                  </a:lnSpc>
                </a:pPr>
                <a:r>
                  <a:rPr lang="en-US" altLang="en-US" sz="2400" dirty="0"/>
                  <a:t>Resting phase </a:t>
                </a:r>
                <a:r>
                  <a:rPr lang="en-US" altLang="en-US" sz="2400" i="0">
                    <a:latin typeface="Cambria Math" panose="02040503050406030204" pitchFamily="18" charset="0"/>
                  </a:rPr>
                  <a:t>G_</a:t>
                </a:r>
                <a:r>
                  <a:rPr lang="en-US" altLang="en-US" sz="2400" b="0" i="0">
                    <a:latin typeface="Cambria Math" panose="02040503050406030204" pitchFamily="18" charset="0"/>
                  </a:rPr>
                  <a:t>0</a:t>
                </a:r>
                <a:r>
                  <a:rPr lang="en-US" altLang="en-US" sz="2400" dirty="0"/>
                  <a:t> – cells spend more or less time here</a:t>
                </a:r>
              </a:p>
            </p:txBody>
          </p:sp>
        </mc:Fallback>
      </mc:AlternateContent>
      <p:sp>
        <p:nvSpPr>
          <p:cNvPr id="4" name="Slide Number Placeholder 3"/>
          <p:cNvSpPr>
            <a:spLocks noGrp="1"/>
          </p:cNvSpPr>
          <p:nvPr>
            <p:ph type="sldNum" sz="quarter" idx="5"/>
          </p:nvPr>
        </p:nvSpPr>
        <p:spPr/>
        <p:txBody>
          <a:bodyPr/>
          <a:lstStyle/>
          <a:p>
            <a:fld id="{5219ADF4-CD02-48AB-9ED6-57E5E0BC7B61}" type="slidenum">
              <a:rPr lang="en-US" smtClean="0"/>
              <a:t>67</a:t>
            </a:fld>
            <a:endParaRPr lang="en-US"/>
          </a:p>
        </p:txBody>
      </p:sp>
    </p:spTree>
    <p:extLst>
      <p:ext uri="{BB962C8B-B14F-4D97-AF65-F5344CB8AC3E}">
        <p14:creationId xmlns:p14="http://schemas.microsoft.com/office/powerpoint/2010/main" val="851964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DNA is always in chromosomes – they just COIL TIGHTER at times!!</a:t>
            </a:r>
            <a:r>
              <a:rPr lang="en-US" baseline="0" dirty="0"/>
              <a:t> Go from hard to access to IMPOSSIBLE. </a:t>
            </a:r>
            <a:endParaRPr lang="en-US" dirty="0"/>
          </a:p>
        </p:txBody>
      </p:sp>
      <p:sp>
        <p:nvSpPr>
          <p:cNvPr id="4" name="Slide Number Placeholder 3"/>
          <p:cNvSpPr>
            <a:spLocks noGrp="1"/>
          </p:cNvSpPr>
          <p:nvPr>
            <p:ph type="sldNum" sz="quarter" idx="5"/>
          </p:nvPr>
        </p:nvSpPr>
        <p:spPr/>
        <p:txBody>
          <a:bodyPr/>
          <a:lstStyle/>
          <a:p>
            <a:fld id="{5219ADF4-CD02-48AB-9ED6-57E5E0BC7B61}" type="slidenum">
              <a:rPr lang="en-US" smtClean="0"/>
              <a:t>68</a:t>
            </a:fld>
            <a:endParaRPr lang="en-US"/>
          </a:p>
        </p:txBody>
      </p:sp>
    </p:spTree>
    <p:extLst>
      <p:ext uri="{BB962C8B-B14F-4D97-AF65-F5344CB8AC3E}">
        <p14:creationId xmlns:p14="http://schemas.microsoft.com/office/powerpoint/2010/main" val="1116083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9ADF4-CD02-48AB-9ED6-57E5E0BC7B61}" type="slidenum">
              <a:rPr lang="en-US" smtClean="0"/>
              <a:t>69</a:t>
            </a:fld>
            <a:endParaRPr lang="en-US"/>
          </a:p>
        </p:txBody>
      </p:sp>
    </p:spTree>
    <p:extLst>
      <p:ext uri="{BB962C8B-B14F-4D97-AF65-F5344CB8AC3E}">
        <p14:creationId xmlns:p14="http://schemas.microsoft.com/office/powerpoint/2010/main" val="3420444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5AA326-5309-4B3D-8D01-196630BBA29C}" type="slidenum">
              <a:rPr lang="en-US" smtClean="0"/>
              <a:t>6</a:t>
            </a:fld>
            <a:endParaRPr lang="en-US"/>
          </a:p>
        </p:txBody>
      </p:sp>
    </p:spTree>
    <p:extLst>
      <p:ext uri="{BB962C8B-B14F-4D97-AF65-F5344CB8AC3E}">
        <p14:creationId xmlns:p14="http://schemas.microsoft.com/office/powerpoint/2010/main" val="29249267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sz="2800" dirty="0"/>
              <a:t>Its all about the DNA replication and processing </a:t>
            </a:r>
          </a:p>
          <a:p>
            <a:pPr eaLnBrk="1" hangingPunct="1">
              <a:lnSpc>
                <a:spcPct val="90000"/>
              </a:lnSpc>
            </a:pPr>
            <a:r>
              <a:rPr lang="en-US" altLang="en-US" sz="2800" dirty="0"/>
              <a:t>When is there a point of no return here do you think?</a:t>
            </a:r>
          </a:p>
          <a:p>
            <a:pPr eaLnBrk="1" hangingPunct="1">
              <a:lnSpc>
                <a:spcPct val="90000"/>
              </a:lnSpc>
            </a:pPr>
            <a:endParaRPr lang="en-US" altLang="en-US" sz="2400" dirty="0"/>
          </a:p>
        </p:txBody>
      </p:sp>
      <p:sp>
        <p:nvSpPr>
          <p:cNvPr id="4" name="Slide Number Placeholder 3"/>
          <p:cNvSpPr>
            <a:spLocks noGrp="1"/>
          </p:cNvSpPr>
          <p:nvPr>
            <p:ph type="sldNum" sz="quarter" idx="5"/>
          </p:nvPr>
        </p:nvSpPr>
        <p:spPr/>
        <p:txBody>
          <a:bodyPr/>
          <a:lstStyle/>
          <a:p>
            <a:fld id="{5219ADF4-CD02-48AB-9ED6-57E5E0BC7B61}" type="slidenum">
              <a:rPr lang="en-US" smtClean="0"/>
              <a:t>70</a:t>
            </a:fld>
            <a:endParaRPr lang="en-US"/>
          </a:p>
        </p:txBody>
      </p:sp>
    </p:spTree>
    <p:extLst>
      <p:ext uri="{BB962C8B-B14F-4D97-AF65-F5344CB8AC3E}">
        <p14:creationId xmlns:p14="http://schemas.microsoft.com/office/powerpoint/2010/main" val="3651628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here? What is the most important part of mitosis to get right or its ALL ruined </a:t>
            </a:r>
          </a:p>
        </p:txBody>
      </p:sp>
      <p:sp>
        <p:nvSpPr>
          <p:cNvPr id="4" name="Slide Number Placeholder 3"/>
          <p:cNvSpPr>
            <a:spLocks noGrp="1"/>
          </p:cNvSpPr>
          <p:nvPr>
            <p:ph type="sldNum" sz="quarter" idx="5"/>
          </p:nvPr>
        </p:nvSpPr>
        <p:spPr/>
        <p:txBody>
          <a:bodyPr/>
          <a:lstStyle/>
          <a:p>
            <a:fld id="{49A589E9-3860-4FB3-AF9F-DB555E365436}" type="slidenum">
              <a:rPr lang="en-US" smtClean="0"/>
              <a:t>71</a:t>
            </a:fld>
            <a:endParaRPr lang="en-US"/>
          </a:p>
        </p:txBody>
      </p:sp>
    </p:spTree>
    <p:extLst>
      <p:ext uri="{BB962C8B-B14F-4D97-AF65-F5344CB8AC3E}">
        <p14:creationId xmlns:p14="http://schemas.microsoft.com/office/powerpoint/2010/main" val="7575619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589E9-3860-4FB3-AF9F-DB555E365436}" type="slidenum">
              <a:rPr lang="en-US" smtClean="0"/>
              <a:t>72</a:t>
            </a:fld>
            <a:endParaRPr lang="en-US"/>
          </a:p>
        </p:txBody>
      </p:sp>
    </p:spTree>
    <p:extLst>
      <p:ext uri="{BB962C8B-B14F-4D97-AF65-F5344CB8AC3E}">
        <p14:creationId xmlns:p14="http://schemas.microsoft.com/office/powerpoint/2010/main" val="3983717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A, B</a:t>
            </a:r>
          </a:p>
        </p:txBody>
      </p:sp>
      <p:sp>
        <p:nvSpPr>
          <p:cNvPr id="4" name="Slide Number Placeholder 3"/>
          <p:cNvSpPr>
            <a:spLocks noGrp="1"/>
          </p:cNvSpPr>
          <p:nvPr>
            <p:ph type="sldNum" sz="quarter" idx="10"/>
          </p:nvPr>
        </p:nvSpPr>
        <p:spPr/>
        <p:txBody>
          <a:bodyPr/>
          <a:lstStyle/>
          <a:p>
            <a:fld id="{49A589E9-3860-4FB3-AF9F-DB555E365436}" type="slidenum">
              <a:rPr lang="en-US" smtClean="0"/>
              <a:t>73</a:t>
            </a:fld>
            <a:endParaRPr lang="en-US"/>
          </a:p>
        </p:txBody>
      </p:sp>
    </p:spTree>
    <p:extLst>
      <p:ext uri="{BB962C8B-B14F-4D97-AF65-F5344CB8AC3E}">
        <p14:creationId xmlns:p14="http://schemas.microsoft.com/office/powerpoint/2010/main" val="3340900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Novel combination of traits </a:t>
            </a:r>
          </a:p>
          <a:p>
            <a:r>
              <a:rPr lang="en-US" dirty="0"/>
              <a:t>Your chromosomes are not just your grandparents chromosomes shuffled around </a:t>
            </a:r>
          </a:p>
        </p:txBody>
      </p:sp>
      <p:sp>
        <p:nvSpPr>
          <p:cNvPr id="4" name="Slide Number Placeholder 3"/>
          <p:cNvSpPr>
            <a:spLocks noGrp="1"/>
          </p:cNvSpPr>
          <p:nvPr>
            <p:ph type="sldNum" sz="quarter" idx="5"/>
          </p:nvPr>
        </p:nvSpPr>
        <p:spPr/>
        <p:txBody>
          <a:bodyPr/>
          <a:lstStyle/>
          <a:p>
            <a:fld id="{49A589E9-3860-4FB3-AF9F-DB555E365436}" type="slidenum">
              <a:rPr lang="en-US" smtClean="0"/>
              <a:t>74</a:t>
            </a:fld>
            <a:endParaRPr lang="en-US"/>
          </a:p>
        </p:txBody>
      </p:sp>
    </p:spTree>
    <p:extLst>
      <p:ext uri="{BB962C8B-B14F-4D97-AF65-F5344CB8AC3E}">
        <p14:creationId xmlns:p14="http://schemas.microsoft.com/office/powerpoint/2010/main" val="23881290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589E9-3860-4FB3-AF9F-DB555E365436}" type="slidenum">
              <a:rPr lang="en-US" smtClean="0"/>
              <a:t>75</a:t>
            </a:fld>
            <a:endParaRPr lang="en-US"/>
          </a:p>
        </p:txBody>
      </p:sp>
    </p:spTree>
    <p:extLst>
      <p:ext uri="{BB962C8B-B14F-4D97-AF65-F5344CB8AC3E}">
        <p14:creationId xmlns:p14="http://schemas.microsoft.com/office/powerpoint/2010/main" val="34815802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Cross used to determine the genotype of an individual with dominant phenotype</a:t>
            </a:r>
          </a:p>
          <a:p>
            <a:pPr eaLnBrk="1" hangingPunct="1"/>
            <a:r>
              <a:rPr lang="en-US" altLang="en-US" dirty="0"/>
              <a:t>Cross the individual with unknown genotype (e.g. </a:t>
            </a:r>
            <a:r>
              <a:rPr lang="en-US" altLang="en-US" i="1" dirty="0"/>
              <a:t>P_</a:t>
            </a:r>
            <a:r>
              <a:rPr lang="en-US" altLang="en-US" dirty="0"/>
              <a:t>) with a homozygous recessive (</a:t>
            </a:r>
            <a:r>
              <a:rPr lang="en-US" altLang="en-US" i="1" dirty="0"/>
              <a:t>pp</a:t>
            </a:r>
            <a:r>
              <a:rPr lang="en-US" altLang="en-US" dirty="0"/>
              <a:t>)</a:t>
            </a:r>
          </a:p>
          <a:p>
            <a:pPr eaLnBrk="1" hangingPunct="1"/>
            <a:r>
              <a:rPr lang="en-US" altLang="en-US" dirty="0"/>
              <a:t>Phenotypic ratios among offspring are different, depending on the genotype of the unknown parent</a:t>
            </a:r>
          </a:p>
          <a:p>
            <a:endParaRPr lang="en-US" dirty="0"/>
          </a:p>
        </p:txBody>
      </p:sp>
      <p:sp>
        <p:nvSpPr>
          <p:cNvPr id="4" name="Slide Number Placeholder 3"/>
          <p:cNvSpPr>
            <a:spLocks noGrp="1"/>
          </p:cNvSpPr>
          <p:nvPr>
            <p:ph type="sldNum" sz="quarter" idx="5"/>
          </p:nvPr>
        </p:nvSpPr>
        <p:spPr/>
        <p:txBody>
          <a:bodyPr/>
          <a:lstStyle/>
          <a:p>
            <a:fld id="{F3E9D31F-EE53-48A4-8255-547B603AD523}" type="slidenum">
              <a:rPr lang="en-US" smtClean="0"/>
              <a:t>80</a:t>
            </a:fld>
            <a:endParaRPr lang="en-US"/>
          </a:p>
        </p:txBody>
      </p:sp>
    </p:spTree>
    <p:extLst>
      <p:ext uri="{BB962C8B-B14F-4D97-AF65-F5344CB8AC3E}">
        <p14:creationId xmlns:p14="http://schemas.microsoft.com/office/powerpoint/2010/main" val="749664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Cross used to determine the genotype of an individual with dominant phenotype</a:t>
            </a:r>
          </a:p>
          <a:p>
            <a:pPr eaLnBrk="1" hangingPunct="1"/>
            <a:r>
              <a:rPr lang="en-US" altLang="en-US" dirty="0"/>
              <a:t>Cross the individual with unknown genotype (e.g. </a:t>
            </a:r>
            <a:r>
              <a:rPr lang="en-US" altLang="en-US" i="1" dirty="0"/>
              <a:t>P_</a:t>
            </a:r>
            <a:r>
              <a:rPr lang="en-US" altLang="en-US" dirty="0"/>
              <a:t>) with a homozygous recessive (</a:t>
            </a:r>
            <a:r>
              <a:rPr lang="en-US" altLang="en-US" i="1" dirty="0"/>
              <a:t>pp</a:t>
            </a:r>
            <a:r>
              <a:rPr lang="en-US" altLang="en-US" dirty="0"/>
              <a:t>)</a:t>
            </a:r>
          </a:p>
          <a:p>
            <a:pPr eaLnBrk="1" hangingPunct="1"/>
            <a:r>
              <a:rPr lang="en-US" altLang="en-US" dirty="0"/>
              <a:t>Phenotypic ratios among offspring are different, depending on the genotype of the unknown parent</a:t>
            </a:r>
          </a:p>
          <a:p>
            <a:endParaRPr lang="en-US" dirty="0"/>
          </a:p>
        </p:txBody>
      </p:sp>
      <p:sp>
        <p:nvSpPr>
          <p:cNvPr id="4" name="Slide Number Placeholder 3"/>
          <p:cNvSpPr>
            <a:spLocks noGrp="1"/>
          </p:cNvSpPr>
          <p:nvPr>
            <p:ph type="sldNum" sz="quarter" idx="5"/>
          </p:nvPr>
        </p:nvSpPr>
        <p:spPr/>
        <p:txBody>
          <a:bodyPr/>
          <a:lstStyle/>
          <a:p>
            <a:fld id="{F3E9D31F-EE53-48A4-8255-547B603AD523}" type="slidenum">
              <a:rPr lang="en-US" smtClean="0"/>
              <a:t>81</a:t>
            </a:fld>
            <a:endParaRPr lang="en-US"/>
          </a:p>
        </p:txBody>
      </p:sp>
    </p:spTree>
    <p:extLst>
      <p:ext uri="{BB962C8B-B14F-4D97-AF65-F5344CB8AC3E}">
        <p14:creationId xmlns:p14="http://schemas.microsoft.com/office/powerpoint/2010/main" val="13089726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F3E9D31F-EE53-48A4-8255-547B603AD523}" type="slidenum">
              <a:rPr lang="en-US" smtClean="0"/>
              <a:t>82</a:t>
            </a:fld>
            <a:endParaRPr lang="en-US"/>
          </a:p>
        </p:txBody>
      </p:sp>
    </p:spTree>
    <p:extLst>
      <p:ext uri="{BB962C8B-B14F-4D97-AF65-F5344CB8AC3E}">
        <p14:creationId xmlns:p14="http://schemas.microsoft.com/office/powerpoint/2010/main" val="959747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10"/>
          </p:nvPr>
        </p:nvSpPr>
        <p:spPr/>
        <p:txBody>
          <a:bodyPr/>
          <a:lstStyle/>
          <a:p>
            <a:fld id="{F3E9D31F-EE53-48A4-8255-547B603AD523}" type="slidenum">
              <a:rPr lang="en-US" smtClean="0"/>
              <a:t>83</a:t>
            </a:fld>
            <a:endParaRPr lang="en-US"/>
          </a:p>
        </p:txBody>
      </p:sp>
    </p:spTree>
    <p:extLst>
      <p:ext uri="{BB962C8B-B14F-4D97-AF65-F5344CB8AC3E}">
        <p14:creationId xmlns:p14="http://schemas.microsoft.com/office/powerpoint/2010/main" val="2670644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2800" dirty="0"/>
              <a:t>Marshall Nirenberg identified the codons that specify each amino acid</a:t>
            </a:r>
          </a:p>
          <a:p>
            <a:pPr eaLnBrk="1" hangingPunct="1"/>
            <a:r>
              <a:rPr lang="en-US" altLang="en-US" sz="2800" dirty="0"/>
              <a:t>Stop codons</a:t>
            </a:r>
          </a:p>
          <a:p>
            <a:pPr lvl="1" eaLnBrk="1" hangingPunct="1"/>
            <a:r>
              <a:rPr lang="en-US" altLang="en-US" sz="2400" dirty="0"/>
              <a:t>3 codons (UAA, UGA, UAG) used to terminate translation</a:t>
            </a:r>
          </a:p>
          <a:p>
            <a:pPr eaLnBrk="1" hangingPunct="1"/>
            <a:r>
              <a:rPr lang="en-US" altLang="en-US" sz="2800" dirty="0"/>
              <a:t>Start codon</a:t>
            </a:r>
          </a:p>
          <a:p>
            <a:pPr lvl="1" eaLnBrk="1" hangingPunct="1"/>
            <a:r>
              <a:rPr lang="en-US" altLang="en-US" sz="2400" dirty="0"/>
              <a:t>Codon (AUG) used to signify the start of translation</a:t>
            </a:r>
          </a:p>
          <a:p>
            <a:pPr eaLnBrk="1" hangingPunct="1"/>
            <a:r>
              <a:rPr lang="en-US" altLang="en-US" sz="2800" dirty="0"/>
              <a:t>Code is degenerate, meaning that some amino acids are specified by more than one codon</a:t>
            </a:r>
          </a:p>
          <a:p>
            <a:endParaRPr lang="en-US" dirty="0"/>
          </a:p>
        </p:txBody>
      </p:sp>
      <p:sp>
        <p:nvSpPr>
          <p:cNvPr id="4" name="Slide Number Placeholder 3"/>
          <p:cNvSpPr>
            <a:spLocks noGrp="1"/>
          </p:cNvSpPr>
          <p:nvPr>
            <p:ph type="sldNum" sz="quarter" idx="5"/>
          </p:nvPr>
        </p:nvSpPr>
        <p:spPr/>
        <p:txBody>
          <a:bodyPr/>
          <a:lstStyle/>
          <a:p>
            <a:fld id="{44456F14-30A4-4B51-957F-861B5FB537ED}" type="slidenum">
              <a:rPr lang="en-US" smtClean="0"/>
              <a:t>8</a:t>
            </a:fld>
            <a:endParaRPr lang="en-US"/>
          </a:p>
        </p:txBody>
      </p:sp>
    </p:spTree>
    <p:extLst>
      <p:ext uri="{BB962C8B-B14F-4D97-AF65-F5344CB8AC3E}">
        <p14:creationId xmlns:p14="http://schemas.microsoft.com/office/powerpoint/2010/main" val="38117258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this is for MAMMALS! And flies I guess</a:t>
            </a:r>
          </a:p>
          <a:p>
            <a:r>
              <a:rPr lang="en-US" dirty="0"/>
              <a:t>Birds?</a:t>
            </a:r>
          </a:p>
        </p:txBody>
      </p:sp>
      <p:sp>
        <p:nvSpPr>
          <p:cNvPr id="4" name="Slide Number Placeholder 3"/>
          <p:cNvSpPr>
            <a:spLocks noGrp="1"/>
          </p:cNvSpPr>
          <p:nvPr>
            <p:ph type="sldNum" sz="quarter" idx="5"/>
          </p:nvPr>
        </p:nvSpPr>
        <p:spPr/>
        <p:txBody>
          <a:bodyPr/>
          <a:lstStyle/>
          <a:p>
            <a:fld id="{9FD884A4-0340-4DD6-B7FD-C2B3F9DC71EE}" type="slidenum">
              <a:rPr lang="en-US" smtClean="0"/>
              <a:t>87</a:t>
            </a:fld>
            <a:endParaRPr lang="en-US"/>
          </a:p>
        </p:txBody>
      </p:sp>
    </p:spTree>
    <p:extLst>
      <p:ext uri="{BB962C8B-B14F-4D97-AF65-F5344CB8AC3E}">
        <p14:creationId xmlns:p14="http://schemas.microsoft.com/office/powerpoint/2010/main" val="23214285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you hardly ever find male calicos or </a:t>
            </a:r>
            <a:r>
              <a:rPr lang="en-US" dirty="0" err="1"/>
              <a:t>torties</a:t>
            </a:r>
            <a:r>
              <a:rPr lang="en-US" dirty="0"/>
              <a:t> (you can! XXY)</a:t>
            </a:r>
          </a:p>
          <a:p>
            <a:r>
              <a:rPr lang="en-US" dirty="0"/>
              <a:t>Also why its </a:t>
            </a:r>
            <a:r>
              <a:rPr lang="en-US" dirty="0" err="1"/>
              <a:t>semirare</a:t>
            </a:r>
            <a:r>
              <a:rPr lang="en-US" dirty="0"/>
              <a:t> to have an orange female </a:t>
            </a:r>
          </a:p>
          <a:p>
            <a:r>
              <a:rPr lang="en-US" dirty="0"/>
              <a:t>Size of spots – bar body inactivation timing </a:t>
            </a:r>
          </a:p>
        </p:txBody>
      </p:sp>
      <p:sp>
        <p:nvSpPr>
          <p:cNvPr id="4" name="Slide Number Placeholder 3"/>
          <p:cNvSpPr>
            <a:spLocks noGrp="1"/>
          </p:cNvSpPr>
          <p:nvPr>
            <p:ph type="sldNum" sz="quarter" idx="5"/>
          </p:nvPr>
        </p:nvSpPr>
        <p:spPr/>
        <p:txBody>
          <a:bodyPr/>
          <a:lstStyle/>
          <a:p>
            <a:fld id="{9FD884A4-0340-4DD6-B7FD-C2B3F9DC71EE}" type="slidenum">
              <a:rPr lang="en-US" smtClean="0"/>
              <a:t>88</a:t>
            </a:fld>
            <a:endParaRPr lang="en-US"/>
          </a:p>
        </p:txBody>
      </p:sp>
    </p:spTree>
    <p:extLst>
      <p:ext uri="{BB962C8B-B14F-4D97-AF65-F5344CB8AC3E}">
        <p14:creationId xmlns:p14="http://schemas.microsoft.com/office/powerpoint/2010/main" val="40463975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If homologues undergo two crossovers between loci, then the parental combination is restored</a:t>
            </a:r>
          </a:p>
          <a:p>
            <a:pPr eaLnBrk="1" hangingPunct="1"/>
            <a:r>
              <a:rPr lang="en-US" altLang="en-US" dirty="0"/>
              <a:t>Leads to an underestimate of the true genetic distance</a:t>
            </a:r>
          </a:p>
          <a:p>
            <a:pPr eaLnBrk="1" hangingPunct="1"/>
            <a:r>
              <a:rPr lang="en-US" altLang="en-US" dirty="0"/>
              <a:t>Relationship between true distance on a chromosome and the recombination frequency is not linear</a:t>
            </a:r>
          </a:p>
          <a:p>
            <a:endParaRPr lang="en-US" dirty="0"/>
          </a:p>
        </p:txBody>
      </p:sp>
      <p:sp>
        <p:nvSpPr>
          <p:cNvPr id="4" name="Slide Number Placeholder 3"/>
          <p:cNvSpPr>
            <a:spLocks noGrp="1"/>
          </p:cNvSpPr>
          <p:nvPr>
            <p:ph type="sldNum" sz="quarter" idx="5"/>
          </p:nvPr>
        </p:nvSpPr>
        <p:spPr/>
        <p:txBody>
          <a:bodyPr/>
          <a:lstStyle/>
          <a:p>
            <a:fld id="{9FD884A4-0340-4DD6-B7FD-C2B3F9DC71EE}" type="slidenum">
              <a:rPr lang="en-US" smtClean="0"/>
              <a:t>89</a:t>
            </a:fld>
            <a:endParaRPr lang="en-US"/>
          </a:p>
        </p:txBody>
      </p:sp>
    </p:spTree>
    <p:extLst>
      <p:ext uri="{BB962C8B-B14F-4D97-AF65-F5344CB8AC3E}">
        <p14:creationId xmlns:p14="http://schemas.microsoft.com/office/powerpoint/2010/main" val="10978201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 common</a:t>
            </a:r>
          </a:p>
          <a:p>
            <a:r>
              <a:rPr lang="en-US" dirty="0"/>
              <a:t>Often in pairs</a:t>
            </a:r>
          </a:p>
          <a:p>
            <a:endParaRPr lang="en-US" dirty="0"/>
          </a:p>
        </p:txBody>
      </p:sp>
      <p:sp>
        <p:nvSpPr>
          <p:cNvPr id="4" name="Slide Number Placeholder 3"/>
          <p:cNvSpPr>
            <a:spLocks noGrp="1"/>
          </p:cNvSpPr>
          <p:nvPr>
            <p:ph type="sldNum" sz="quarter" idx="5"/>
          </p:nvPr>
        </p:nvSpPr>
        <p:spPr/>
        <p:txBody>
          <a:bodyPr/>
          <a:lstStyle/>
          <a:p>
            <a:fld id="{F692F6B5-74E0-476C-B7B5-44934D2719C2}" type="slidenum">
              <a:rPr lang="en-US" smtClean="0"/>
              <a:t>92</a:t>
            </a:fld>
            <a:endParaRPr lang="en-US"/>
          </a:p>
        </p:txBody>
      </p:sp>
    </p:spTree>
    <p:extLst>
      <p:ext uri="{BB962C8B-B14F-4D97-AF65-F5344CB8AC3E}">
        <p14:creationId xmlns:p14="http://schemas.microsoft.com/office/powerpoint/2010/main" val="40140122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9ADF4-CD02-48AB-9ED6-57E5E0BC7B61}" type="slidenum">
              <a:rPr lang="en-US" smtClean="0"/>
              <a:t>96</a:t>
            </a:fld>
            <a:endParaRPr lang="en-US"/>
          </a:p>
        </p:txBody>
      </p:sp>
    </p:spTree>
    <p:extLst>
      <p:ext uri="{BB962C8B-B14F-4D97-AF65-F5344CB8AC3E}">
        <p14:creationId xmlns:p14="http://schemas.microsoft.com/office/powerpoint/2010/main" val="2288693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Small ribonucleoprotein particles (snRNPs) recognize the intron</a:t>
            </a:r>
            <a:r>
              <a:rPr lang="en-US" altLang="en-US" dirty="0">
                <a:cs typeface="Arial" panose="020B0604020202020204" pitchFamily="34" charset="0"/>
              </a:rPr>
              <a:t>–</a:t>
            </a:r>
            <a:r>
              <a:rPr lang="en-US" altLang="en-US" dirty="0"/>
              <a:t>exon boundaries</a:t>
            </a:r>
          </a:p>
          <a:p>
            <a:pPr eaLnBrk="1" hangingPunct="1"/>
            <a:r>
              <a:rPr lang="en-US" altLang="en-US" dirty="0"/>
              <a:t>snRNPs cluster with other proteins to form spliceosome</a:t>
            </a:r>
          </a:p>
          <a:p>
            <a:pPr lvl="1" eaLnBrk="1" hangingPunct="1"/>
            <a:r>
              <a:rPr lang="en-US" altLang="en-US" sz="2800" dirty="0"/>
              <a:t>Responsible for removing introns</a:t>
            </a:r>
          </a:p>
          <a:p>
            <a:endParaRPr lang="en-US" dirty="0"/>
          </a:p>
        </p:txBody>
      </p:sp>
      <p:sp>
        <p:nvSpPr>
          <p:cNvPr id="4" name="Slide Number Placeholder 3"/>
          <p:cNvSpPr>
            <a:spLocks noGrp="1"/>
          </p:cNvSpPr>
          <p:nvPr>
            <p:ph type="sldNum" sz="quarter" idx="5"/>
          </p:nvPr>
        </p:nvSpPr>
        <p:spPr/>
        <p:txBody>
          <a:bodyPr/>
          <a:lstStyle/>
          <a:p>
            <a:fld id="{44456F14-30A4-4B51-957F-861B5FB537ED}" type="slidenum">
              <a:rPr lang="en-US" smtClean="0"/>
              <a:t>11</a:t>
            </a:fld>
            <a:endParaRPr lang="en-US"/>
          </a:p>
        </p:txBody>
      </p:sp>
    </p:spTree>
    <p:extLst>
      <p:ext uri="{BB962C8B-B14F-4D97-AF65-F5344CB8AC3E}">
        <p14:creationId xmlns:p14="http://schemas.microsoft.com/office/powerpoint/2010/main" val="2466112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a:p>
            <a:endParaRPr lang="en-US" dirty="0"/>
          </a:p>
        </p:txBody>
      </p:sp>
      <p:sp>
        <p:nvSpPr>
          <p:cNvPr id="4" name="Slide Number Placeholder 3"/>
          <p:cNvSpPr>
            <a:spLocks noGrp="1"/>
          </p:cNvSpPr>
          <p:nvPr>
            <p:ph type="sldNum" sz="quarter" idx="10"/>
          </p:nvPr>
        </p:nvSpPr>
        <p:spPr/>
        <p:txBody>
          <a:bodyPr/>
          <a:lstStyle/>
          <a:p>
            <a:fld id="{44456F14-30A4-4B51-957F-861B5FB537ED}" type="slidenum">
              <a:rPr lang="en-US" smtClean="0"/>
              <a:t>13</a:t>
            </a:fld>
            <a:endParaRPr lang="en-US"/>
          </a:p>
        </p:txBody>
      </p:sp>
    </p:spTree>
    <p:extLst>
      <p:ext uri="{BB962C8B-B14F-4D97-AF65-F5344CB8AC3E}">
        <p14:creationId xmlns:p14="http://schemas.microsoft.com/office/powerpoint/2010/main" val="2200090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these cells different at all from one another?</a:t>
            </a:r>
          </a:p>
        </p:txBody>
      </p:sp>
      <p:sp>
        <p:nvSpPr>
          <p:cNvPr id="4" name="Slide Number Placeholder 3"/>
          <p:cNvSpPr>
            <a:spLocks noGrp="1"/>
          </p:cNvSpPr>
          <p:nvPr>
            <p:ph type="sldNum" sz="quarter" idx="5"/>
          </p:nvPr>
        </p:nvSpPr>
        <p:spPr/>
        <p:txBody>
          <a:bodyPr/>
          <a:lstStyle/>
          <a:p>
            <a:fld id="{5219ADF4-CD02-48AB-9ED6-57E5E0BC7B61}" type="slidenum">
              <a:rPr lang="en-US" smtClean="0"/>
              <a:t>16</a:t>
            </a:fld>
            <a:endParaRPr lang="en-US"/>
          </a:p>
        </p:txBody>
      </p:sp>
    </p:spTree>
    <p:extLst>
      <p:ext uri="{BB962C8B-B14F-4D97-AF65-F5344CB8AC3E}">
        <p14:creationId xmlns:p14="http://schemas.microsoft.com/office/powerpoint/2010/main" val="2628586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this DNA be used easily do you think? </a:t>
            </a:r>
          </a:p>
          <a:p>
            <a:r>
              <a:rPr lang="en-US" altLang="en-US" dirty="0"/>
              <a:t>Karyotype</a:t>
            </a:r>
            <a:endParaRPr lang="en-US" dirty="0"/>
          </a:p>
        </p:txBody>
      </p:sp>
      <p:sp>
        <p:nvSpPr>
          <p:cNvPr id="4" name="Slide Number Placeholder 3"/>
          <p:cNvSpPr>
            <a:spLocks noGrp="1"/>
          </p:cNvSpPr>
          <p:nvPr>
            <p:ph type="sldNum" sz="quarter" idx="5"/>
          </p:nvPr>
        </p:nvSpPr>
        <p:spPr/>
        <p:txBody>
          <a:bodyPr/>
          <a:lstStyle/>
          <a:p>
            <a:fld id="{5219ADF4-CD02-48AB-9ED6-57E5E0BC7B61}" type="slidenum">
              <a:rPr lang="en-US" smtClean="0"/>
              <a:t>17</a:t>
            </a:fld>
            <a:endParaRPr lang="en-US"/>
          </a:p>
        </p:txBody>
      </p:sp>
    </p:spTree>
    <p:extLst>
      <p:ext uri="{BB962C8B-B14F-4D97-AF65-F5344CB8AC3E}">
        <p14:creationId xmlns:p14="http://schemas.microsoft.com/office/powerpoint/2010/main" val="1238964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1122363"/>
            <a:ext cx="9144000" cy="2387600"/>
          </a:xfrm>
        </p:spPr>
        <p:txBody>
          <a:bodyPr anchor="b"/>
          <a:lstStyle>
            <a:lvl1pPr algn="ctr">
              <a:defRPr sz="5994"/>
            </a:lvl1pPr>
          </a:lstStyle>
          <a:p>
            <a:r>
              <a:rPr lang="en-US"/>
              <a:t>Click to edit Master title style</a:t>
            </a:r>
            <a:endParaRPr lang="en-US" dirty="0"/>
          </a:p>
        </p:txBody>
      </p:sp>
      <p:sp>
        <p:nvSpPr>
          <p:cNvPr id="3" name="Subtitle 2"/>
          <p:cNvSpPr>
            <a:spLocks noGrp="1"/>
          </p:cNvSpPr>
          <p:nvPr>
            <p:ph type="subTitle" idx="1"/>
          </p:nvPr>
        </p:nvSpPr>
        <p:spPr>
          <a:xfrm>
            <a:off x="1524003" y="3602038"/>
            <a:ext cx="9144000" cy="1655762"/>
          </a:xfrm>
        </p:spPr>
        <p:txBody>
          <a:bodyPr/>
          <a:lstStyle>
            <a:lvl1pPr marL="0" indent="0" algn="ctr">
              <a:buNone/>
              <a:defRPr sz="2397"/>
            </a:lvl1pPr>
            <a:lvl2pPr marL="456789" indent="0" algn="ctr">
              <a:buNone/>
              <a:defRPr sz="1997"/>
            </a:lvl2pPr>
            <a:lvl3pPr marL="913578" indent="0" algn="ctr">
              <a:buNone/>
              <a:defRPr sz="1797"/>
            </a:lvl3pPr>
            <a:lvl4pPr marL="1370367" indent="0" algn="ctr">
              <a:buNone/>
              <a:defRPr sz="1600"/>
            </a:lvl4pPr>
            <a:lvl5pPr marL="1827155" indent="0" algn="ctr">
              <a:buNone/>
              <a:defRPr sz="1600"/>
            </a:lvl5pPr>
            <a:lvl6pPr marL="2283943" indent="0" algn="ctr">
              <a:buNone/>
              <a:defRPr sz="1600"/>
            </a:lvl6pPr>
            <a:lvl7pPr marL="2740732" indent="0" algn="ctr">
              <a:buNone/>
              <a:defRPr sz="1600"/>
            </a:lvl7pPr>
            <a:lvl8pPr marL="3197520" indent="0" algn="ctr">
              <a:buNone/>
              <a:defRPr sz="1600"/>
            </a:lvl8pPr>
            <a:lvl9pPr marL="36543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5B742A-DD2A-43C6-99B9-7BD8670B3315}" type="datetimeFigureOut">
              <a:rPr lang="en-US" smtClean="0">
                <a:solidFill>
                  <a:srgbClr val="FECF3F">
                    <a:tint val="75000"/>
                  </a:srgbClr>
                </a:solidFill>
              </a:rPr>
              <a:pPr/>
              <a:t>12/5/2019</a:t>
            </a:fld>
            <a:endParaRPr lang="en-US">
              <a:solidFill>
                <a:srgbClr val="FECF3F">
                  <a:tint val="75000"/>
                </a:srgbClr>
              </a:solidFill>
            </a:endParaRPr>
          </a:p>
        </p:txBody>
      </p:sp>
      <p:sp>
        <p:nvSpPr>
          <p:cNvPr id="5" name="Footer Placeholder 4"/>
          <p:cNvSpPr>
            <a:spLocks noGrp="1"/>
          </p:cNvSpPr>
          <p:nvPr>
            <p:ph type="ftr" sz="quarter" idx="11"/>
          </p:nvPr>
        </p:nvSpPr>
        <p:spPr/>
        <p:txBody>
          <a:bodyPr/>
          <a:lstStyle/>
          <a:p>
            <a:endParaRPr lang="en-US">
              <a:solidFill>
                <a:srgbClr val="FECF3F">
                  <a:tint val="75000"/>
                </a:srgbClr>
              </a:solidFill>
            </a:endParaRPr>
          </a:p>
        </p:txBody>
      </p:sp>
      <p:sp>
        <p:nvSpPr>
          <p:cNvPr id="6" name="Slide Number Placeholder 5"/>
          <p:cNvSpPr>
            <a:spLocks noGrp="1"/>
          </p:cNvSpPr>
          <p:nvPr>
            <p:ph type="sldNum" sz="quarter" idx="12"/>
          </p:nvPr>
        </p:nvSpPr>
        <p:spPr/>
        <p:txBody>
          <a:bodyPr/>
          <a:lstStyle/>
          <a:p>
            <a:fld id="{155CA7C1-B4AE-4964-AE87-4E5959D7E878}" type="slidenum">
              <a:rPr lang="en-US" smtClean="0">
                <a:solidFill>
                  <a:srgbClr val="FECF3F">
                    <a:tint val="75000"/>
                  </a:srgbClr>
                </a:solidFill>
              </a:rPr>
              <a:pPr/>
              <a:t>‹#›</a:t>
            </a:fld>
            <a:endParaRPr lang="en-US">
              <a:solidFill>
                <a:srgbClr val="FECF3F">
                  <a:tint val="75000"/>
                </a:srgbClr>
              </a:solidFill>
            </a:endParaRPr>
          </a:p>
        </p:txBody>
      </p:sp>
    </p:spTree>
    <p:extLst>
      <p:ext uri="{BB962C8B-B14F-4D97-AF65-F5344CB8AC3E}">
        <p14:creationId xmlns:p14="http://schemas.microsoft.com/office/powerpoint/2010/main" val="1702312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5B742A-DD2A-43C6-99B9-7BD8670B3315}" type="datetimeFigureOut">
              <a:rPr lang="en-US" smtClean="0">
                <a:solidFill>
                  <a:srgbClr val="FECF3F">
                    <a:tint val="75000"/>
                  </a:srgbClr>
                </a:solidFill>
              </a:rPr>
              <a:pPr/>
              <a:t>12/5/2019</a:t>
            </a:fld>
            <a:endParaRPr lang="en-US">
              <a:solidFill>
                <a:srgbClr val="FECF3F">
                  <a:tint val="75000"/>
                </a:srgbClr>
              </a:solidFill>
            </a:endParaRPr>
          </a:p>
        </p:txBody>
      </p:sp>
      <p:sp>
        <p:nvSpPr>
          <p:cNvPr id="5" name="Footer Placeholder 4"/>
          <p:cNvSpPr>
            <a:spLocks noGrp="1"/>
          </p:cNvSpPr>
          <p:nvPr>
            <p:ph type="ftr" sz="quarter" idx="11"/>
          </p:nvPr>
        </p:nvSpPr>
        <p:spPr/>
        <p:txBody>
          <a:bodyPr/>
          <a:lstStyle/>
          <a:p>
            <a:endParaRPr lang="en-US">
              <a:solidFill>
                <a:srgbClr val="FECF3F">
                  <a:tint val="75000"/>
                </a:srgbClr>
              </a:solidFill>
            </a:endParaRPr>
          </a:p>
        </p:txBody>
      </p:sp>
      <p:sp>
        <p:nvSpPr>
          <p:cNvPr id="6" name="Slide Number Placeholder 5"/>
          <p:cNvSpPr>
            <a:spLocks noGrp="1"/>
          </p:cNvSpPr>
          <p:nvPr>
            <p:ph type="sldNum" sz="quarter" idx="12"/>
          </p:nvPr>
        </p:nvSpPr>
        <p:spPr/>
        <p:txBody>
          <a:bodyPr/>
          <a:lstStyle/>
          <a:p>
            <a:fld id="{155CA7C1-B4AE-4964-AE87-4E5959D7E878}" type="slidenum">
              <a:rPr lang="en-US" smtClean="0">
                <a:solidFill>
                  <a:srgbClr val="FECF3F">
                    <a:tint val="75000"/>
                  </a:srgbClr>
                </a:solidFill>
              </a:rPr>
              <a:pPr/>
              <a:t>‹#›</a:t>
            </a:fld>
            <a:endParaRPr lang="en-US">
              <a:solidFill>
                <a:srgbClr val="FECF3F">
                  <a:tint val="75000"/>
                </a:srgbClr>
              </a:solidFill>
            </a:endParaRPr>
          </a:p>
        </p:txBody>
      </p:sp>
    </p:spTree>
    <p:extLst>
      <p:ext uri="{BB962C8B-B14F-4D97-AF65-F5344CB8AC3E}">
        <p14:creationId xmlns:p14="http://schemas.microsoft.com/office/powerpoint/2010/main" val="186505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5B742A-DD2A-43C6-99B9-7BD8670B3315}" type="datetimeFigureOut">
              <a:rPr lang="en-US" smtClean="0">
                <a:solidFill>
                  <a:srgbClr val="FECF3F">
                    <a:tint val="75000"/>
                  </a:srgbClr>
                </a:solidFill>
              </a:rPr>
              <a:pPr/>
              <a:t>12/5/2019</a:t>
            </a:fld>
            <a:endParaRPr lang="en-US">
              <a:solidFill>
                <a:srgbClr val="FECF3F">
                  <a:tint val="75000"/>
                </a:srgbClr>
              </a:solidFill>
            </a:endParaRPr>
          </a:p>
        </p:txBody>
      </p:sp>
      <p:sp>
        <p:nvSpPr>
          <p:cNvPr id="5" name="Footer Placeholder 4"/>
          <p:cNvSpPr>
            <a:spLocks noGrp="1"/>
          </p:cNvSpPr>
          <p:nvPr>
            <p:ph type="ftr" sz="quarter" idx="11"/>
          </p:nvPr>
        </p:nvSpPr>
        <p:spPr/>
        <p:txBody>
          <a:bodyPr/>
          <a:lstStyle/>
          <a:p>
            <a:endParaRPr lang="en-US">
              <a:solidFill>
                <a:srgbClr val="FECF3F">
                  <a:tint val="75000"/>
                </a:srgbClr>
              </a:solidFill>
            </a:endParaRPr>
          </a:p>
        </p:txBody>
      </p:sp>
      <p:sp>
        <p:nvSpPr>
          <p:cNvPr id="6" name="Slide Number Placeholder 5"/>
          <p:cNvSpPr>
            <a:spLocks noGrp="1"/>
          </p:cNvSpPr>
          <p:nvPr>
            <p:ph type="sldNum" sz="quarter" idx="12"/>
          </p:nvPr>
        </p:nvSpPr>
        <p:spPr/>
        <p:txBody>
          <a:bodyPr/>
          <a:lstStyle/>
          <a:p>
            <a:fld id="{155CA7C1-B4AE-4964-AE87-4E5959D7E878}" type="slidenum">
              <a:rPr lang="en-US" smtClean="0">
                <a:solidFill>
                  <a:srgbClr val="FECF3F">
                    <a:tint val="75000"/>
                  </a:srgbClr>
                </a:solidFill>
              </a:rPr>
              <a:pPr/>
              <a:t>‹#›</a:t>
            </a:fld>
            <a:endParaRPr lang="en-US">
              <a:solidFill>
                <a:srgbClr val="FECF3F">
                  <a:tint val="75000"/>
                </a:srgbClr>
              </a:solidFill>
            </a:endParaRPr>
          </a:p>
        </p:txBody>
      </p:sp>
    </p:spTree>
    <p:extLst>
      <p:ext uri="{BB962C8B-B14F-4D97-AF65-F5344CB8AC3E}">
        <p14:creationId xmlns:p14="http://schemas.microsoft.com/office/powerpoint/2010/main" val="236604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Rectangle 6"/>
          <p:cNvSpPr>
            <a:spLocks noGrp="1" noChangeArrowheads="1"/>
          </p:cNvSpPr>
          <p:nvPr>
            <p:ph type="sldNum" sz="quarter" idx="12"/>
          </p:nvPr>
        </p:nvSpPr>
        <p:spPr/>
        <p:txBody>
          <a:bodyPr/>
          <a:lstStyle>
            <a:lvl1pPr>
              <a:defRPr/>
            </a:lvl1pPr>
          </a:lstStyle>
          <a:p>
            <a:fld id="{949CEB93-C1AE-42D1-8E02-79CA651A5BCB}" type="slidenum">
              <a:rPr lang="en-US" altLang="en-US"/>
              <a:pPr/>
              <a:t>‹#›</a:t>
            </a:fld>
            <a:endParaRPr lang="en-US" altLang="en-US"/>
          </a:p>
        </p:txBody>
      </p:sp>
      <p:sp>
        <p:nvSpPr>
          <p:cNvPr id="7" name="TextBox 6"/>
          <p:cNvSpPr txBox="1"/>
          <p:nvPr userDrawn="1"/>
        </p:nvSpPr>
        <p:spPr>
          <a:xfrm>
            <a:off x="771522" y="6629031"/>
            <a:ext cx="10650092"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Copyright © 2017 McGraw-Hill Education. All rights reserved. No reproduction or distribution without the prior written consent of McGraw-Hill Education.</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 name="Text Box 1"/>
          <p:cNvSpPr txBox="1">
            <a:spLocks noChangeArrowheads="1"/>
          </p:cNvSpPr>
          <p:nvPr userDrawn="1"/>
        </p:nvSpPr>
        <p:spPr bwMode="auto">
          <a:xfrm>
            <a:off x="8734425" y="6244431"/>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00FEE29C-391D-43E9-8154-6F183B0AB458}" type="slidenum">
              <a:rPr lang="en-US" altLang="en-US" sz="1400">
                <a:solidFill>
                  <a:srgbClr val="000000"/>
                </a:solidFill>
                <a:ea typeface="MS PGothic" panose="020B0600070205080204" pitchFamily="34" charset="-128"/>
              </a:rPr>
              <a:pPr algn="r" eaLnBrk="1" hangingPunct="1">
                <a:buClrTx/>
                <a:buFontTx/>
                <a:buNone/>
              </a:pPr>
              <a:t>‹#›</a:t>
            </a:fld>
            <a:endParaRPr lang="en-US" altLang="en-US" sz="1400" dirty="0">
              <a:solidFill>
                <a:srgbClr val="000000"/>
              </a:solidFill>
              <a:ea typeface="MS PGothic" panose="020B0600070205080204" pitchFamily="34" charset="-128"/>
            </a:endParaRPr>
          </a:p>
        </p:txBody>
      </p:sp>
    </p:spTree>
    <p:extLst>
      <p:ext uri="{BB962C8B-B14F-4D97-AF65-F5344CB8AC3E}">
        <p14:creationId xmlns:p14="http://schemas.microsoft.com/office/powerpoint/2010/main" val="3015851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5B742A-DD2A-43C6-99B9-7BD8670B3315}" type="datetimeFigureOut">
              <a:rPr lang="en-US" smtClean="0">
                <a:solidFill>
                  <a:srgbClr val="FECF3F">
                    <a:tint val="75000"/>
                  </a:srgbClr>
                </a:solidFill>
              </a:rPr>
              <a:pPr/>
              <a:t>12/5/2019</a:t>
            </a:fld>
            <a:endParaRPr lang="en-US">
              <a:solidFill>
                <a:srgbClr val="FECF3F">
                  <a:tint val="75000"/>
                </a:srgbClr>
              </a:solidFill>
            </a:endParaRPr>
          </a:p>
        </p:txBody>
      </p:sp>
      <p:sp>
        <p:nvSpPr>
          <p:cNvPr id="5" name="Footer Placeholder 4"/>
          <p:cNvSpPr>
            <a:spLocks noGrp="1"/>
          </p:cNvSpPr>
          <p:nvPr>
            <p:ph type="ftr" sz="quarter" idx="11"/>
          </p:nvPr>
        </p:nvSpPr>
        <p:spPr/>
        <p:txBody>
          <a:bodyPr/>
          <a:lstStyle/>
          <a:p>
            <a:endParaRPr lang="en-US">
              <a:solidFill>
                <a:srgbClr val="FECF3F">
                  <a:tint val="75000"/>
                </a:srgbClr>
              </a:solidFill>
            </a:endParaRPr>
          </a:p>
        </p:txBody>
      </p:sp>
      <p:sp>
        <p:nvSpPr>
          <p:cNvPr id="6" name="Slide Number Placeholder 5"/>
          <p:cNvSpPr>
            <a:spLocks noGrp="1"/>
          </p:cNvSpPr>
          <p:nvPr>
            <p:ph type="sldNum" sz="quarter" idx="12"/>
          </p:nvPr>
        </p:nvSpPr>
        <p:spPr/>
        <p:txBody>
          <a:bodyPr/>
          <a:lstStyle/>
          <a:p>
            <a:fld id="{155CA7C1-B4AE-4964-AE87-4E5959D7E878}" type="slidenum">
              <a:rPr lang="en-US" smtClean="0">
                <a:solidFill>
                  <a:srgbClr val="FECF3F">
                    <a:tint val="75000"/>
                  </a:srgbClr>
                </a:solidFill>
              </a:rPr>
              <a:pPr/>
              <a:t>‹#›</a:t>
            </a:fld>
            <a:endParaRPr lang="en-US">
              <a:solidFill>
                <a:srgbClr val="FECF3F">
                  <a:tint val="75000"/>
                </a:srgbClr>
              </a:solidFill>
            </a:endParaRPr>
          </a:p>
        </p:txBody>
      </p:sp>
    </p:spTree>
    <p:extLst>
      <p:ext uri="{BB962C8B-B14F-4D97-AF65-F5344CB8AC3E}">
        <p14:creationId xmlns:p14="http://schemas.microsoft.com/office/powerpoint/2010/main" val="53463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4"/>
            <a:ext cx="10515600" cy="2852737"/>
          </a:xfrm>
        </p:spPr>
        <p:txBody>
          <a:bodyPr anchor="b"/>
          <a:lstStyle>
            <a:lvl1pPr>
              <a:defRPr sz="5994"/>
            </a:lvl1pPr>
          </a:lstStyle>
          <a:p>
            <a:r>
              <a:rPr lang="en-US"/>
              <a:t>Click to edit Master title style</a:t>
            </a:r>
            <a:endParaRPr lang="en-US" dirty="0"/>
          </a:p>
        </p:txBody>
      </p:sp>
      <p:sp>
        <p:nvSpPr>
          <p:cNvPr id="3" name="Text Placeholder 2"/>
          <p:cNvSpPr>
            <a:spLocks noGrp="1"/>
          </p:cNvSpPr>
          <p:nvPr>
            <p:ph type="body" idx="1"/>
          </p:nvPr>
        </p:nvSpPr>
        <p:spPr>
          <a:xfrm>
            <a:off x="831850" y="4589469"/>
            <a:ext cx="10515600" cy="1500187"/>
          </a:xfrm>
        </p:spPr>
        <p:txBody>
          <a:bodyPr/>
          <a:lstStyle>
            <a:lvl1pPr marL="0" indent="0">
              <a:buNone/>
              <a:defRPr sz="2397">
                <a:solidFill>
                  <a:schemeClr val="tx1">
                    <a:tint val="75000"/>
                  </a:schemeClr>
                </a:solidFill>
              </a:defRPr>
            </a:lvl1pPr>
            <a:lvl2pPr marL="456789" indent="0">
              <a:buNone/>
              <a:defRPr sz="1997">
                <a:solidFill>
                  <a:schemeClr val="tx1">
                    <a:tint val="75000"/>
                  </a:schemeClr>
                </a:solidFill>
              </a:defRPr>
            </a:lvl2pPr>
            <a:lvl3pPr marL="913578" indent="0">
              <a:buNone/>
              <a:defRPr sz="1797">
                <a:solidFill>
                  <a:schemeClr val="tx1">
                    <a:tint val="75000"/>
                  </a:schemeClr>
                </a:solidFill>
              </a:defRPr>
            </a:lvl3pPr>
            <a:lvl4pPr marL="1370367" indent="0">
              <a:buNone/>
              <a:defRPr sz="1600">
                <a:solidFill>
                  <a:schemeClr val="tx1">
                    <a:tint val="75000"/>
                  </a:schemeClr>
                </a:solidFill>
              </a:defRPr>
            </a:lvl4pPr>
            <a:lvl5pPr marL="1827155" indent="0">
              <a:buNone/>
              <a:defRPr sz="1600">
                <a:solidFill>
                  <a:schemeClr val="tx1">
                    <a:tint val="75000"/>
                  </a:schemeClr>
                </a:solidFill>
              </a:defRPr>
            </a:lvl5pPr>
            <a:lvl6pPr marL="2283943" indent="0">
              <a:buNone/>
              <a:defRPr sz="1600">
                <a:solidFill>
                  <a:schemeClr val="tx1">
                    <a:tint val="75000"/>
                  </a:schemeClr>
                </a:solidFill>
              </a:defRPr>
            </a:lvl6pPr>
            <a:lvl7pPr marL="2740732" indent="0">
              <a:buNone/>
              <a:defRPr sz="1600">
                <a:solidFill>
                  <a:schemeClr val="tx1">
                    <a:tint val="75000"/>
                  </a:schemeClr>
                </a:solidFill>
              </a:defRPr>
            </a:lvl7pPr>
            <a:lvl8pPr marL="3197520" indent="0">
              <a:buNone/>
              <a:defRPr sz="1600">
                <a:solidFill>
                  <a:schemeClr val="tx1">
                    <a:tint val="75000"/>
                  </a:schemeClr>
                </a:solidFill>
              </a:defRPr>
            </a:lvl8pPr>
            <a:lvl9pPr marL="36543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5B742A-DD2A-43C6-99B9-7BD8670B3315}" type="datetimeFigureOut">
              <a:rPr lang="en-US" smtClean="0">
                <a:solidFill>
                  <a:srgbClr val="FECF3F">
                    <a:tint val="75000"/>
                  </a:srgbClr>
                </a:solidFill>
              </a:rPr>
              <a:pPr/>
              <a:t>12/5/2019</a:t>
            </a:fld>
            <a:endParaRPr lang="en-US">
              <a:solidFill>
                <a:srgbClr val="FECF3F">
                  <a:tint val="75000"/>
                </a:srgbClr>
              </a:solidFill>
            </a:endParaRPr>
          </a:p>
        </p:txBody>
      </p:sp>
      <p:sp>
        <p:nvSpPr>
          <p:cNvPr id="5" name="Footer Placeholder 4"/>
          <p:cNvSpPr>
            <a:spLocks noGrp="1"/>
          </p:cNvSpPr>
          <p:nvPr>
            <p:ph type="ftr" sz="quarter" idx="11"/>
          </p:nvPr>
        </p:nvSpPr>
        <p:spPr/>
        <p:txBody>
          <a:bodyPr/>
          <a:lstStyle/>
          <a:p>
            <a:endParaRPr lang="en-US">
              <a:solidFill>
                <a:srgbClr val="FECF3F">
                  <a:tint val="75000"/>
                </a:srgbClr>
              </a:solidFill>
            </a:endParaRPr>
          </a:p>
        </p:txBody>
      </p:sp>
      <p:sp>
        <p:nvSpPr>
          <p:cNvPr id="6" name="Slide Number Placeholder 5"/>
          <p:cNvSpPr>
            <a:spLocks noGrp="1"/>
          </p:cNvSpPr>
          <p:nvPr>
            <p:ph type="sldNum" sz="quarter" idx="12"/>
          </p:nvPr>
        </p:nvSpPr>
        <p:spPr/>
        <p:txBody>
          <a:bodyPr/>
          <a:lstStyle/>
          <a:p>
            <a:fld id="{155CA7C1-B4AE-4964-AE87-4E5959D7E878}" type="slidenum">
              <a:rPr lang="en-US" smtClean="0">
                <a:solidFill>
                  <a:srgbClr val="FECF3F">
                    <a:tint val="75000"/>
                  </a:srgbClr>
                </a:solidFill>
              </a:rPr>
              <a:pPr/>
              <a:t>‹#›</a:t>
            </a:fld>
            <a:endParaRPr lang="en-US">
              <a:solidFill>
                <a:srgbClr val="FECF3F">
                  <a:tint val="75000"/>
                </a:srgbClr>
              </a:solidFill>
            </a:endParaRPr>
          </a:p>
        </p:txBody>
      </p:sp>
    </p:spTree>
    <p:extLst>
      <p:ext uri="{BB962C8B-B14F-4D97-AF65-F5344CB8AC3E}">
        <p14:creationId xmlns:p14="http://schemas.microsoft.com/office/powerpoint/2010/main" val="1391413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3"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5B742A-DD2A-43C6-99B9-7BD8670B3315}" type="datetimeFigureOut">
              <a:rPr lang="en-US" smtClean="0">
                <a:solidFill>
                  <a:srgbClr val="FECF3F">
                    <a:tint val="75000"/>
                  </a:srgbClr>
                </a:solidFill>
              </a:rPr>
              <a:pPr/>
              <a:t>12/5/2019</a:t>
            </a:fld>
            <a:endParaRPr lang="en-US">
              <a:solidFill>
                <a:srgbClr val="FECF3F">
                  <a:tint val="75000"/>
                </a:srgbClr>
              </a:solidFill>
            </a:endParaRPr>
          </a:p>
        </p:txBody>
      </p:sp>
      <p:sp>
        <p:nvSpPr>
          <p:cNvPr id="6" name="Footer Placeholder 5"/>
          <p:cNvSpPr>
            <a:spLocks noGrp="1"/>
          </p:cNvSpPr>
          <p:nvPr>
            <p:ph type="ftr" sz="quarter" idx="11"/>
          </p:nvPr>
        </p:nvSpPr>
        <p:spPr/>
        <p:txBody>
          <a:bodyPr/>
          <a:lstStyle/>
          <a:p>
            <a:endParaRPr lang="en-US">
              <a:solidFill>
                <a:srgbClr val="FECF3F">
                  <a:tint val="75000"/>
                </a:srgbClr>
              </a:solidFill>
            </a:endParaRPr>
          </a:p>
        </p:txBody>
      </p:sp>
      <p:sp>
        <p:nvSpPr>
          <p:cNvPr id="7" name="Slide Number Placeholder 6"/>
          <p:cNvSpPr>
            <a:spLocks noGrp="1"/>
          </p:cNvSpPr>
          <p:nvPr>
            <p:ph type="sldNum" sz="quarter" idx="12"/>
          </p:nvPr>
        </p:nvSpPr>
        <p:spPr/>
        <p:txBody>
          <a:bodyPr/>
          <a:lstStyle/>
          <a:p>
            <a:fld id="{155CA7C1-B4AE-4964-AE87-4E5959D7E878}" type="slidenum">
              <a:rPr lang="en-US" smtClean="0">
                <a:solidFill>
                  <a:srgbClr val="FECF3F">
                    <a:tint val="75000"/>
                  </a:srgbClr>
                </a:solidFill>
              </a:rPr>
              <a:pPr/>
              <a:t>‹#›</a:t>
            </a:fld>
            <a:endParaRPr lang="en-US">
              <a:solidFill>
                <a:srgbClr val="FECF3F">
                  <a:tint val="75000"/>
                </a:srgbClr>
              </a:solidFill>
            </a:endParaRPr>
          </a:p>
        </p:txBody>
      </p:sp>
    </p:spTree>
    <p:extLst>
      <p:ext uri="{BB962C8B-B14F-4D97-AF65-F5344CB8AC3E}">
        <p14:creationId xmlns:p14="http://schemas.microsoft.com/office/powerpoint/2010/main" val="4099531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1" y="1681163"/>
            <a:ext cx="5157787" cy="823912"/>
          </a:xfrm>
        </p:spPr>
        <p:txBody>
          <a:bodyPr anchor="b"/>
          <a:lstStyle>
            <a:lvl1pPr marL="0" indent="0">
              <a:buNone/>
              <a:defRPr sz="2397" b="1"/>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7" b="1"/>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5B742A-DD2A-43C6-99B9-7BD8670B3315}" type="datetimeFigureOut">
              <a:rPr lang="en-US" smtClean="0">
                <a:solidFill>
                  <a:srgbClr val="FECF3F">
                    <a:tint val="75000"/>
                  </a:srgbClr>
                </a:solidFill>
              </a:rPr>
              <a:pPr/>
              <a:t>12/5/2019</a:t>
            </a:fld>
            <a:endParaRPr lang="en-US">
              <a:solidFill>
                <a:srgbClr val="FECF3F">
                  <a:tint val="75000"/>
                </a:srgbClr>
              </a:solidFill>
            </a:endParaRPr>
          </a:p>
        </p:txBody>
      </p:sp>
      <p:sp>
        <p:nvSpPr>
          <p:cNvPr id="8" name="Footer Placeholder 7"/>
          <p:cNvSpPr>
            <a:spLocks noGrp="1"/>
          </p:cNvSpPr>
          <p:nvPr>
            <p:ph type="ftr" sz="quarter" idx="11"/>
          </p:nvPr>
        </p:nvSpPr>
        <p:spPr/>
        <p:txBody>
          <a:bodyPr/>
          <a:lstStyle/>
          <a:p>
            <a:endParaRPr lang="en-US">
              <a:solidFill>
                <a:srgbClr val="FECF3F">
                  <a:tint val="75000"/>
                </a:srgbClr>
              </a:solidFill>
            </a:endParaRPr>
          </a:p>
        </p:txBody>
      </p:sp>
      <p:sp>
        <p:nvSpPr>
          <p:cNvPr id="9" name="Slide Number Placeholder 8"/>
          <p:cNvSpPr>
            <a:spLocks noGrp="1"/>
          </p:cNvSpPr>
          <p:nvPr>
            <p:ph type="sldNum" sz="quarter" idx="12"/>
          </p:nvPr>
        </p:nvSpPr>
        <p:spPr/>
        <p:txBody>
          <a:bodyPr/>
          <a:lstStyle/>
          <a:p>
            <a:fld id="{155CA7C1-B4AE-4964-AE87-4E5959D7E878}" type="slidenum">
              <a:rPr lang="en-US" smtClean="0">
                <a:solidFill>
                  <a:srgbClr val="FECF3F">
                    <a:tint val="75000"/>
                  </a:srgbClr>
                </a:solidFill>
              </a:rPr>
              <a:pPr/>
              <a:t>‹#›</a:t>
            </a:fld>
            <a:endParaRPr lang="en-US">
              <a:solidFill>
                <a:srgbClr val="FECF3F">
                  <a:tint val="75000"/>
                </a:srgbClr>
              </a:solidFill>
            </a:endParaRPr>
          </a:p>
        </p:txBody>
      </p:sp>
    </p:spTree>
    <p:extLst>
      <p:ext uri="{BB962C8B-B14F-4D97-AF65-F5344CB8AC3E}">
        <p14:creationId xmlns:p14="http://schemas.microsoft.com/office/powerpoint/2010/main" val="287788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5B742A-DD2A-43C6-99B9-7BD8670B3315}" type="datetimeFigureOut">
              <a:rPr lang="en-US" smtClean="0">
                <a:solidFill>
                  <a:srgbClr val="FECF3F">
                    <a:tint val="75000"/>
                  </a:srgbClr>
                </a:solidFill>
              </a:rPr>
              <a:pPr/>
              <a:t>12/5/2019</a:t>
            </a:fld>
            <a:endParaRPr lang="en-US">
              <a:solidFill>
                <a:srgbClr val="FECF3F">
                  <a:tint val="75000"/>
                </a:srgbClr>
              </a:solidFill>
            </a:endParaRPr>
          </a:p>
        </p:txBody>
      </p:sp>
      <p:sp>
        <p:nvSpPr>
          <p:cNvPr id="4" name="Footer Placeholder 3"/>
          <p:cNvSpPr>
            <a:spLocks noGrp="1"/>
          </p:cNvSpPr>
          <p:nvPr>
            <p:ph type="ftr" sz="quarter" idx="11"/>
          </p:nvPr>
        </p:nvSpPr>
        <p:spPr/>
        <p:txBody>
          <a:bodyPr/>
          <a:lstStyle/>
          <a:p>
            <a:endParaRPr lang="en-US">
              <a:solidFill>
                <a:srgbClr val="FECF3F">
                  <a:tint val="75000"/>
                </a:srgbClr>
              </a:solidFill>
            </a:endParaRPr>
          </a:p>
        </p:txBody>
      </p:sp>
      <p:sp>
        <p:nvSpPr>
          <p:cNvPr id="5" name="Slide Number Placeholder 4"/>
          <p:cNvSpPr>
            <a:spLocks noGrp="1"/>
          </p:cNvSpPr>
          <p:nvPr>
            <p:ph type="sldNum" sz="quarter" idx="12"/>
          </p:nvPr>
        </p:nvSpPr>
        <p:spPr/>
        <p:txBody>
          <a:bodyPr/>
          <a:lstStyle/>
          <a:p>
            <a:fld id="{155CA7C1-B4AE-4964-AE87-4E5959D7E878}" type="slidenum">
              <a:rPr lang="en-US" smtClean="0">
                <a:solidFill>
                  <a:srgbClr val="FECF3F">
                    <a:tint val="75000"/>
                  </a:srgbClr>
                </a:solidFill>
              </a:rPr>
              <a:pPr/>
              <a:t>‹#›</a:t>
            </a:fld>
            <a:endParaRPr lang="en-US">
              <a:solidFill>
                <a:srgbClr val="FECF3F">
                  <a:tint val="75000"/>
                </a:srgbClr>
              </a:solidFill>
            </a:endParaRPr>
          </a:p>
        </p:txBody>
      </p:sp>
    </p:spTree>
    <p:extLst>
      <p:ext uri="{BB962C8B-B14F-4D97-AF65-F5344CB8AC3E}">
        <p14:creationId xmlns:p14="http://schemas.microsoft.com/office/powerpoint/2010/main" val="1065208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5B742A-DD2A-43C6-99B9-7BD8670B3315}" type="datetimeFigureOut">
              <a:rPr lang="en-US" smtClean="0">
                <a:solidFill>
                  <a:srgbClr val="FECF3F">
                    <a:tint val="75000"/>
                  </a:srgbClr>
                </a:solidFill>
              </a:rPr>
              <a:pPr/>
              <a:t>12/5/2019</a:t>
            </a:fld>
            <a:endParaRPr lang="en-US">
              <a:solidFill>
                <a:srgbClr val="FECF3F">
                  <a:tint val="75000"/>
                </a:srgbClr>
              </a:solidFill>
            </a:endParaRPr>
          </a:p>
        </p:txBody>
      </p:sp>
      <p:sp>
        <p:nvSpPr>
          <p:cNvPr id="3" name="Footer Placeholder 2"/>
          <p:cNvSpPr>
            <a:spLocks noGrp="1"/>
          </p:cNvSpPr>
          <p:nvPr>
            <p:ph type="ftr" sz="quarter" idx="11"/>
          </p:nvPr>
        </p:nvSpPr>
        <p:spPr/>
        <p:txBody>
          <a:bodyPr/>
          <a:lstStyle/>
          <a:p>
            <a:endParaRPr lang="en-US">
              <a:solidFill>
                <a:srgbClr val="FECF3F">
                  <a:tint val="75000"/>
                </a:srgbClr>
              </a:solidFill>
            </a:endParaRPr>
          </a:p>
        </p:txBody>
      </p:sp>
      <p:sp>
        <p:nvSpPr>
          <p:cNvPr id="4" name="Slide Number Placeholder 3"/>
          <p:cNvSpPr>
            <a:spLocks noGrp="1"/>
          </p:cNvSpPr>
          <p:nvPr>
            <p:ph type="sldNum" sz="quarter" idx="12"/>
          </p:nvPr>
        </p:nvSpPr>
        <p:spPr/>
        <p:txBody>
          <a:bodyPr/>
          <a:lstStyle/>
          <a:p>
            <a:fld id="{155CA7C1-B4AE-4964-AE87-4E5959D7E878}" type="slidenum">
              <a:rPr lang="en-US" smtClean="0">
                <a:solidFill>
                  <a:srgbClr val="FECF3F">
                    <a:tint val="75000"/>
                  </a:srgbClr>
                </a:solidFill>
              </a:rPr>
              <a:pPr/>
              <a:t>‹#›</a:t>
            </a:fld>
            <a:endParaRPr lang="en-US">
              <a:solidFill>
                <a:srgbClr val="FECF3F">
                  <a:tint val="75000"/>
                </a:srgbClr>
              </a:solidFill>
            </a:endParaRPr>
          </a:p>
        </p:txBody>
      </p:sp>
    </p:spTree>
    <p:extLst>
      <p:ext uri="{BB962C8B-B14F-4D97-AF65-F5344CB8AC3E}">
        <p14:creationId xmlns:p14="http://schemas.microsoft.com/office/powerpoint/2010/main" val="3864465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197"/>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3197"/>
            </a:lvl1pPr>
            <a:lvl2pPr>
              <a:defRPr sz="2797"/>
            </a:lvl2pPr>
            <a:lvl3pPr>
              <a:defRPr sz="2397"/>
            </a:lvl3pPr>
            <a:lvl4pPr>
              <a:defRPr sz="1997"/>
            </a:lvl4pPr>
            <a:lvl5pPr>
              <a:defRPr sz="1997"/>
            </a:lvl5pPr>
            <a:lvl6pPr>
              <a:defRPr sz="1997"/>
            </a:lvl6pPr>
            <a:lvl7pPr>
              <a:defRPr sz="1997"/>
            </a:lvl7pPr>
            <a:lvl8pPr>
              <a:defRPr sz="1997"/>
            </a:lvl8pPr>
            <a:lvl9pPr>
              <a:defRPr sz="19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1" y="2057400"/>
            <a:ext cx="3932237" cy="3811588"/>
          </a:xfrm>
        </p:spPr>
        <p:txBody>
          <a:bodyPr/>
          <a:lstStyle>
            <a:lvl1pPr marL="0" indent="0">
              <a:buNone/>
              <a:defRPr sz="1600"/>
            </a:lvl1pPr>
            <a:lvl2pPr marL="456789" indent="0">
              <a:buNone/>
              <a:defRPr sz="1400"/>
            </a:lvl2pPr>
            <a:lvl3pPr marL="913578" indent="0">
              <a:buNone/>
              <a:defRPr sz="1200"/>
            </a:lvl3pPr>
            <a:lvl4pPr marL="1370367" indent="0">
              <a:buNone/>
              <a:defRPr sz="1000"/>
            </a:lvl4pPr>
            <a:lvl5pPr marL="1827155" indent="0">
              <a:buNone/>
              <a:defRPr sz="1000"/>
            </a:lvl5pPr>
            <a:lvl6pPr marL="2283943" indent="0">
              <a:buNone/>
              <a:defRPr sz="1000"/>
            </a:lvl6pPr>
            <a:lvl7pPr marL="2740732" indent="0">
              <a:buNone/>
              <a:defRPr sz="1000"/>
            </a:lvl7pPr>
            <a:lvl8pPr marL="3197520" indent="0">
              <a:buNone/>
              <a:defRPr sz="1000"/>
            </a:lvl8pPr>
            <a:lvl9pPr marL="36543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5B742A-DD2A-43C6-99B9-7BD8670B3315}" type="datetimeFigureOut">
              <a:rPr lang="en-US" smtClean="0">
                <a:solidFill>
                  <a:srgbClr val="FECF3F">
                    <a:tint val="75000"/>
                  </a:srgbClr>
                </a:solidFill>
              </a:rPr>
              <a:pPr/>
              <a:t>12/5/2019</a:t>
            </a:fld>
            <a:endParaRPr lang="en-US">
              <a:solidFill>
                <a:srgbClr val="FECF3F">
                  <a:tint val="75000"/>
                </a:srgbClr>
              </a:solidFill>
            </a:endParaRPr>
          </a:p>
        </p:txBody>
      </p:sp>
      <p:sp>
        <p:nvSpPr>
          <p:cNvPr id="6" name="Footer Placeholder 5"/>
          <p:cNvSpPr>
            <a:spLocks noGrp="1"/>
          </p:cNvSpPr>
          <p:nvPr>
            <p:ph type="ftr" sz="quarter" idx="11"/>
          </p:nvPr>
        </p:nvSpPr>
        <p:spPr/>
        <p:txBody>
          <a:bodyPr/>
          <a:lstStyle/>
          <a:p>
            <a:endParaRPr lang="en-US">
              <a:solidFill>
                <a:srgbClr val="FECF3F">
                  <a:tint val="75000"/>
                </a:srgbClr>
              </a:solidFill>
            </a:endParaRPr>
          </a:p>
        </p:txBody>
      </p:sp>
      <p:sp>
        <p:nvSpPr>
          <p:cNvPr id="7" name="Slide Number Placeholder 6"/>
          <p:cNvSpPr>
            <a:spLocks noGrp="1"/>
          </p:cNvSpPr>
          <p:nvPr>
            <p:ph type="sldNum" sz="quarter" idx="12"/>
          </p:nvPr>
        </p:nvSpPr>
        <p:spPr/>
        <p:txBody>
          <a:bodyPr/>
          <a:lstStyle/>
          <a:p>
            <a:fld id="{155CA7C1-B4AE-4964-AE87-4E5959D7E878}" type="slidenum">
              <a:rPr lang="en-US" smtClean="0">
                <a:solidFill>
                  <a:srgbClr val="FECF3F">
                    <a:tint val="75000"/>
                  </a:srgbClr>
                </a:solidFill>
              </a:rPr>
              <a:pPr/>
              <a:t>‹#›</a:t>
            </a:fld>
            <a:endParaRPr lang="en-US">
              <a:solidFill>
                <a:srgbClr val="FECF3F">
                  <a:tint val="75000"/>
                </a:srgbClr>
              </a:solidFill>
            </a:endParaRPr>
          </a:p>
        </p:txBody>
      </p:sp>
    </p:spTree>
    <p:extLst>
      <p:ext uri="{BB962C8B-B14F-4D97-AF65-F5344CB8AC3E}">
        <p14:creationId xmlns:p14="http://schemas.microsoft.com/office/powerpoint/2010/main" val="156616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197"/>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3197"/>
            </a:lvl1pPr>
            <a:lvl2pPr marL="456789" indent="0">
              <a:buNone/>
              <a:defRPr sz="2797"/>
            </a:lvl2pPr>
            <a:lvl3pPr marL="913578" indent="0">
              <a:buNone/>
              <a:defRPr sz="2397"/>
            </a:lvl3pPr>
            <a:lvl4pPr marL="1370367" indent="0">
              <a:buNone/>
              <a:defRPr sz="1997"/>
            </a:lvl4pPr>
            <a:lvl5pPr marL="1827155" indent="0">
              <a:buNone/>
              <a:defRPr sz="1997"/>
            </a:lvl5pPr>
            <a:lvl6pPr marL="2283943" indent="0">
              <a:buNone/>
              <a:defRPr sz="1997"/>
            </a:lvl6pPr>
            <a:lvl7pPr marL="2740732" indent="0">
              <a:buNone/>
              <a:defRPr sz="1997"/>
            </a:lvl7pPr>
            <a:lvl8pPr marL="3197520" indent="0">
              <a:buNone/>
              <a:defRPr sz="1997"/>
            </a:lvl8pPr>
            <a:lvl9pPr marL="3654309" indent="0">
              <a:buNone/>
              <a:defRPr sz="1997"/>
            </a:lvl9pPr>
          </a:lstStyle>
          <a:p>
            <a:r>
              <a:rPr lang="en-US"/>
              <a:t>Click icon to add picture</a:t>
            </a:r>
            <a:endParaRPr lang="en-US" dirty="0"/>
          </a:p>
        </p:txBody>
      </p:sp>
      <p:sp>
        <p:nvSpPr>
          <p:cNvPr id="4" name="Text Placeholder 3"/>
          <p:cNvSpPr>
            <a:spLocks noGrp="1"/>
          </p:cNvSpPr>
          <p:nvPr>
            <p:ph type="body" sz="half" idx="2"/>
          </p:nvPr>
        </p:nvSpPr>
        <p:spPr>
          <a:xfrm>
            <a:off x="839791" y="2057400"/>
            <a:ext cx="3932237" cy="3811588"/>
          </a:xfrm>
        </p:spPr>
        <p:txBody>
          <a:bodyPr/>
          <a:lstStyle>
            <a:lvl1pPr marL="0" indent="0">
              <a:buNone/>
              <a:defRPr sz="1600"/>
            </a:lvl1pPr>
            <a:lvl2pPr marL="456789" indent="0">
              <a:buNone/>
              <a:defRPr sz="1400"/>
            </a:lvl2pPr>
            <a:lvl3pPr marL="913578" indent="0">
              <a:buNone/>
              <a:defRPr sz="1200"/>
            </a:lvl3pPr>
            <a:lvl4pPr marL="1370367" indent="0">
              <a:buNone/>
              <a:defRPr sz="1000"/>
            </a:lvl4pPr>
            <a:lvl5pPr marL="1827155" indent="0">
              <a:buNone/>
              <a:defRPr sz="1000"/>
            </a:lvl5pPr>
            <a:lvl6pPr marL="2283943" indent="0">
              <a:buNone/>
              <a:defRPr sz="1000"/>
            </a:lvl6pPr>
            <a:lvl7pPr marL="2740732" indent="0">
              <a:buNone/>
              <a:defRPr sz="1000"/>
            </a:lvl7pPr>
            <a:lvl8pPr marL="3197520" indent="0">
              <a:buNone/>
              <a:defRPr sz="1000"/>
            </a:lvl8pPr>
            <a:lvl9pPr marL="36543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5B742A-DD2A-43C6-99B9-7BD8670B3315}" type="datetimeFigureOut">
              <a:rPr lang="en-US" smtClean="0">
                <a:solidFill>
                  <a:srgbClr val="FECF3F">
                    <a:tint val="75000"/>
                  </a:srgbClr>
                </a:solidFill>
              </a:rPr>
              <a:pPr/>
              <a:t>12/5/2019</a:t>
            </a:fld>
            <a:endParaRPr lang="en-US">
              <a:solidFill>
                <a:srgbClr val="FECF3F">
                  <a:tint val="75000"/>
                </a:srgbClr>
              </a:solidFill>
            </a:endParaRPr>
          </a:p>
        </p:txBody>
      </p:sp>
      <p:sp>
        <p:nvSpPr>
          <p:cNvPr id="6" name="Footer Placeholder 5"/>
          <p:cNvSpPr>
            <a:spLocks noGrp="1"/>
          </p:cNvSpPr>
          <p:nvPr>
            <p:ph type="ftr" sz="quarter" idx="11"/>
          </p:nvPr>
        </p:nvSpPr>
        <p:spPr/>
        <p:txBody>
          <a:bodyPr/>
          <a:lstStyle/>
          <a:p>
            <a:endParaRPr lang="en-US">
              <a:solidFill>
                <a:srgbClr val="FECF3F">
                  <a:tint val="75000"/>
                </a:srgbClr>
              </a:solidFill>
            </a:endParaRPr>
          </a:p>
        </p:txBody>
      </p:sp>
      <p:sp>
        <p:nvSpPr>
          <p:cNvPr id="7" name="Slide Number Placeholder 6"/>
          <p:cNvSpPr>
            <a:spLocks noGrp="1"/>
          </p:cNvSpPr>
          <p:nvPr>
            <p:ph type="sldNum" sz="quarter" idx="12"/>
          </p:nvPr>
        </p:nvSpPr>
        <p:spPr/>
        <p:txBody>
          <a:bodyPr/>
          <a:lstStyle/>
          <a:p>
            <a:fld id="{155CA7C1-B4AE-4964-AE87-4E5959D7E878}" type="slidenum">
              <a:rPr lang="en-US" smtClean="0">
                <a:solidFill>
                  <a:srgbClr val="FECF3F">
                    <a:tint val="75000"/>
                  </a:srgbClr>
                </a:solidFill>
              </a:rPr>
              <a:pPr/>
              <a:t>‹#›</a:t>
            </a:fld>
            <a:endParaRPr lang="en-US">
              <a:solidFill>
                <a:srgbClr val="FECF3F">
                  <a:tint val="75000"/>
                </a:srgbClr>
              </a:solidFill>
            </a:endParaRPr>
          </a:p>
        </p:txBody>
      </p:sp>
    </p:spTree>
    <p:extLst>
      <p:ext uri="{BB962C8B-B14F-4D97-AF65-F5344CB8AC3E}">
        <p14:creationId xmlns:p14="http://schemas.microsoft.com/office/powerpoint/2010/main" val="2476573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5B742A-DD2A-43C6-99B9-7BD8670B3315}" type="datetimeFigureOut">
              <a:rPr lang="en-US" smtClean="0">
                <a:solidFill>
                  <a:srgbClr val="FECF3F">
                    <a:tint val="75000"/>
                  </a:srgbClr>
                </a:solidFill>
              </a:rPr>
              <a:pPr/>
              <a:t>12/5/2019</a:t>
            </a:fld>
            <a:endParaRPr lang="en-US">
              <a:solidFill>
                <a:srgbClr val="FECF3F">
                  <a:tint val="75000"/>
                </a:srgbClr>
              </a:solidFill>
            </a:endParaRPr>
          </a:p>
        </p:txBody>
      </p:sp>
      <p:sp>
        <p:nvSpPr>
          <p:cNvPr id="5" name="Footer Placeholder 4"/>
          <p:cNvSpPr>
            <a:spLocks noGrp="1"/>
          </p:cNvSpPr>
          <p:nvPr>
            <p:ph type="ftr" sz="quarter" idx="3"/>
          </p:nvPr>
        </p:nvSpPr>
        <p:spPr>
          <a:xfrm>
            <a:off x="4038601"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FECF3F">
                  <a:tint val="75000"/>
                </a:srgbClr>
              </a:solidFill>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CA7C1-B4AE-4964-AE87-4E5959D7E878}" type="slidenum">
              <a:rPr lang="en-US" smtClean="0">
                <a:solidFill>
                  <a:srgbClr val="FECF3F">
                    <a:tint val="75000"/>
                  </a:srgbClr>
                </a:solidFill>
              </a:rPr>
              <a:pPr/>
              <a:t>‹#›</a:t>
            </a:fld>
            <a:endParaRPr lang="en-US">
              <a:solidFill>
                <a:srgbClr val="FECF3F">
                  <a:tint val="75000"/>
                </a:srgbClr>
              </a:solidFill>
            </a:endParaRPr>
          </a:p>
        </p:txBody>
      </p:sp>
    </p:spTree>
    <p:extLst>
      <p:ext uri="{BB962C8B-B14F-4D97-AF65-F5344CB8AC3E}">
        <p14:creationId xmlns:p14="http://schemas.microsoft.com/office/powerpoint/2010/main" val="25075297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3578" rtl="0" eaLnBrk="1" latinLnBrk="0" hangingPunct="1">
        <a:lnSpc>
          <a:spcPct val="90000"/>
        </a:lnSpc>
        <a:spcBef>
          <a:spcPct val="0"/>
        </a:spcBef>
        <a:buNone/>
        <a:defRPr sz="4397" kern="1200">
          <a:solidFill>
            <a:schemeClr val="tx1"/>
          </a:solidFill>
          <a:latin typeface="+mj-lt"/>
          <a:ea typeface="+mj-ea"/>
          <a:cs typeface="+mj-cs"/>
        </a:defRPr>
      </a:lvl1pPr>
    </p:titleStyle>
    <p:bodyStyle>
      <a:lvl1pPr marL="228393" indent="-228393" algn="l" defTabSz="913578" rtl="0" eaLnBrk="1" latinLnBrk="0" hangingPunct="1">
        <a:lnSpc>
          <a:spcPct val="90000"/>
        </a:lnSpc>
        <a:spcBef>
          <a:spcPts val="1000"/>
        </a:spcBef>
        <a:buFont typeface="Arial" panose="020B0604020202020204" pitchFamily="34" charset="0"/>
        <a:buChar char="•"/>
        <a:defRPr sz="2797" kern="1200">
          <a:solidFill>
            <a:schemeClr val="tx1"/>
          </a:solidFill>
          <a:latin typeface="+mn-lt"/>
          <a:ea typeface="+mn-ea"/>
          <a:cs typeface="+mn-cs"/>
        </a:defRPr>
      </a:lvl1pPr>
      <a:lvl2pPr marL="685182" indent="-228393" algn="l" defTabSz="913578"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41971" indent="-228393" algn="l" defTabSz="913578" rtl="0" eaLnBrk="1" latinLnBrk="0" hangingPunct="1">
        <a:lnSpc>
          <a:spcPct val="90000"/>
        </a:lnSpc>
        <a:spcBef>
          <a:spcPts val="500"/>
        </a:spcBef>
        <a:buFont typeface="Arial" panose="020B0604020202020204" pitchFamily="34" charset="0"/>
        <a:buChar char="•"/>
        <a:defRPr sz="1997" kern="1200">
          <a:solidFill>
            <a:schemeClr val="tx1"/>
          </a:solidFill>
          <a:latin typeface="+mn-lt"/>
          <a:ea typeface="+mn-ea"/>
          <a:cs typeface="+mn-cs"/>
        </a:defRPr>
      </a:lvl3pPr>
      <a:lvl4pPr marL="1598760" indent="-228393" algn="l" defTabSz="913578"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4pPr>
      <a:lvl5pPr marL="2055549" indent="-228393" algn="l" defTabSz="913578"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5pPr>
      <a:lvl6pPr marL="2512338" indent="-228393" algn="l" defTabSz="913578"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6pPr>
      <a:lvl7pPr marL="2969126" indent="-228393" algn="l" defTabSz="913578"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7pPr>
      <a:lvl8pPr marL="3425915" indent="-228393" algn="l" defTabSz="913578"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8pPr>
      <a:lvl9pPr marL="3882703" indent="-228393" algn="l" defTabSz="913578"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9pPr>
    </p:bodyStyle>
    <p:otherStyle>
      <a:defPPr>
        <a:defRPr lang="en-US"/>
      </a:defPPr>
      <a:lvl1pPr marL="0" algn="l" defTabSz="913578" rtl="0" eaLnBrk="1" latinLnBrk="0" hangingPunct="1">
        <a:defRPr sz="1797" kern="1200">
          <a:solidFill>
            <a:schemeClr val="tx1"/>
          </a:solidFill>
          <a:latin typeface="+mn-lt"/>
          <a:ea typeface="+mn-ea"/>
          <a:cs typeface="+mn-cs"/>
        </a:defRPr>
      </a:lvl1pPr>
      <a:lvl2pPr marL="456789" algn="l" defTabSz="913578" rtl="0" eaLnBrk="1" latinLnBrk="0" hangingPunct="1">
        <a:defRPr sz="1797" kern="1200">
          <a:solidFill>
            <a:schemeClr val="tx1"/>
          </a:solidFill>
          <a:latin typeface="+mn-lt"/>
          <a:ea typeface="+mn-ea"/>
          <a:cs typeface="+mn-cs"/>
        </a:defRPr>
      </a:lvl2pPr>
      <a:lvl3pPr marL="913578" algn="l" defTabSz="913578" rtl="0" eaLnBrk="1" latinLnBrk="0" hangingPunct="1">
        <a:defRPr sz="1797" kern="1200">
          <a:solidFill>
            <a:schemeClr val="tx1"/>
          </a:solidFill>
          <a:latin typeface="+mn-lt"/>
          <a:ea typeface="+mn-ea"/>
          <a:cs typeface="+mn-cs"/>
        </a:defRPr>
      </a:lvl3pPr>
      <a:lvl4pPr marL="1370367" algn="l" defTabSz="913578" rtl="0" eaLnBrk="1" latinLnBrk="0" hangingPunct="1">
        <a:defRPr sz="1797" kern="1200">
          <a:solidFill>
            <a:schemeClr val="tx1"/>
          </a:solidFill>
          <a:latin typeface="+mn-lt"/>
          <a:ea typeface="+mn-ea"/>
          <a:cs typeface="+mn-cs"/>
        </a:defRPr>
      </a:lvl4pPr>
      <a:lvl5pPr marL="1827155" algn="l" defTabSz="913578" rtl="0" eaLnBrk="1" latinLnBrk="0" hangingPunct="1">
        <a:defRPr sz="1797" kern="1200">
          <a:solidFill>
            <a:schemeClr val="tx1"/>
          </a:solidFill>
          <a:latin typeface="+mn-lt"/>
          <a:ea typeface="+mn-ea"/>
          <a:cs typeface="+mn-cs"/>
        </a:defRPr>
      </a:lvl5pPr>
      <a:lvl6pPr marL="2283943" algn="l" defTabSz="913578" rtl="0" eaLnBrk="1" latinLnBrk="0" hangingPunct="1">
        <a:defRPr sz="1797" kern="1200">
          <a:solidFill>
            <a:schemeClr val="tx1"/>
          </a:solidFill>
          <a:latin typeface="+mn-lt"/>
          <a:ea typeface="+mn-ea"/>
          <a:cs typeface="+mn-cs"/>
        </a:defRPr>
      </a:lvl6pPr>
      <a:lvl7pPr marL="2740732" algn="l" defTabSz="913578" rtl="0" eaLnBrk="1" latinLnBrk="0" hangingPunct="1">
        <a:defRPr sz="1797" kern="1200">
          <a:solidFill>
            <a:schemeClr val="tx1"/>
          </a:solidFill>
          <a:latin typeface="+mn-lt"/>
          <a:ea typeface="+mn-ea"/>
          <a:cs typeface="+mn-cs"/>
        </a:defRPr>
      </a:lvl7pPr>
      <a:lvl8pPr marL="3197520" algn="l" defTabSz="913578" rtl="0" eaLnBrk="1" latinLnBrk="0" hangingPunct="1">
        <a:defRPr sz="1797" kern="1200">
          <a:solidFill>
            <a:schemeClr val="tx1"/>
          </a:solidFill>
          <a:latin typeface="+mn-lt"/>
          <a:ea typeface="+mn-ea"/>
          <a:cs typeface="+mn-cs"/>
        </a:defRPr>
      </a:lvl8pPr>
      <a:lvl9pPr marL="3654309" algn="l" defTabSz="913578"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7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0.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Graphics\Powerpoint\MH_DCM\MH_DCM-TEXTEDIT PROJECTS\RAVEN_11e\Final files\chapt10\chapt00_labeled\rav88132_10_05.jpg">
            <a:extLst>
              <a:ext uri="{FF2B5EF4-FFF2-40B4-BE49-F238E27FC236}">
                <a16:creationId xmlns:a16="http://schemas.microsoft.com/office/drawing/2014/main" id="{3ED77B11-EFC5-4A61-BBB4-64BCD2B3E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26"/>
          <a:stretch/>
        </p:blipFill>
        <p:spPr bwMode="auto">
          <a:xfrm>
            <a:off x="3050931" y="374576"/>
            <a:ext cx="8709316" cy="576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Every species will have a different number of chromosomes. Humans have forty six chromosomes in twenty three nearly identical pairs.">
            <a:extLst>
              <a:ext uri="{FF2B5EF4-FFF2-40B4-BE49-F238E27FC236}">
                <a16:creationId xmlns:a16="http://schemas.microsoft.com/office/drawing/2014/main" id="{C3A1F8E1-5E6A-4046-9C48-3D29BDE41F3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49" t="7382" r="4549" b="8065"/>
          <a:stretch/>
        </p:blipFill>
        <p:spPr bwMode="auto">
          <a:xfrm>
            <a:off x="3294028" y="3472766"/>
            <a:ext cx="3375423" cy="266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9189" y="552377"/>
            <a:ext cx="26797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ECF3F"/>
                </a:solidFill>
                <a:effectLst/>
                <a:uLnTx/>
                <a:uFillTx/>
                <a:latin typeface="Calibri" panose="020F0502020204030204"/>
                <a:ea typeface="+mn-ea"/>
                <a:cs typeface="+mn-cs"/>
              </a:rPr>
              <a:t>Chromosomes are made of protein and DNA</a:t>
            </a:r>
          </a:p>
        </p:txBody>
      </p:sp>
      <p:sp>
        <p:nvSpPr>
          <p:cNvPr id="6" name="TextBox 5"/>
          <p:cNvSpPr txBox="1"/>
          <p:nvPr/>
        </p:nvSpPr>
        <p:spPr>
          <a:xfrm>
            <a:off x="119594" y="2965937"/>
            <a:ext cx="291888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ECF3F"/>
                </a:solidFill>
                <a:effectLst/>
                <a:uLnTx/>
                <a:uFillTx/>
                <a:latin typeface="Calibri" panose="020F0502020204030204"/>
                <a:ea typeface="+mn-ea"/>
                <a:cs typeface="+mn-cs"/>
              </a:rPr>
              <a:t>iClicker</a:t>
            </a:r>
            <a:r>
              <a:rPr kumimoji="0" lang="en-US" sz="1800" b="0" i="0" u="none" strike="noStrike" kern="1200" cap="none" spc="0" normalizeH="0" baseline="0" noProof="0" dirty="0">
                <a:ln>
                  <a:noFill/>
                </a:ln>
                <a:solidFill>
                  <a:srgbClr val="FECF3F"/>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a:ln>
                  <a:noFill/>
                </a:ln>
                <a:solidFill>
                  <a:srgbClr val="FECF3F"/>
                </a:solidFill>
                <a:effectLst/>
                <a:uLnTx/>
                <a:uFillTx/>
                <a:latin typeface="Calibri" panose="020F0502020204030204"/>
                <a:ea typeface="+mn-ea"/>
                <a:cs typeface="+mn-cs"/>
              </a:rPr>
              <a:t>What is more complicated…</a:t>
            </a:r>
          </a:p>
          <a:p>
            <a:pPr marL="800100" marR="0" lvl="1"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0" i="0" u="none" strike="noStrike" kern="1200" cap="none" spc="0" normalizeH="0" baseline="0" noProof="0" dirty="0">
                <a:ln>
                  <a:noFill/>
                </a:ln>
                <a:solidFill>
                  <a:srgbClr val="FECF3F"/>
                </a:solidFill>
                <a:effectLst/>
                <a:uLnTx/>
                <a:uFillTx/>
                <a:latin typeface="Calibri" panose="020F0502020204030204"/>
                <a:ea typeface="+mn-ea"/>
                <a:cs typeface="+mn-cs"/>
              </a:rPr>
              <a:t>Protein</a:t>
            </a:r>
          </a:p>
          <a:p>
            <a:pPr marL="800100" marR="0" lvl="1"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0" i="0" u="none" strike="noStrike" kern="1200" cap="none" spc="0" normalizeH="0" baseline="0" noProof="0" dirty="0">
                <a:ln>
                  <a:noFill/>
                </a:ln>
                <a:solidFill>
                  <a:srgbClr val="FECF3F"/>
                </a:solidFill>
                <a:effectLst/>
                <a:uLnTx/>
                <a:uFillTx/>
                <a:latin typeface="Calibri" panose="020F0502020204030204"/>
                <a:ea typeface="+mn-ea"/>
                <a:cs typeface="+mn-cs"/>
              </a:rPr>
              <a:t>DNA</a:t>
            </a:r>
          </a:p>
          <a:p>
            <a:pPr marL="800100" marR="0" lvl="1"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0" i="0" u="none" strike="noStrike" kern="1200" cap="none" spc="0" normalizeH="0" baseline="0" noProof="0" dirty="0">
                <a:ln>
                  <a:noFill/>
                </a:ln>
                <a:solidFill>
                  <a:srgbClr val="FECF3F"/>
                </a:solidFill>
                <a:effectLst/>
                <a:uLnTx/>
                <a:uFillTx/>
                <a:latin typeface="Calibri" panose="020F0502020204030204"/>
                <a:ea typeface="+mn-ea"/>
                <a:cs typeface="+mn-cs"/>
              </a:rPr>
              <a:t>Equally complex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CF3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652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95224-ED7A-4FAC-847C-500A9CB9173B}"/>
              </a:ext>
            </a:extLst>
          </p:cNvPr>
          <p:cNvSpPr>
            <a:spLocks noGrp="1"/>
          </p:cNvSpPr>
          <p:nvPr>
            <p:ph type="title"/>
          </p:nvPr>
        </p:nvSpPr>
        <p:spPr>
          <a:xfrm>
            <a:off x="838201" y="18255"/>
            <a:ext cx="10515600" cy="1325563"/>
          </a:xfrm>
        </p:spPr>
        <p:txBody>
          <a:bodyPr/>
          <a:lstStyle/>
          <a:p>
            <a:r>
              <a:rPr lang="en-US" dirty="0"/>
              <a:t>In prokaryotes transcription and translation are coupled </a:t>
            </a:r>
          </a:p>
        </p:txBody>
      </p:sp>
      <p:sp>
        <p:nvSpPr>
          <p:cNvPr id="3" name="Content Placeholder 2">
            <a:extLst>
              <a:ext uri="{FF2B5EF4-FFF2-40B4-BE49-F238E27FC236}">
                <a16:creationId xmlns:a16="http://schemas.microsoft.com/office/drawing/2014/main" id="{EAD57A93-8562-4F2D-94B5-29F786DF1EF6}"/>
              </a:ext>
            </a:extLst>
          </p:cNvPr>
          <p:cNvSpPr>
            <a:spLocks noGrp="1"/>
          </p:cNvSpPr>
          <p:nvPr>
            <p:ph idx="1"/>
          </p:nvPr>
        </p:nvSpPr>
        <p:spPr>
          <a:xfrm>
            <a:off x="838201" y="1825625"/>
            <a:ext cx="3805517" cy="2495363"/>
          </a:xfrm>
        </p:spPr>
        <p:txBody>
          <a:bodyPr>
            <a:normAutofit/>
          </a:bodyPr>
          <a:lstStyle/>
          <a:p>
            <a:pPr marL="456789" lvl="1" indent="0">
              <a:buNone/>
            </a:pPr>
            <a:r>
              <a:rPr lang="en-US" altLang="en-US" sz="2800" dirty="0"/>
              <a:t>mRNA begins to be translated before transcription is finished</a:t>
            </a:r>
          </a:p>
          <a:p>
            <a:endParaRPr lang="en-US" dirty="0"/>
          </a:p>
        </p:txBody>
      </p:sp>
      <p:pic>
        <p:nvPicPr>
          <p:cNvPr id="9" name="Picture 42" descr="In E. coli transcription occurs during translation.  The RNA polymerase moves along the DNA strand.  This process will form ribosomes.  As the ribosomes move along the DNA strand they form polypeptide chains.">
            <a:extLst>
              <a:ext uri="{FF2B5EF4-FFF2-40B4-BE49-F238E27FC236}">
                <a16:creationId xmlns:a16="http://schemas.microsoft.com/office/drawing/2014/main" id="{7081C1F1-E05A-486D-AE6B-431E6A926B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22"/>
          <a:stretch/>
        </p:blipFill>
        <p:spPr bwMode="auto">
          <a:xfrm>
            <a:off x="5063565" y="860610"/>
            <a:ext cx="6046788" cy="548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F8349AA-670B-4709-B7D7-C360A325CD44}"/>
              </a:ext>
            </a:extLst>
          </p:cNvPr>
          <p:cNvSpPr txBox="1"/>
          <p:nvPr/>
        </p:nvSpPr>
        <p:spPr>
          <a:xfrm>
            <a:off x="398842" y="4123426"/>
            <a:ext cx="4014497" cy="2031325"/>
          </a:xfrm>
          <a:prstGeom prst="rect">
            <a:avLst/>
          </a:prstGeom>
          <a:noFill/>
        </p:spPr>
        <p:txBody>
          <a:bodyPr wrap="none" rtlCol="0">
            <a:spAutoFit/>
          </a:bodyPr>
          <a:lstStyle/>
          <a:p>
            <a:r>
              <a:rPr lang="en-US" dirty="0"/>
              <a:t>Why can’t it work like this in Eukaryotes?</a:t>
            </a:r>
          </a:p>
          <a:p>
            <a:pPr marL="800100" lvl="1" indent="-342900">
              <a:buFont typeface="+mj-lt"/>
              <a:buAutoNum type="alphaUcPeriod"/>
            </a:pPr>
            <a:r>
              <a:rPr lang="en-US" dirty="0"/>
              <a:t>Chromosomes are too large</a:t>
            </a:r>
          </a:p>
          <a:p>
            <a:pPr marL="800100" lvl="1" indent="-342900">
              <a:buFont typeface="+mj-lt"/>
              <a:buAutoNum type="alphaUcPeriod"/>
            </a:pPr>
            <a:r>
              <a:rPr lang="en-US" dirty="0"/>
              <a:t>A little thing called the nucleus</a:t>
            </a:r>
          </a:p>
          <a:p>
            <a:pPr marL="800100" lvl="1" indent="-342900">
              <a:buFont typeface="+mj-lt"/>
              <a:buAutoNum type="alphaUcPeriod"/>
            </a:pPr>
            <a:r>
              <a:rPr lang="en-US" dirty="0"/>
              <a:t>Eukaryotes modify the mRNA</a:t>
            </a:r>
          </a:p>
          <a:p>
            <a:pPr marL="800100" lvl="1" indent="-342900">
              <a:buFont typeface="+mj-lt"/>
              <a:buAutoNum type="alphaUcPeriod"/>
            </a:pPr>
            <a:r>
              <a:rPr lang="en-US" dirty="0"/>
              <a:t>All of the above</a:t>
            </a:r>
          </a:p>
          <a:p>
            <a:pPr marL="800100" lvl="1" indent="-342900">
              <a:buFont typeface="+mj-lt"/>
              <a:buAutoNum type="alphaUcPeriod"/>
            </a:pPr>
            <a:r>
              <a:rPr lang="en-US" dirty="0"/>
              <a:t>B&amp;C, not A</a:t>
            </a:r>
          </a:p>
          <a:p>
            <a:endParaRPr lang="en-US" dirty="0"/>
          </a:p>
        </p:txBody>
      </p:sp>
    </p:spTree>
    <p:extLst>
      <p:ext uri="{BB962C8B-B14F-4D97-AF65-F5344CB8AC3E}">
        <p14:creationId xmlns:p14="http://schemas.microsoft.com/office/powerpoint/2010/main" val="253565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10682-0CA0-4A53-A059-F7354E0B4B1B}"/>
              </a:ext>
            </a:extLst>
          </p:cNvPr>
          <p:cNvSpPr>
            <a:spLocks noGrp="1"/>
          </p:cNvSpPr>
          <p:nvPr>
            <p:ph type="title"/>
          </p:nvPr>
        </p:nvSpPr>
        <p:spPr>
          <a:xfrm>
            <a:off x="838200" y="-65176"/>
            <a:ext cx="10515600" cy="1325563"/>
          </a:xfrm>
        </p:spPr>
        <p:txBody>
          <a:bodyPr/>
          <a:lstStyle/>
          <a:p>
            <a:r>
              <a:rPr lang="en-US" dirty="0"/>
              <a:t>Intron Removal (</a:t>
            </a:r>
            <a:r>
              <a:rPr lang="en-US" altLang="en-US" dirty="0"/>
              <a:t>pre-mRNA splicing)</a:t>
            </a:r>
            <a:endParaRPr lang="en-US" dirty="0"/>
          </a:p>
        </p:txBody>
      </p:sp>
      <p:sp>
        <p:nvSpPr>
          <p:cNvPr id="3" name="Content Placeholder 2">
            <a:extLst>
              <a:ext uri="{FF2B5EF4-FFF2-40B4-BE49-F238E27FC236}">
                <a16:creationId xmlns:a16="http://schemas.microsoft.com/office/drawing/2014/main" id="{0514A013-F054-4291-A4CF-723C69EE2C96}"/>
              </a:ext>
            </a:extLst>
          </p:cNvPr>
          <p:cNvSpPr>
            <a:spLocks noGrp="1"/>
          </p:cNvSpPr>
          <p:nvPr>
            <p:ph idx="1"/>
          </p:nvPr>
        </p:nvSpPr>
        <p:spPr>
          <a:xfrm>
            <a:off x="294732" y="997784"/>
            <a:ext cx="4184183" cy="3953714"/>
          </a:xfrm>
        </p:spPr>
        <p:txBody>
          <a:bodyPr>
            <a:normAutofit/>
          </a:bodyPr>
          <a:lstStyle/>
          <a:p>
            <a:r>
              <a:rPr lang="en-US" altLang="en-US" dirty="0"/>
              <a:t>Introns – non-coding sequences </a:t>
            </a:r>
          </a:p>
          <a:p>
            <a:r>
              <a:rPr lang="en-US" altLang="en-US" dirty="0"/>
              <a:t>Exons – sequences that will be translated</a:t>
            </a:r>
          </a:p>
          <a:p>
            <a:endParaRPr lang="en-US" dirty="0"/>
          </a:p>
        </p:txBody>
      </p:sp>
      <p:pic>
        <p:nvPicPr>
          <p:cNvPr id="4" name="Picture 74" descr="Eukaryotic genes contain sequences of introns and exons. ">
            <a:extLst>
              <a:ext uri="{FF2B5EF4-FFF2-40B4-BE49-F238E27FC236}">
                <a16:creationId xmlns:a16="http://schemas.microsoft.com/office/drawing/2014/main" id="{4715700C-0140-468A-B750-93F4250B2C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6" b="77089"/>
          <a:stretch/>
        </p:blipFill>
        <p:spPr bwMode="auto">
          <a:xfrm>
            <a:off x="4222427" y="1604681"/>
            <a:ext cx="7720709" cy="16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4" descr="Eukaryotic genes contain sequences of introns and exons. ">
            <a:extLst>
              <a:ext uri="{FF2B5EF4-FFF2-40B4-BE49-F238E27FC236}">
                <a16:creationId xmlns:a16="http://schemas.microsoft.com/office/drawing/2014/main" id="{BB16C93E-A73E-4C0F-AE75-D85B72118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5" b="63170"/>
          <a:stretch/>
        </p:blipFill>
        <p:spPr bwMode="auto">
          <a:xfrm>
            <a:off x="4222429" y="1604681"/>
            <a:ext cx="7720707" cy="273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4" descr="Eukaryotic genes contain sequences of introns and exons. ">
            <a:extLst>
              <a:ext uri="{FF2B5EF4-FFF2-40B4-BE49-F238E27FC236}">
                <a16:creationId xmlns:a16="http://schemas.microsoft.com/office/drawing/2014/main" id="{D6874C86-2E6A-43FD-A25D-001BF271BC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5" b="46600"/>
          <a:stretch/>
        </p:blipFill>
        <p:spPr bwMode="auto">
          <a:xfrm>
            <a:off x="4222428" y="1604681"/>
            <a:ext cx="7720708" cy="406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8411" y="2974641"/>
            <a:ext cx="3657600" cy="2862322"/>
          </a:xfrm>
          <a:prstGeom prst="rect">
            <a:avLst/>
          </a:prstGeom>
          <a:noFill/>
        </p:spPr>
        <p:txBody>
          <a:bodyPr wrap="square" rtlCol="0">
            <a:spAutoFit/>
          </a:bodyPr>
          <a:lstStyle/>
          <a:p>
            <a:r>
              <a:rPr lang="en-US" dirty="0"/>
              <a:t>If a mutation occurs in an intron</a:t>
            </a:r>
          </a:p>
          <a:p>
            <a:r>
              <a:rPr lang="en-US" dirty="0"/>
              <a:t>will this have any impact on the </a:t>
            </a:r>
          </a:p>
          <a:p>
            <a:r>
              <a:rPr lang="en-US" dirty="0"/>
              <a:t>resulting protein? </a:t>
            </a:r>
          </a:p>
          <a:p>
            <a:pPr marL="800100" lvl="1" indent="-342900">
              <a:buFont typeface="+mj-lt"/>
              <a:buAutoNum type="alphaUcPeriod"/>
            </a:pPr>
            <a:r>
              <a:rPr lang="en-US" dirty="0"/>
              <a:t>Yes, always</a:t>
            </a:r>
          </a:p>
          <a:p>
            <a:pPr marL="800100" lvl="1" indent="-342900">
              <a:buFont typeface="+mj-lt"/>
              <a:buAutoNum type="alphaUcPeriod"/>
            </a:pPr>
            <a:r>
              <a:rPr lang="en-US" dirty="0"/>
              <a:t>No, never</a:t>
            </a:r>
          </a:p>
          <a:p>
            <a:pPr marL="800100" lvl="1" indent="-342900">
              <a:buFont typeface="+mj-lt"/>
              <a:buAutoNum type="alphaUcPeriod"/>
            </a:pPr>
            <a:r>
              <a:rPr lang="en-US" dirty="0"/>
              <a:t>Sometimes, but if it does, the impact will always be very minor</a:t>
            </a:r>
          </a:p>
          <a:p>
            <a:pPr marL="800100" lvl="1" indent="-342900">
              <a:buFont typeface="+mj-lt"/>
              <a:buAutoNum type="alphaUcPeriod"/>
            </a:pPr>
            <a:r>
              <a:rPr lang="en-US" dirty="0"/>
              <a:t>Sometimes, and the impact can be extreme</a:t>
            </a:r>
          </a:p>
        </p:txBody>
      </p:sp>
    </p:spTree>
    <p:extLst>
      <p:ext uri="{BB962C8B-B14F-4D97-AF65-F5344CB8AC3E}">
        <p14:creationId xmlns:p14="http://schemas.microsoft.com/office/powerpoint/2010/main" val="219044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308A9-5C0B-4CC0-8140-345A059B9EF1}"/>
              </a:ext>
            </a:extLst>
          </p:cNvPr>
          <p:cNvSpPr>
            <a:spLocks noGrp="1"/>
          </p:cNvSpPr>
          <p:nvPr>
            <p:ph type="title"/>
          </p:nvPr>
        </p:nvSpPr>
        <p:spPr/>
        <p:txBody>
          <a:bodyPr/>
          <a:lstStyle/>
          <a:p>
            <a:r>
              <a:rPr lang="en-US" dirty="0"/>
              <a:t>Translation and Transcription are?</a:t>
            </a:r>
          </a:p>
        </p:txBody>
      </p:sp>
      <p:sp>
        <p:nvSpPr>
          <p:cNvPr id="3" name="Content Placeholder 2">
            <a:extLst>
              <a:ext uri="{FF2B5EF4-FFF2-40B4-BE49-F238E27FC236}">
                <a16:creationId xmlns:a16="http://schemas.microsoft.com/office/drawing/2014/main" id="{E2D7F853-191C-49B4-9437-ADC99E33A823}"/>
              </a:ext>
            </a:extLst>
          </p:cNvPr>
          <p:cNvSpPr>
            <a:spLocks noGrp="1"/>
          </p:cNvSpPr>
          <p:nvPr>
            <p:ph idx="1"/>
          </p:nvPr>
        </p:nvSpPr>
        <p:spPr/>
        <p:txBody>
          <a:bodyPr/>
          <a:lstStyle/>
          <a:p>
            <a:pPr marL="514350" indent="-514350">
              <a:buFont typeface="+mj-lt"/>
              <a:buAutoNum type="alphaUcPeriod"/>
            </a:pPr>
            <a:r>
              <a:rPr lang="en-US" dirty="0"/>
              <a:t>Translation is the DNA being converted to an mRNA sequence and transcription is this sequence producing a protein </a:t>
            </a:r>
          </a:p>
          <a:p>
            <a:pPr marL="514350" indent="-514350">
              <a:buFont typeface="+mj-lt"/>
              <a:buAutoNum type="alphaUcPeriod"/>
            </a:pPr>
            <a:r>
              <a:rPr lang="en-US" dirty="0"/>
              <a:t>Transcription is the DNA being converted to an mRNA sequence and Translation is this sequence producing a protein </a:t>
            </a:r>
          </a:p>
          <a:p>
            <a:pPr marL="514350" indent="-514350">
              <a:buFont typeface="+mj-lt"/>
              <a:buAutoNum type="alphaUcPeriod"/>
            </a:pPr>
            <a:r>
              <a:rPr lang="en-US" dirty="0"/>
              <a:t>Translation is the DNA being converted to a protein and transcription is this sequence producing a mRNA sequence</a:t>
            </a:r>
          </a:p>
          <a:p>
            <a:pPr marL="514350" indent="-514350">
              <a:buFont typeface="+mj-lt"/>
              <a:buAutoNum type="alphaUcPeriod"/>
            </a:pPr>
            <a:r>
              <a:rPr lang="en-US" dirty="0"/>
              <a:t>Transcription is the DNA being converted to a protein </a:t>
            </a:r>
            <a:r>
              <a:rPr lang="en-US"/>
              <a:t>and translation </a:t>
            </a:r>
            <a:r>
              <a:rPr lang="en-US" dirty="0"/>
              <a:t>is this sequence producing a mRNA sequence</a:t>
            </a:r>
          </a:p>
          <a:p>
            <a:pPr marL="514350" indent="-514350">
              <a:buFont typeface="+mj-lt"/>
              <a:buAutoNum type="alphaUcPeriod"/>
            </a:pPr>
            <a:endParaRPr lang="en-US" dirty="0"/>
          </a:p>
          <a:p>
            <a:pPr marL="514350" indent="-514350">
              <a:buFont typeface="+mj-lt"/>
              <a:buAutoNum type="alphaUcPeriod"/>
            </a:pPr>
            <a:endParaRPr lang="en-US" dirty="0"/>
          </a:p>
        </p:txBody>
      </p:sp>
    </p:spTree>
    <p:extLst>
      <p:ext uri="{BB962C8B-B14F-4D97-AF65-F5344CB8AC3E}">
        <p14:creationId xmlns:p14="http://schemas.microsoft.com/office/powerpoint/2010/main" val="2545996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Which of the following types of mutation, resulting in an error in the mRNA just after the AUG start of translation, is likely to have the most serious effect on the polypeptide product?</a:t>
            </a:r>
          </a:p>
          <a:p>
            <a:r>
              <a:rPr lang="en-US" dirty="0"/>
              <a:t>a.	deletion of a codon</a:t>
            </a:r>
          </a:p>
          <a:p>
            <a:r>
              <a:rPr lang="en-US" dirty="0"/>
              <a:t>b.	deletion of a nucleotide</a:t>
            </a:r>
          </a:p>
          <a:p>
            <a:r>
              <a:rPr lang="en-US" dirty="0"/>
              <a:t>c.	substitution of the third nucleotide of a codon</a:t>
            </a:r>
          </a:p>
          <a:p>
            <a:r>
              <a:rPr lang="en-US" dirty="0"/>
              <a:t>d.	substitution of the first nucleotide of a codon</a:t>
            </a:r>
          </a:p>
          <a:p>
            <a:endParaRPr lang="en-US" dirty="0"/>
          </a:p>
        </p:txBody>
      </p:sp>
    </p:spTree>
    <p:extLst>
      <p:ext uri="{BB962C8B-B14F-4D97-AF65-F5344CB8AC3E}">
        <p14:creationId xmlns:p14="http://schemas.microsoft.com/office/powerpoint/2010/main" val="1942640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r>
              <a:rPr lang="en-US" sz="2800" dirty="0"/>
              <a:t>RNA polymerase attaches to a promoter to initiation transcription in prokaryotes. Which of the following is true about this promoter region:</a:t>
            </a:r>
          </a:p>
          <a:p>
            <a:pPr lvl="0"/>
            <a:r>
              <a:rPr lang="en-US" sz="2800" dirty="0"/>
              <a:t>a.	It is symmetrically on both DNA strands</a:t>
            </a:r>
          </a:p>
          <a:p>
            <a:pPr lvl="0"/>
            <a:r>
              <a:rPr lang="en-US" sz="2800" dirty="0"/>
              <a:t>b.	It is not transcribed into mRNA</a:t>
            </a:r>
          </a:p>
          <a:p>
            <a:pPr lvl="0"/>
            <a:r>
              <a:rPr lang="en-US" sz="2800" dirty="0"/>
              <a:t>c.	It costs ATP for the polymerase to attach</a:t>
            </a:r>
          </a:p>
          <a:p>
            <a:pPr lvl="0"/>
            <a:r>
              <a:rPr lang="en-US" sz="2800" dirty="0"/>
              <a:t>d.	It must be regenerated between transcription events</a:t>
            </a:r>
          </a:p>
        </p:txBody>
      </p:sp>
    </p:spTree>
    <p:extLst>
      <p:ext uri="{BB962C8B-B14F-4D97-AF65-F5344CB8AC3E}">
        <p14:creationId xmlns:p14="http://schemas.microsoft.com/office/powerpoint/2010/main" val="2473504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What is consumed during translation?</a:t>
            </a:r>
          </a:p>
          <a:p>
            <a:r>
              <a:rPr lang="en-US" dirty="0"/>
              <a:t>a.	Amino Acids</a:t>
            </a:r>
          </a:p>
          <a:p>
            <a:r>
              <a:rPr lang="en-US" dirty="0"/>
              <a:t>b.	</a:t>
            </a:r>
            <a:r>
              <a:rPr lang="en-US" dirty="0" err="1"/>
              <a:t>tRNA</a:t>
            </a:r>
            <a:endParaRPr lang="en-US" dirty="0"/>
          </a:p>
          <a:p>
            <a:r>
              <a:rPr lang="en-US" dirty="0"/>
              <a:t>c.	Ribosomes</a:t>
            </a:r>
          </a:p>
          <a:p>
            <a:r>
              <a:rPr lang="en-US" dirty="0"/>
              <a:t>d.	mRNA</a:t>
            </a:r>
          </a:p>
          <a:p>
            <a:endParaRPr lang="en-US" dirty="0"/>
          </a:p>
        </p:txBody>
      </p:sp>
    </p:spTree>
    <p:extLst>
      <p:ext uri="{BB962C8B-B14F-4D97-AF65-F5344CB8AC3E}">
        <p14:creationId xmlns:p14="http://schemas.microsoft.com/office/powerpoint/2010/main" val="2762802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E426E-48E7-463C-9C71-FB17C52659DB}"/>
              </a:ext>
            </a:extLst>
          </p:cNvPr>
          <p:cNvSpPr>
            <a:spLocks noGrp="1"/>
          </p:cNvSpPr>
          <p:nvPr>
            <p:ph type="title"/>
          </p:nvPr>
        </p:nvSpPr>
        <p:spPr>
          <a:xfrm>
            <a:off x="542367" y="122992"/>
            <a:ext cx="10515600" cy="1325563"/>
          </a:xfrm>
        </p:spPr>
        <p:txBody>
          <a:bodyPr/>
          <a:lstStyle/>
          <a:p>
            <a:r>
              <a:rPr lang="en-US" dirty="0"/>
              <a:t>Result – Two daughter cells</a:t>
            </a:r>
          </a:p>
        </p:txBody>
      </p:sp>
      <p:pic>
        <p:nvPicPr>
          <p:cNvPr id="5" name="Picture 4" descr="Y:\Graphics\Powerpoint\MH_DCM\MH_DCM-TEXTEDIT PROJECTS\RAVEN_11e\Final files\chapt10\chapt00_labeled\rav88132_10_01.jpg">
            <a:extLst>
              <a:ext uri="{FF2B5EF4-FFF2-40B4-BE49-F238E27FC236}">
                <a16:creationId xmlns:a16="http://schemas.microsoft.com/office/drawing/2014/main" id="{1B2C7E78-B7BF-44FE-89D9-A0F91724408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0701" b="95478" l="2915" r="96064">
                        <a14:foregroundMark x1="60933" y1="86624" x2="86880" y2="84459"/>
                      </a14:backgroundRemoval>
                    </a14:imgEffect>
                  </a14:imgLayer>
                </a14:imgProps>
              </a:ext>
              <a:ext uri="{28A0092B-C50C-407E-A947-70E740481C1C}">
                <a14:useLocalDpi xmlns:a14="http://schemas.microsoft.com/office/drawing/2010/main" val="0"/>
              </a:ext>
            </a:extLst>
          </a:blip>
          <a:srcRect t="80659" b="5838"/>
          <a:stretch/>
        </p:blipFill>
        <p:spPr bwMode="auto">
          <a:xfrm>
            <a:off x="542367" y="530280"/>
            <a:ext cx="11174418" cy="345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75764" y="4733365"/>
            <a:ext cx="8762270" cy="1477328"/>
          </a:xfrm>
          <a:prstGeom prst="rect">
            <a:avLst/>
          </a:prstGeom>
          <a:noFill/>
        </p:spPr>
        <p:txBody>
          <a:bodyPr wrap="none" rtlCol="0">
            <a:spAutoFit/>
          </a:bodyPr>
          <a:lstStyle/>
          <a:p>
            <a:r>
              <a:rPr lang="en-US" dirty="0"/>
              <a:t>These cells are:</a:t>
            </a:r>
          </a:p>
          <a:p>
            <a:pPr marL="800100" lvl="1" indent="-342900">
              <a:buFont typeface="+mj-lt"/>
              <a:buAutoNum type="alphaUcPeriod"/>
            </a:pPr>
            <a:r>
              <a:rPr lang="en-US" dirty="0"/>
              <a:t>Always different from one another</a:t>
            </a:r>
          </a:p>
          <a:p>
            <a:pPr marL="800100" lvl="1" indent="-342900">
              <a:buFont typeface="+mj-lt"/>
              <a:buAutoNum type="alphaUcPeriod"/>
            </a:pPr>
            <a:r>
              <a:rPr lang="en-US" dirty="0"/>
              <a:t>Always exactly the same as one another</a:t>
            </a:r>
          </a:p>
          <a:p>
            <a:pPr marL="800100" lvl="1" indent="-342900">
              <a:buFont typeface="+mj-lt"/>
              <a:buAutoNum type="alphaUcPeriod"/>
            </a:pPr>
            <a:r>
              <a:rPr lang="en-US" dirty="0"/>
              <a:t>In theory identical, but there may have been a mutation when the DNA was copied</a:t>
            </a:r>
          </a:p>
          <a:p>
            <a:endParaRPr lang="en-US" dirty="0"/>
          </a:p>
        </p:txBody>
      </p:sp>
    </p:spTree>
    <p:extLst>
      <p:ext uri="{BB962C8B-B14F-4D97-AF65-F5344CB8AC3E}">
        <p14:creationId xmlns:p14="http://schemas.microsoft.com/office/powerpoint/2010/main" val="213762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Graphics\Powerpoint\MH_DCM\MH_DCM-TEXTEDIT PROJECTS\RAVEN_11e\Final files\chapt10\chapt00_labeled\rav88132_10_05.jpg">
            <a:extLst>
              <a:ext uri="{FF2B5EF4-FFF2-40B4-BE49-F238E27FC236}">
                <a16:creationId xmlns:a16="http://schemas.microsoft.com/office/drawing/2014/main" id="{3ED77B11-EFC5-4A61-BBB4-64BCD2B3E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26"/>
          <a:stretch/>
        </p:blipFill>
        <p:spPr bwMode="auto">
          <a:xfrm>
            <a:off x="2734668" y="201705"/>
            <a:ext cx="9257224" cy="61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Every species will have a different number of chromosomes. Humans have forty six chromosomes in twenty three nearly identical pairs.">
            <a:extLst>
              <a:ext uri="{FF2B5EF4-FFF2-40B4-BE49-F238E27FC236}">
                <a16:creationId xmlns:a16="http://schemas.microsoft.com/office/drawing/2014/main" id="{C3A1F8E1-5E6A-4046-9C48-3D29BDE41F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49" t="7382" r="4549" b="8065"/>
          <a:stretch/>
        </p:blipFill>
        <p:spPr bwMode="auto">
          <a:xfrm>
            <a:off x="3003121" y="3265082"/>
            <a:ext cx="3587774" cy="283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7615" y="1532963"/>
            <a:ext cx="2377053" cy="2862322"/>
          </a:xfrm>
          <a:prstGeom prst="rect">
            <a:avLst/>
          </a:prstGeom>
          <a:noFill/>
        </p:spPr>
        <p:txBody>
          <a:bodyPr wrap="square" rtlCol="0">
            <a:spAutoFit/>
          </a:bodyPr>
          <a:lstStyle/>
          <a:p>
            <a:r>
              <a:rPr lang="en-US" dirty="0"/>
              <a:t>The DNA in a chromosome:</a:t>
            </a:r>
          </a:p>
          <a:p>
            <a:pPr marL="342900" indent="-342900">
              <a:buFont typeface="+mj-lt"/>
              <a:buAutoNum type="alphaUcPeriod"/>
            </a:pPr>
            <a:r>
              <a:rPr lang="en-US" dirty="0"/>
              <a:t>Can be easily replicated</a:t>
            </a:r>
          </a:p>
          <a:p>
            <a:pPr marL="342900" indent="-342900">
              <a:buFont typeface="+mj-lt"/>
              <a:buAutoNum type="alphaUcPeriod"/>
            </a:pPr>
            <a:r>
              <a:rPr lang="en-US" dirty="0"/>
              <a:t>Can be easily transcribed</a:t>
            </a:r>
          </a:p>
          <a:p>
            <a:pPr marL="342900" indent="-342900">
              <a:buFont typeface="+mj-lt"/>
              <a:buAutoNum type="alphaUcPeriod"/>
            </a:pPr>
            <a:r>
              <a:rPr lang="en-US" dirty="0"/>
              <a:t>Can be easily translated</a:t>
            </a:r>
          </a:p>
          <a:p>
            <a:pPr marL="342900" indent="-342900">
              <a:buFont typeface="+mj-lt"/>
              <a:buAutoNum type="alphaUcPeriod"/>
            </a:pPr>
            <a:r>
              <a:rPr lang="en-US" dirty="0"/>
              <a:t>Its hard to access in its stored state</a:t>
            </a:r>
          </a:p>
        </p:txBody>
      </p:sp>
    </p:spTree>
    <p:extLst>
      <p:ext uri="{BB962C8B-B14F-4D97-AF65-F5344CB8AC3E}">
        <p14:creationId xmlns:p14="http://schemas.microsoft.com/office/powerpoint/2010/main" val="313815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Graphics\Powerpoint\MH_DCM\MH_DCM-TEXTEDIT PROJECTS\RAVEN_11e\Final files\chapt10\chapt00_labeled\rav88132_10_08.jpg">
            <a:extLst>
              <a:ext uri="{FF2B5EF4-FFF2-40B4-BE49-F238E27FC236}">
                <a16:creationId xmlns:a16="http://schemas.microsoft.com/office/drawing/2014/main" id="{37935975-AFED-423B-BA7B-CFF1F9904F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9"/>
          <a:stretch/>
        </p:blipFill>
        <p:spPr bwMode="auto">
          <a:xfrm>
            <a:off x="554551" y="227600"/>
            <a:ext cx="6672181" cy="615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718611" y="968188"/>
            <a:ext cx="4115357" cy="1754326"/>
          </a:xfrm>
          <a:prstGeom prst="rect">
            <a:avLst/>
          </a:prstGeom>
          <a:noFill/>
        </p:spPr>
        <p:txBody>
          <a:bodyPr wrap="none" rtlCol="0">
            <a:spAutoFit/>
          </a:bodyPr>
          <a:lstStyle/>
          <a:p>
            <a:r>
              <a:rPr lang="en-US" dirty="0"/>
              <a:t>Which phase do you think is the quickest?</a:t>
            </a:r>
          </a:p>
          <a:p>
            <a:pPr marL="342900" indent="-342900">
              <a:buFont typeface="+mj-lt"/>
              <a:buAutoNum type="alphaUcPeriod"/>
            </a:pPr>
            <a:r>
              <a:rPr lang="en-US" dirty="0"/>
              <a:t>G2</a:t>
            </a:r>
          </a:p>
          <a:p>
            <a:pPr marL="342900" indent="-342900">
              <a:buFont typeface="+mj-lt"/>
              <a:buAutoNum type="alphaUcPeriod"/>
            </a:pPr>
            <a:r>
              <a:rPr lang="en-US" dirty="0"/>
              <a:t>M</a:t>
            </a:r>
          </a:p>
          <a:p>
            <a:pPr marL="342900" indent="-342900">
              <a:buFont typeface="+mj-lt"/>
              <a:buAutoNum type="alphaUcPeriod"/>
            </a:pPr>
            <a:r>
              <a:rPr lang="en-US" dirty="0"/>
              <a:t>S</a:t>
            </a:r>
          </a:p>
          <a:p>
            <a:pPr marL="342900" indent="-342900">
              <a:buFont typeface="+mj-lt"/>
              <a:buAutoNum type="alphaUcPeriod"/>
            </a:pPr>
            <a:r>
              <a:rPr lang="en-US" dirty="0"/>
              <a:t>G1</a:t>
            </a:r>
          </a:p>
          <a:p>
            <a:pPr marL="342900" indent="-342900">
              <a:buFont typeface="+mj-lt"/>
              <a:buAutoNum type="alphaUcPeriod"/>
            </a:pPr>
            <a:r>
              <a:rPr lang="en-US" dirty="0"/>
              <a:t>All equal</a:t>
            </a:r>
          </a:p>
        </p:txBody>
      </p:sp>
    </p:spTree>
    <p:extLst>
      <p:ext uri="{BB962C8B-B14F-4D97-AF65-F5344CB8AC3E}">
        <p14:creationId xmlns:p14="http://schemas.microsoft.com/office/powerpoint/2010/main" val="62630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52FDF-B045-47C8-8DF9-624F740CEDA7}"/>
              </a:ext>
            </a:extLst>
          </p:cNvPr>
          <p:cNvSpPr>
            <a:spLocks noGrp="1"/>
          </p:cNvSpPr>
          <p:nvPr>
            <p:ph type="title"/>
          </p:nvPr>
        </p:nvSpPr>
        <p:spPr/>
        <p:txBody>
          <a:bodyPr/>
          <a:lstStyle/>
          <a:p>
            <a:r>
              <a:rPr lang="en-US" dirty="0"/>
              <a:t>Interphase – preparing for mitosis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F5EF8E8-6A17-4ABE-BEDC-EEB076497801}"/>
                  </a:ext>
                </a:extLst>
              </p:cNvPr>
              <p:cNvSpPr>
                <a:spLocks noGrp="1"/>
              </p:cNvSpPr>
              <p:nvPr>
                <p:ph idx="1"/>
              </p:nvPr>
            </p:nvSpPr>
            <p:spPr>
              <a:xfrm>
                <a:off x="370467" y="1690692"/>
                <a:ext cx="4624136" cy="4351338"/>
              </a:xfrm>
            </p:spPr>
            <p:txBody>
              <a:bodyPr/>
              <a:lstStyle/>
              <a:p>
                <a:pPr>
                  <a:buSzPct val="80000"/>
                </a:pPr>
                <a14:m>
                  <m:oMath xmlns:m="http://schemas.openxmlformats.org/officeDocument/2006/math">
                    <m:sSub>
                      <m:sSubPr>
                        <m:ctrlPr>
                          <a:rPr lang="en-US" altLang="en-US" sz="2800" i="1">
                            <a:latin typeface="Cambria Math" panose="02040503050406030204" pitchFamily="18" charset="0"/>
                          </a:rPr>
                        </m:ctrlPr>
                      </m:sSubPr>
                      <m:e>
                        <m:r>
                          <m:rPr>
                            <m:sty m:val="p"/>
                          </m:rPr>
                          <a:rPr lang="en-US" altLang="en-US" sz="2800">
                            <a:latin typeface="Cambria Math" panose="02040503050406030204" pitchFamily="18" charset="0"/>
                          </a:rPr>
                          <m:t>G</m:t>
                        </m:r>
                      </m:e>
                      <m:sub>
                        <m:r>
                          <a:rPr lang="en-US" altLang="en-US" sz="2800">
                            <a:latin typeface="Cambria Math" panose="02040503050406030204" pitchFamily="18" charset="0"/>
                          </a:rPr>
                          <m:t>1</m:t>
                        </m:r>
                      </m:sub>
                    </m:sSub>
                  </m:oMath>
                </a14:m>
                <a:r>
                  <a:rPr lang="en-US" altLang="en-US" sz="2800" dirty="0"/>
                  <a:t>, S, and </a:t>
                </a:r>
                <a14:m>
                  <m:oMath xmlns:m="http://schemas.openxmlformats.org/officeDocument/2006/math">
                    <m:sSub>
                      <m:sSubPr>
                        <m:ctrlPr>
                          <a:rPr lang="en-US" altLang="en-US" sz="2800" i="1">
                            <a:latin typeface="Cambria Math" panose="02040503050406030204" pitchFamily="18" charset="0"/>
                          </a:rPr>
                        </m:ctrlPr>
                      </m:sSubPr>
                      <m:e>
                        <m:r>
                          <m:rPr>
                            <m:sty m:val="p"/>
                          </m:rPr>
                          <a:rPr lang="en-US" altLang="en-US" sz="2800">
                            <a:latin typeface="Cambria Math" panose="02040503050406030204" pitchFamily="18" charset="0"/>
                          </a:rPr>
                          <m:t>G</m:t>
                        </m:r>
                      </m:e>
                      <m:sub>
                        <m:r>
                          <a:rPr lang="en-US" altLang="en-US" sz="2800">
                            <a:latin typeface="Cambria Math" panose="02040503050406030204" pitchFamily="18" charset="0"/>
                          </a:rPr>
                          <m:t>2</m:t>
                        </m:r>
                      </m:sub>
                    </m:sSub>
                  </m:oMath>
                </a14:m>
                <a:r>
                  <a:rPr lang="en-US" altLang="en-US" sz="2800" dirty="0"/>
                  <a:t> phases</a:t>
                </a:r>
              </a:p>
              <a:p>
                <a:pPr lvl="1"/>
                <a14:m>
                  <m:oMath xmlns:m="http://schemas.openxmlformats.org/officeDocument/2006/math">
                    <m:sSub>
                      <m:sSubPr>
                        <m:ctrlPr>
                          <a:rPr lang="en-US" altLang="en-US" sz="2400" i="1">
                            <a:latin typeface="Cambria Math" panose="02040503050406030204" pitchFamily="18" charset="0"/>
                          </a:rPr>
                        </m:ctrlPr>
                      </m:sSubPr>
                      <m:e>
                        <m:r>
                          <m:rPr>
                            <m:sty m:val="p"/>
                          </m:rPr>
                          <a:rPr lang="en-US" altLang="en-US" sz="2400">
                            <a:latin typeface="Cambria Math" panose="02040503050406030204" pitchFamily="18" charset="0"/>
                          </a:rPr>
                          <m:t>G</m:t>
                        </m:r>
                      </m:e>
                      <m:sub>
                        <m:r>
                          <a:rPr lang="en-US" altLang="en-US" sz="2400">
                            <a:latin typeface="Cambria Math" panose="02040503050406030204" pitchFamily="18" charset="0"/>
                          </a:rPr>
                          <m:t>1</m:t>
                        </m:r>
                      </m:sub>
                    </m:sSub>
                  </m:oMath>
                </a14:m>
                <a:r>
                  <a:rPr lang="en-US" altLang="en-US" sz="2400" dirty="0"/>
                  <a:t> – cells undergo major portion of growth</a:t>
                </a:r>
              </a:p>
              <a:p>
                <a:pPr lvl="1"/>
                <a:r>
                  <a:rPr lang="en-US" altLang="en-US" sz="2400" dirty="0"/>
                  <a:t>S – replicate DNA</a:t>
                </a:r>
              </a:p>
              <a:p>
                <a:pPr lvl="1"/>
                <a14:m>
                  <m:oMath xmlns:m="http://schemas.openxmlformats.org/officeDocument/2006/math">
                    <m:sSub>
                      <m:sSubPr>
                        <m:ctrlPr>
                          <a:rPr lang="en-US" altLang="en-US" sz="2400" i="1">
                            <a:latin typeface="Cambria Math" panose="02040503050406030204" pitchFamily="18" charset="0"/>
                          </a:rPr>
                        </m:ctrlPr>
                      </m:sSubPr>
                      <m:e>
                        <m:r>
                          <m:rPr>
                            <m:sty m:val="p"/>
                          </m:rPr>
                          <a:rPr lang="en-US" altLang="en-US" sz="2400">
                            <a:latin typeface="Cambria Math" panose="02040503050406030204" pitchFamily="18" charset="0"/>
                          </a:rPr>
                          <m:t>G</m:t>
                        </m:r>
                      </m:e>
                      <m:sub>
                        <m:r>
                          <a:rPr lang="en-US" altLang="en-US" sz="2400">
                            <a:latin typeface="Cambria Math" panose="02040503050406030204" pitchFamily="18" charset="0"/>
                          </a:rPr>
                          <m:t>2</m:t>
                        </m:r>
                      </m:sub>
                    </m:sSub>
                  </m:oMath>
                </a14:m>
                <a:r>
                  <a:rPr lang="en-US" altLang="en-US" sz="2400" dirty="0"/>
                  <a:t> – chromosomes coil more tightly using motor proteins; centrioles replicate; tubulin synthesis</a:t>
                </a:r>
                <a:endParaRPr lang="en-US" dirty="0"/>
              </a:p>
            </p:txBody>
          </p:sp>
        </mc:Choice>
        <mc:Fallback xmlns="">
          <p:sp>
            <p:nvSpPr>
              <p:cNvPr id="3" name="Content Placeholder 2">
                <a:extLst>
                  <a:ext uri="{FF2B5EF4-FFF2-40B4-BE49-F238E27FC236}">
                    <a16:creationId xmlns:a16="http://schemas.microsoft.com/office/drawing/2014/main" id="{AF5EF8E8-6A17-4ABE-BEDC-EEB076497801}"/>
                  </a:ext>
                </a:extLst>
              </p:cNvPr>
              <p:cNvSpPr>
                <a:spLocks noGrp="1" noRot="1" noChangeAspect="1" noMove="1" noResize="1" noEditPoints="1" noAdjustHandles="1" noChangeArrowheads="1" noChangeShapeType="1" noTextEdit="1"/>
              </p:cNvSpPr>
              <p:nvPr>
                <p:ph idx="1"/>
              </p:nvPr>
            </p:nvSpPr>
            <p:spPr>
              <a:xfrm>
                <a:off x="370467" y="1690692"/>
                <a:ext cx="4624136" cy="4351338"/>
              </a:xfrm>
              <a:blipFill>
                <a:blip r:embed="rId3"/>
                <a:stretch>
                  <a:fillRect t="-2241"/>
                </a:stretch>
              </a:blipFill>
            </p:spPr>
            <p:txBody>
              <a:bodyPr/>
              <a:lstStyle/>
              <a:p>
                <a:r>
                  <a:rPr lang="en-US">
                    <a:noFill/>
                  </a:rPr>
                  <a:t> </a:t>
                </a:r>
              </a:p>
            </p:txBody>
          </p:sp>
        </mc:Fallback>
      </mc:AlternateContent>
      <p:pic>
        <p:nvPicPr>
          <p:cNvPr id="16386" name="Picture 2" descr="Image result for interphase">
            <a:extLst>
              <a:ext uri="{FF2B5EF4-FFF2-40B4-BE49-F238E27FC236}">
                <a16:creationId xmlns:a16="http://schemas.microsoft.com/office/drawing/2014/main" id="{504F2157-C320-4AEC-9E77-CACD6AE30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509" y="1835071"/>
            <a:ext cx="6359198" cy="37449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0467" y="4666129"/>
            <a:ext cx="4354269" cy="1477328"/>
          </a:xfrm>
          <a:prstGeom prst="rect">
            <a:avLst/>
          </a:prstGeom>
          <a:noFill/>
        </p:spPr>
        <p:txBody>
          <a:bodyPr wrap="none" rtlCol="0">
            <a:spAutoFit/>
          </a:bodyPr>
          <a:lstStyle/>
          <a:p>
            <a:r>
              <a:rPr lang="en-US" dirty="0"/>
              <a:t>When do we have sister chromatids appear?</a:t>
            </a:r>
          </a:p>
          <a:p>
            <a:pPr marL="800100" lvl="1" indent="-342900">
              <a:buFont typeface="+mj-lt"/>
              <a:buAutoNum type="alphaUcPeriod"/>
            </a:pPr>
            <a:r>
              <a:rPr lang="en-US" dirty="0"/>
              <a:t>G1</a:t>
            </a:r>
          </a:p>
          <a:p>
            <a:pPr marL="800100" lvl="1" indent="-342900">
              <a:buFont typeface="+mj-lt"/>
              <a:buAutoNum type="alphaUcPeriod"/>
            </a:pPr>
            <a:r>
              <a:rPr lang="en-US" dirty="0"/>
              <a:t>S</a:t>
            </a:r>
          </a:p>
          <a:p>
            <a:pPr marL="800100" lvl="1" indent="-342900">
              <a:buFont typeface="+mj-lt"/>
              <a:buAutoNum type="alphaUcPeriod"/>
            </a:pPr>
            <a:r>
              <a:rPr lang="en-US" dirty="0"/>
              <a:t>G2</a:t>
            </a:r>
          </a:p>
          <a:p>
            <a:pPr marL="800100" lvl="1" indent="-342900">
              <a:buFont typeface="+mj-lt"/>
              <a:buAutoNum type="alphaUcPeriod"/>
            </a:pPr>
            <a:r>
              <a:rPr lang="en-US" dirty="0"/>
              <a:t>They’re always there </a:t>
            </a:r>
          </a:p>
        </p:txBody>
      </p:sp>
    </p:spTree>
    <p:extLst>
      <p:ext uri="{BB962C8B-B14F-4D97-AF65-F5344CB8AC3E}">
        <p14:creationId xmlns:p14="http://schemas.microsoft.com/office/powerpoint/2010/main" val="354843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1" y="182249"/>
            <a:ext cx="10515600" cy="1325563"/>
          </a:xfrm>
        </p:spPr>
        <p:txBody>
          <a:bodyPr/>
          <a:lstStyle/>
          <a:p>
            <a:r>
              <a:rPr lang="en-US" dirty="0"/>
              <a:t>Meselson-Stahl Experiment</a:t>
            </a:r>
          </a:p>
        </p:txBody>
      </p:sp>
      <p:pic>
        <p:nvPicPr>
          <p:cNvPr id="4" name="Picture 2" descr="Y:\Graphics\Powerpoint\MH_DCM\MH_DCM-TEXTEDIT PROJECTS\RAVEN_11e\Final files\chapt14\chapt00_labeled\rav88132_14_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98" r="59375"/>
          <a:stretch/>
        </p:blipFill>
        <p:spPr bwMode="auto">
          <a:xfrm>
            <a:off x="350417" y="1320799"/>
            <a:ext cx="2717903" cy="2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7" descr="The procedure associated with the Meselson Stahl experiment."/>
          <p:cNvPicPr>
            <a:picLocks noChangeAspect="1" noChangeArrowheads="1"/>
          </p:cNvPicPr>
          <p:nvPr/>
        </p:nvPicPr>
        <p:blipFill rotWithShape="1">
          <a:blip r:embed="rId4">
            <a:extLst>
              <a:ext uri="{28A0092B-C50C-407E-A947-70E740481C1C}">
                <a14:useLocalDpi xmlns:a14="http://schemas.microsoft.com/office/drawing/2010/main" val="0"/>
              </a:ext>
            </a:extLst>
          </a:blip>
          <a:srcRect t="1044" b="85370"/>
          <a:stretch/>
        </p:blipFill>
        <p:spPr bwMode="auto">
          <a:xfrm>
            <a:off x="3281784" y="1507812"/>
            <a:ext cx="4206421" cy="129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7" descr="The procedure associated with the Meselson Stahl experiment."/>
          <p:cNvPicPr>
            <a:picLocks noChangeAspect="1" noChangeArrowheads="1"/>
          </p:cNvPicPr>
          <p:nvPr/>
        </p:nvPicPr>
        <p:blipFill rotWithShape="1">
          <a:blip r:embed="rId4">
            <a:extLst>
              <a:ext uri="{28A0092B-C50C-407E-A947-70E740481C1C}">
                <a14:useLocalDpi xmlns:a14="http://schemas.microsoft.com/office/drawing/2010/main" val="0"/>
              </a:ext>
            </a:extLst>
          </a:blip>
          <a:srcRect t="15364" b="55445"/>
          <a:stretch/>
        </p:blipFill>
        <p:spPr bwMode="auto">
          <a:xfrm>
            <a:off x="3281784" y="3277906"/>
            <a:ext cx="4102820" cy="271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7" descr="The procedure associated with the Meselson Stahl experiment."/>
          <p:cNvPicPr>
            <a:picLocks noChangeAspect="1" noChangeArrowheads="1"/>
          </p:cNvPicPr>
          <p:nvPr/>
        </p:nvPicPr>
        <p:blipFill rotWithShape="1">
          <a:blip r:embed="rId4">
            <a:extLst>
              <a:ext uri="{28A0092B-C50C-407E-A947-70E740481C1C}">
                <a14:useLocalDpi xmlns:a14="http://schemas.microsoft.com/office/drawing/2010/main" val="0"/>
              </a:ext>
            </a:extLst>
          </a:blip>
          <a:srcRect t="44005" b="29007"/>
          <a:stretch/>
        </p:blipFill>
        <p:spPr bwMode="auto">
          <a:xfrm>
            <a:off x="7701669" y="391551"/>
            <a:ext cx="4478694"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162567" y="4297362"/>
            <a:ext cx="4030591" cy="1477328"/>
          </a:xfrm>
          <a:prstGeom prst="rect">
            <a:avLst/>
          </a:prstGeom>
          <a:noFill/>
        </p:spPr>
        <p:txBody>
          <a:bodyPr wrap="none" rtlCol="0">
            <a:spAutoFit/>
          </a:bodyPr>
          <a:lstStyle/>
          <a:p>
            <a:r>
              <a:rPr lang="en-US" dirty="0" err="1"/>
              <a:t>iClicker</a:t>
            </a:r>
            <a:r>
              <a:rPr lang="en-US" dirty="0"/>
              <a:t> </a:t>
            </a:r>
          </a:p>
          <a:p>
            <a:r>
              <a:rPr lang="en-US" dirty="0"/>
              <a:t>What one does this experiment support?</a:t>
            </a:r>
          </a:p>
          <a:p>
            <a:pPr marL="342900" indent="-342900">
              <a:buAutoNum type="alphaUcParenR"/>
            </a:pPr>
            <a:r>
              <a:rPr lang="en-US" dirty="0"/>
              <a:t>Conservative</a:t>
            </a:r>
          </a:p>
          <a:p>
            <a:pPr marL="342900" indent="-342900">
              <a:buAutoNum type="alphaUcParenR"/>
            </a:pPr>
            <a:r>
              <a:rPr lang="en-US" dirty="0"/>
              <a:t>Semiconservative</a:t>
            </a:r>
          </a:p>
          <a:p>
            <a:pPr marL="342900" indent="-342900">
              <a:buAutoNum type="alphaUcParenR"/>
            </a:pPr>
            <a:r>
              <a:rPr lang="en-US" dirty="0"/>
              <a:t>Dispersive</a:t>
            </a:r>
          </a:p>
        </p:txBody>
      </p:sp>
    </p:spTree>
    <p:extLst>
      <p:ext uri="{BB962C8B-B14F-4D97-AF65-F5344CB8AC3E}">
        <p14:creationId xmlns:p14="http://schemas.microsoft.com/office/powerpoint/2010/main" val="22286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9F0B9-AA1B-4CCA-A1EE-2D8A97A9C823}"/>
              </a:ext>
            </a:extLst>
          </p:cNvPr>
          <p:cNvSpPr>
            <a:spLocks noGrp="1"/>
          </p:cNvSpPr>
          <p:nvPr>
            <p:ph type="title"/>
          </p:nvPr>
        </p:nvSpPr>
        <p:spPr>
          <a:xfrm>
            <a:off x="838201" y="365129"/>
            <a:ext cx="3757862" cy="1325563"/>
          </a:xfrm>
        </p:spPr>
        <p:txBody>
          <a:bodyPr/>
          <a:lstStyle/>
          <a:p>
            <a:r>
              <a:rPr lang="en-US" dirty="0"/>
              <a:t>M phase – Cell Division</a:t>
            </a:r>
          </a:p>
        </p:txBody>
      </p:sp>
      <p:sp>
        <p:nvSpPr>
          <p:cNvPr id="3" name="Content Placeholder 2">
            <a:extLst>
              <a:ext uri="{FF2B5EF4-FFF2-40B4-BE49-F238E27FC236}">
                <a16:creationId xmlns:a16="http://schemas.microsoft.com/office/drawing/2014/main" id="{65EFAC24-C700-4290-92EB-9E7D012145BD}"/>
              </a:ext>
            </a:extLst>
          </p:cNvPr>
          <p:cNvSpPr>
            <a:spLocks noGrp="1"/>
          </p:cNvSpPr>
          <p:nvPr>
            <p:ph idx="1"/>
          </p:nvPr>
        </p:nvSpPr>
        <p:spPr>
          <a:xfrm>
            <a:off x="838201" y="1825625"/>
            <a:ext cx="3661610" cy="4351338"/>
          </a:xfrm>
        </p:spPr>
        <p:txBody>
          <a:bodyPr/>
          <a:lstStyle/>
          <a:p>
            <a:pPr>
              <a:buNone/>
            </a:pPr>
            <a:r>
              <a:rPr lang="en-US" altLang="en-US" dirty="0"/>
              <a:t>When are the chromosomes aligned in the middle of the cell?</a:t>
            </a:r>
          </a:p>
          <a:p>
            <a:pPr marL="514350" indent="-514350">
              <a:buFont typeface="+mj-lt"/>
              <a:buAutoNum type="alphaUcPeriod"/>
            </a:pPr>
            <a:r>
              <a:rPr lang="en-US" altLang="en-US" dirty="0"/>
              <a:t>Prophase</a:t>
            </a:r>
          </a:p>
          <a:p>
            <a:pPr marL="514350" indent="-514350">
              <a:buFont typeface="+mj-lt"/>
              <a:buAutoNum type="alphaUcPeriod"/>
            </a:pPr>
            <a:r>
              <a:rPr lang="en-US" altLang="en-US" dirty="0"/>
              <a:t>Prometaphase</a:t>
            </a:r>
          </a:p>
          <a:p>
            <a:pPr marL="514350" indent="-514350">
              <a:buFont typeface="+mj-lt"/>
              <a:buAutoNum type="alphaUcPeriod"/>
            </a:pPr>
            <a:r>
              <a:rPr lang="en-US" altLang="en-US" dirty="0"/>
              <a:t>Metaphase</a:t>
            </a:r>
          </a:p>
          <a:p>
            <a:pPr marL="514350" indent="-514350">
              <a:buFont typeface="+mj-lt"/>
              <a:buAutoNum type="alphaUcPeriod"/>
            </a:pPr>
            <a:r>
              <a:rPr lang="en-US" altLang="en-US" dirty="0"/>
              <a:t>Anaphase</a:t>
            </a:r>
          </a:p>
          <a:p>
            <a:pPr marL="514350" indent="-514350">
              <a:buFont typeface="+mj-lt"/>
              <a:buAutoNum type="alphaUcPeriod"/>
            </a:pPr>
            <a:r>
              <a:rPr lang="en-US" altLang="en-US" dirty="0"/>
              <a:t>Telophase</a:t>
            </a:r>
          </a:p>
          <a:p>
            <a:endParaRPr lang="en-US" dirty="0"/>
          </a:p>
        </p:txBody>
      </p:sp>
      <p:pic>
        <p:nvPicPr>
          <p:cNvPr id="4" name="Picture 2" descr="Y:\Graphics\Powerpoint\MH_DCM\MH_DCM-TEXTEDIT PROJECTS\RAVEN_11e\Final files\chapt10\chapt00_labeled\rav88132_10_08.jpg">
            <a:extLst>
              <a:ext uri="{FF2B5EF4-FFF2-40B4-BE49-F238E27FC236}">
                <a16:creationId xmlns:a16="http://schemas.microsoft.com/office/drawing/2014/main" id="{272F13FA-249C-46F1-B80A-AAE9C6AD89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9"/>
          <a:stretch/>
        </p:blipFill>
        <p:spPr bwMode="auto">
          <a:xfrm>
            <a:off x="5142829" y="206368"/>
            <a:ext cx="6672181" cy="615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724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Graphics\Powerpoint\MH_DCM\MH_DCM-TEXTEDIT PROJECTS\RAVEN_11e\Final files\chapt10\chapt00_labeled\rav88132_10_08.jpg">
            <a:extLst>
              <a:ext uri="{FF2B5EF4-FFF2-40B4-BE49-F238E27FC236}">
                <a16:creationId xmlns:a16="http://schemas.microsoft.com/office/drawing/2014/main" id="{37935975-AFED-423B-BA7B-CFF1F9904F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9"/>
          <a:stretch/>
        </p:blipFill>
        <p:spPr bwMode="auto">
          <a:xfrm>
            <a:off x="258897" y="350748"/>
            <a:ext cx="6672181" cy="615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mage result for interphase">
            <a:extLst>
              <a:ext uri="{FF2B5EF4-FFF2-40B4-BE49-F238E27FC236}">
                <a16:creationId xmlns:a16="http://schemas.microsoft.com/office/drawing/2014/main" id="{7E93987B-D182-4A45-A776-770D7FB611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3770" y="521292"/>
            <a:ext cx="4672036" cy="27514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40877" y="3858016"/>
            <a:ext cx="4118179" cy="2308324"/>
          </a:xfrm>
          <a:prstGeom prst="rect">
            <a:avLst/>
          </a:prstGeom>
          <a:noFill/>
        </p:spPr>
        <p:txBody>
          <a:bodyPr wrap="none" rtlCol="0">
            <a:spAutoFit/>
          </a:bodyPr>
          <a:lstStyle/>
          <a:p>
            <a:r>
              <a:rPr lang="en-US" dirty="0" err="1"/>
              <a:t>iclicker</a:t>
            </a:r>
            <a:r>
              <a:rPr lang="en-US" dirty="0"/>
              <a:t> </a:t>
            </a:r>
          </a:p>
          <a:p>
            <a:r>
              <a:rPr lang="en-US" dirty="0"/>
              <a:t>What is the point of no return, where the </a:t>
            </a:r>
          </a:p>
          <a:p>
            <a:r>
              <a:rPr lang="en-US" dirty="0"/>
              <a:t>cell is COMMITTED to dividing?</a:t>
            </a:r>
          </a:p>
          <a:p>
            <a:pPr marL="342900" indent="-342900">
              <a:buFont typeface="+mj-lt"/>
              <a:buAutoNum type="alphaLcParenR"/>
            </a:pPr>
            <a:r>
              <a:rPr lang="en-US" dirty="0"/>
              <a:t>G1</a:t>
            </a:r>
          </a:p>
          <a:p>
            <a:pPr marL="342900" indent="-342900">
              <a:buFont typeface="+mj-lt"/>
              <a:buAutoNum type="alphaLcParenR"/>
            </a:pPr>
            <a:r>
              <a:rPr lang="en-US" dirty="0"/>
              <a:t>S</a:t>
            </a:r>
          </a:p>
          <a:p>
            <a:pPr marL="342900" indent="-342900">
              <a:buFont typeface="+mj-lt"/>
              <a:buAutoNum type="alphaLcParenR"/>
            </a:pPr>
            <a:r>
              <a:rPr lang="en-US" dirty="0"/>
              <a:t>G2</a:t>
            </a:r>
          </a:p>
          <a:p>
            <a:pPr marL="342900" indent="-342900">
              <a:buFont typeface="+mj-lt"/>
              <a:buAutoNum type="alphaLcParenR"/>
            </a:pPr>
            <a:r>
              <a:rPr lang="en-US" dirty="0"/>
              <a:t>M</a:t>
            </a:r>
          </a:p>
          <a:p>
            <a:endParaRPr lang="en-US" dirty="0"/>
          </a:p>
        </p:txBody>
      </p:sp>
    </p:spTree>
    <p:extLst>
      <p:ext uri="{BB962C8B-B14F-4D97-AF65-F5344CB8AC3E}">
        <p14:creationId xmlns:p14="http://schemas.microsoft.com/office/powerpoint/2010/main" val="872025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Graphics\Powerpoint\MH_DCM\MH_DCM-TEXTEDIT PROJECTS\RAVEN_11e\Final files\chapt10\chapt00_labeled\rav88132_10_11.jpg">
            <a:extLst>
              <a:ext uri="{FF2B5EF4-FFF2-40B4-BE49-F238E27FC236}">
                <a16:creationId xmlns:a16="http://schemas.microsoft.com/office/drawing/2014/main" id="{8FDCBD81-46B5-4C93-9BB6-D82E26B93C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69"/>
          <a:stretch/>
        </p:blipFill>
        <p:spPr bwMode="auto">
          <a:xfrm>
            <a:off x="168772" y="282574"/>
            <a:ext cx="11860162" cy="430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54476" y="4822521"/>
            <a:ext cx="7443704" cy="1477328"/>
          </a:xfrm>
          <a:prstGeom prst="rect">
            <a:avLst/>
          </a:prstGeom>
          <a:noFill/>
        </p:spPr>
        <p:txBody>
          <a:bodyPr wrap="none" rtlCol="0">
            <a:spAutoFit/>
          </a:bodyPr>
          <a:lstStyle/>
          <a:p>
            <a:r>
              <a:rPr lang="en-US" dirty="0"/>
              <a:t>What is the most important phase of mitosis to get right? (with no do overs!) </a:t>
            </a:r>
          </a:p>
          <a:p>
            <a:pPr marL="342900" indent="-342900">
              <a:buFont typeface="+mj-lt"/>
              <a:buAutoNum type="alphaLcParenR"/>
            </a:pPr>
            <a:r>
              <a:rPr lang="en-US" dirty="0"/>
              <a:t>Prophase</a:t>
            </a:r>
          </a:p>
          <a:p>
            <a:pPr marL="342900" indent="-342900">
              <a:buFont typeface="+mj-lt"/>
              <a:buAutoNum type="alphaLcParenR"/>
            </a:pPr>
            <a:r>
              <a:rPr lang="en-US" dirty="0"/>
              <a:t>Metaphase</a:t>
            </a:r>
          </a:p>
          <a:p>
            <a:pPr marL="342900" indent="-342900">
              <a:buFont typeface="+mj-lt"/>
              <a:buAutoNum type="alphaLcParenR"/>
            </a:pPr>
            <a:r>
              <a:rPr lang="en-US" dirty="0"/>
              <a:t>Anaphase</a:t>
            </a:r>
          </a:p>
          <a:p>
            <a:pPr marL="342900" indent="-342900">
              <a:buFont typeface="+mj-lt"/>
              <a:buAutoNum type="alphaLcParenR"/>
            </a:pPr>
            <a:r>
              <a:rPr lang="en-US" dirty="0"/>
              <a:t>Telophase</a:t>
            </a:r>
          </a:p>
        </p:txBody>
      </p:sp>
    </p:spTree>
    <p:extLst>
      <p:ext uri="{BB962C8B-B14F-4D97-AF65-F5344CB8AC3E}">
        <p14:creationId xmlns:p14="http://schemas.microsoft.com/office/powerpoint/2010/main" val="20471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CE2B1-1C9F-4463-A653-C5D46433D8E4}"/>
              </a:ext>
            </a:extLst>
          </p:cNvPr>
          <p:cNvSpPr>
            <a:spLocks noGrp="1"/>
          </p:cNvSpPr>
          <p:nvPr>
            <p:ph type="title"/>
          </p:nvPr>
        </p:nvSpPr>
        <p:spPr>
          <a:xfrm>
            <a:off x="588819" y="136529"/>
            <a:ext cx="11817926" cy="1325563"/>
          </a:xfrm>
        </p:spPr>
        <p:txBody>
          <a:bodyPr/>
          <a:lstStyle/>
          <a:p>
            <a:r>
              <a:rPr lang="en-US" dirty="0"/>
              <a:t>Sexual Reproduction requires reduction of genome </a:t>
            </a:r>
          </a:p>
        </p:txBody>
      </p:sp>
      <p:pic>
        <p:nvPicPr>
          <p:cNvPr id="4" name="Picture 2" descr="Image result for human chromosomes">
            <a:extLst>
              <a:ext uri="{FF2B5EF4-FFF2-40B4-BE49-F238E27FC236}">
                <a16:creationId xmlns:a16="http://schemas.microsoft.com/office/drawing/2014/main" id="{BF7C203F-49C5-4C1A-A404-CD58F69EF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14" y="1462092"/>
            <a:ext cx="7189359" cy="36059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844579" y="2895716"/>
            <a:ext cx="4308359" cy="1200329"/>
          </a:xfrm>
          <a:prstGeom prst="rect">
            <a:avLst/>
          </a:prstGeom>
          <a:noFill/>
        </p:spPr>
        <p:txBody>
          <a:bodyPr wrap="none" rtlCol="0">
            <a:spAutoFit/>
          </a:bodyPr>
          <a:lstStyle/>
          <a:p>
            <a:r>
              <a:rPr lang="en-US" dirty="0"/>
              <a:t>Are these chromosomes from a diploid cell?</a:t>
            </a:r>
          </a:p>
          <a:p>
            <a:pPr marL="800100" lvl="1" indent="-342900">
              <a:buFont typeface="+mj-lt"/>
              <a:buAutoNum type="alphaUcPeriod"/>
            </a:pPr>
            <a:r>
              <a:rPr lang="en-US" dirty="0"/>
              <a:t>No!	</a:t>
            </a:r>
          </a:p>
          <a:p>
            <a:pPr marL="800100" lvl="1" indent="-342900">
              <a:buFont typeface="+mj-lt"/>
              <a:buAutoNum type="alphaUcPeriod"/>
            </a:pPr>
            <a:r>
              <a:rPr lang="en-US" dirty="0"/>
              <a:t>Yes!</a:t>
            </a:r>
          </a:p>
          <a:p>
            <a:pPr marL="800100" lvl="1" indent="-342900">
              <a:buFont typeface="+mj-lt"/>
              <a:buAutoNum type="alphaUcPeriod"/>
            </a:pPr>
            <a:r>
              <a:rPr lang="en-US" dirty="0"/>
              <a:t>You can’t tell from this information</a:t>
            </a:r>
          </a:p>
        </p:txBody>
      </p:sp>
    </p:spTree>
    <p:extLst>
      <p:ext uri="{BB962C8B-B14F-4D97-AF65-F5344CB8AC3E}">
        <p14:creationId xmlns:p14="http://schemas.microsoft.com/office/powerpoint/2010/main" val="93170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Graphics\Powerpoint\MH_DCM\MH_DCM-TEXTEDIT PROJECTS\RAVEN_11e\Final files\chapt10\chapt00_base_art\rav88132_10_07_unlabeled.jpg"/>
          <p:cNvPicPr>
            <a:picLocks noChangeAspect="1" noChangeArrowheads="1"/>
          </p:cNvPicPr>
          <p:nvPr/>
        </p:nvPicPr>
        <p:blipFill rotWithShape="1">
          <a:blip r:embed="rId3">
            <a:extLst>
              <a:ext uri="{28A0092B-C50C-407E-A947-70E740481C1C}">
                <a14:useLocalDpi xmlns:a14="http://schemas.microsoft.com/office/drawing/2010/main" val="0"/>
              </a:ext>
            </a:extLst>
          </a:blip>
          <a:srcRect t="3841"/>
          <a:stretch/>
        </p:blipFill>
        <p:spPr bwMode="auto">
          <a:xfrm>
            <a:off x="4760409" y="864297"/>
            <a:ext cx="7097453" cy="5123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210828" y="4229519"/>
            <a:ext cx="6455613" cy="830997"/>
          </a:xfrm>
          <a:prstGeom prst="rect">
            <a:avLst/>
          </a:prstGeom>
          <a:noFill/>
        </p:spPr>
        <p:txBody>
          <a:bodyPr wrap="none" rtlCol="0">
            <a:spAutoFit/>
          </a:bodyPr>
          <a:lstStyle/>
          <a:p>
            <a:r>
              <a:rPr lang="en-US" sz="4800" dirty="0">
                <a:ln>
                  <a:solidFill>
                    <a:schemeClr val="accent4"/>
                  </a:solidFill>
                </a:ln>
                <a:solidFill>
                  <a:schemeClr val="tx2">
                    <a:lumMod val="25000"/>
                  </a:schemeClr>
                </a:solidFill>
              </a:rPr>
              <a:t>1	   2        3     4	5	   6</a:t>
            </a:r>
          </a:p>
        </p:txBody>
      </p:sp>
      <p:sp>
        <p:nvSpPr>
          <p:cNvPr id="7" name="TextBox 6"/>
          <p:cNvSpPr txBox="1"/>
          <p:nvPr/>
        </p:nvSpPr>
        <p:spPr>
          <a:xfrm>
            <a:off x="388307" y="864297"/>
            <a:ext cx="3584123" cy="1477328"/>
          </a:xfrm>
          <a:prstGeom prst="rect">
            <a:avLst/>
          </a:prstGeom>
          <a:noFill/>
        </p:spPr>
        <p:txBody>
          <a:bodyPr wrap="none" rtlCol="0">
            <a:spAutoFit/>
          </a:bodyPr>
          <a:lstStyle/>
          <a:p>
            <a:r>
              <a:rPr lang="en-US" dirty="0"/>
              <a:t>1 and 2 are:</a:t>
            </a:r>
          </a:p>
          <a:p>
            <a:pPr marL="800100" lvl="1" indent="-342900">
              <a:buFont typeface="+mj-lt"/>
              <a:buAutoNum type="alphaUcPeriod"/>
            </a:pPr>
            <a:r>
              <a:rPr lang="en-US" dirty="0"/>
              <a:t>Sister Chromatids</a:t>
            </a:r>
          </a:p>
          <a:p>
            <a:pPr marL="800100" lvl="1" indent="-342900">
              <a:buFont typeface="+mj-lt"/>
              <a:buAutoNum type="alphaUcPeriod"/>
            </a:pPr>
            <a:r>
              <a:rPr lang="en-US" dirty="0"/>
              <a:t>Homologous Chromosomes</a:t>
            </a:r>
          </a:p>
          <a:p>
            <a:pPr marL="800100" lvl="1" indent="-342900">
              <a:buFont typeface="+mj-lt"/>
              <a:buAutoNum type="alphaUcPeriod"/>
            </a:pPr>
            <a:r>
              <a:rPr lang="en-US" dirty="0"/>
              <a:t>Both</a:t>
            </a:r>
          </a:p>
          <a:p>
            <a:pPr marL="800100" lvl="1" indent="-342900">
              <a:buFont typeface="+mj-lt"/>
              <a:buAutoNum type="alphaUcPeriod"/>
            </a:pPr>
            <a:r>
              <a:rPr lang="en-US" dirty="0"/>
              <a:t>Neither</a:t>
            </a:r>
          </a:p>
        </p:txBody>
      </p:sp>
      <p:sp>
        <p:nvSpPr>
          <p:cNvPr id="8" name="TextBox 7"/>
          <p:cNvSpPr txBox="1"/>
          <p:nvPr/>
        </p:nvSpPr>
        <p:spPr>
          <a:xfrm>
            <a:off x="503129" y="2546908"/>
            <a:ext cx="3584123" cy="1477328"/>
          </a:xfrm>
          <a:prstGeom prst="rect">
            <a:avLst/>
          </a:prstGeom>
          <a:noFill/>
        </p:spPr>
        <p:txBody>
          <a:bodyPr wrap="none" rtlCol="0">
            <a:spAutoFit/>
          </a:bodyPr>
          <a:lstStyle/>
          <a:p>
            <a:r>
              <a:rPr lang="en-US" dirty="0"/>
              <a:t>3 and 4 are:</a:t>
            </a:r>
          </a:p>
          <a:p>
            <a:pPr marL="800100" lvl="1" indent="-342900">
              <a:buFont typeface="+mj-lt"/>
              <a:buAutoNum type="alphaUcPeriod"/>
            </a:pPr>
            <a:r>
              <a:rPr lang="en-US" dirty="0"/>
              <a:t>Sister Chromatids</a:t>
            </a:r>
          </a:p>
          <a:p>
            <a:pPr marL="800100" lvl="1" indent="-342900">
              <a:buFont typeface="+mj-lt"/>
              <a:buAutoNum type="alphaUcPeriod"/>
            </a:pPr>
            <a:r>
              <a:rPr lang="en-US" dirty="0"/>
              <a:t>Homologous Chromosomes</a:t>
            </a:r>
          </a:p>
          <a:p>
            <a:pPr marL="800100" lvl="1" indent="-342900">
              <a:buFont typeface="+mj-lt"/>
              <a:buAutoNum type="alphaUcPeriod"/>
            </a:pPr>
            <a:r>
              <a:rPr lang="en-US" dirty="0"/>
              <a:t>Both</a:t>
            </a:r>
          </a:p>
          <a:p>
            <a:pPr marL="800100" lvl="1" indent="-342900">
              <a:buFont typeface="+mj-lt"/>
              <a:buAutoNum type="alphaUcPeriod"/>
            </a:pPr>
            <a:r>
              <a:rPr lang="en-US" dirty="0"/>
              <a:t>Neither</a:t>
            </a:r>
          </a:p>
        </p:txBody>
      </p:sp>
      <p:sp>
        <p:nvSpPr>
          <p:cNvPr id="9" name="TextBox 8"/>
          <p:cNvSpPr txBox="1"/>
          <p:nvPr/>
        </p:nvSpPr>
        <p:spPr>
          <a:xfrm>
            <a:off x="503129" y="4229519"/>
            <a:ext cx="3584123" cy="1477328"/>
          </a:xfrm>
          <a:prstGeom prst="rect">
            <a:avLst/>
          </a:prstGeom>
          <a:noFill/>
        </p:spPr>
        <p:txBody>
          <a:bodyPr wrap="none" rtlCol="0">
            <a:spAutoFit/>
          </a:bodyPr>
          <a:lstStyle/>
          <a:p>
            <a:r>
              <a:rPr lang="en-US" dirty="0"/>
              <a:t>3 and 6 are:</a:t>
            </a:r>
          </a:p>
          <a:p>
            <a:pPr marL="800100" lvl="1" indent="-342900">
              <a:buFont typeface="+mj-lt"/>
              <a:buAutoNum type="alphaUcPeriod"/>
            </a:pPr>
            <a:r>
              <a:rPr lang="en-US" dirty="0"/>
              <a:t>Sister Chromatids</a:t>
            </a:r>
          </a:p>
          <a:p>
            <a:pPr marL="800100" lvl="1" indent="-342900">
              <a:buFont typeface="+mj-lt"/>
              <a:buAutoNum type="alphaUcPeriod"/>
            </a:pPr>
            <a:r>
              <a:rPr lang="en-US" dirty="0"/>
              <a:t>Homologous Chromosomes</a:t>
            </a:r>
          </a:p>
          <a:p>
            <a:pPr marL="800100" lvl="1" indent="-342900">
              <a:buFont typeface="+mj-lt"/>
              <a:buAutoNum type="alphaUcPeriod"/>
            </a:pPr>
            <a:r>
              <a:rPr lang="en-US" dirty="0"/>
              <a:t>Both</a:t>
            </a:r>
          </a:p>
          <a:p>
            <a:pPr marL="800100" lvl="1" indent="-342900">
              <a:buFont typeface="+mj-lt"/>
              <a:buAutoNum type="alphaUcPeriod"/>
            </a:pPr>
            <a:r>
              <a:rPr lang="en-US" dirty="0"/>
              <a:t>Neither</a:t>
            </a:r>
          </a:p>
        </p:txBody>
      </p:sp>
    </p:spTree>
    <p:extLst>
      <p:ext uri="{BB962C8B-B14F-4D97-AF65-F5344CB8AC3E}">
        <p14:creationId xmlns:p14="http://schemas.microsoft.com/office/powerpoint/2010/main" val="54726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E304-499A-4F12-A97E-507EA3F4FDF2}"/>
              </a:ext>
            </a:extLst>
          </p:cNvPr>
          <p:cNvSpPr>
            <a:spLocks noGrp="1"/>
          </p:cNvSpPr>
          <p:nvPr>
            <p:ph type="title"/>
          </p:nvPr>
        </p:nvSpPr>
        <p:spPr>
          <a:xfrm>
            <a:off x="249478" y="-330920"/>
            <a:ext cx="10515600" cy="1325563"/>
          </a:xfrm>
        </p:spPr>
        <p:txBody>
          <a:bodyPr/>
          <a:lstStyle/>
          <a:p>
            <a:r>
              <a:rPr lang="en-US" dirty="0"/>
              <a:t>Result of crossing over</a:t>
            </a:r>
          </a:p>
        </p:txBody>
      </p:sp>
      <p:pic>
        <p:nvPicPr>
          <p:cNvPr id="11266" name="Picture 2" descr="Image result for crossing over">
            <a:extLst>
              <a:ext uri="{FF2B5EF4-FFF2-40B4-BE49-F238E27FC236}">
                <a16:creationId xmlns:a16="http://schemas.microsoft.com/office/drawing/2014/main" id="{4A4AA6FE-9620-461C-AE17-0A1EFE610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78" y="673447"/>
            <a:ext cx="8661689" cy="46473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77191" y="2188241"/>
            <a:ext cx="2359280" cy="3139321"/>
          </a:xfrm>
          <a:prstGeom prst="rect">
            <a:avLst/>
          </a:prstGeom>
          <a:noFill/>
        </p:spPr>
        <p:txBody>
          <a:bodyPr wrap="square" rtlCol="0">
            <a:spAutoFit/>
          </a:bodyPr>
          <a:lstStyle/>
          <a:p>
            <a:r>
              <a:rPr lang="en-US" dirty="0"/>
              <a:t>Do you have  some of the exact same chromosomes as your great-great-grandparent?</a:t>
            </a:r>
          </a:p>
          <a:p>
            <a:pPr marL="800100" lvl="1" indent="-342900">
              <a:buFont typeface="+mj-lt"/>
              <a:buAutoNum type="alphaLcParenR"/>
            </a:pPr>
            <a:r>
              <a:rPr lang="en-US" dirty="0"/>
              <a:t>Yes</a:t>
            </a:r>
          </a:p>
          <a:p>
            <a:pPr marL="800100" lvl="1" indent="-342900">
              <a:buFont typeface="+mj-lt"/>
              <a:buAutoNum type="alphaLcParenR"/>
            </a:pPr>
            <a:r>
              <a:rPr lang="en-US" dirty="0"/>
              <a:t>No</a:t>
            </a:r>
          </a:p>
          <a:p>
            <a:pPr marL="800100" lvl="1" indent="-342900">
              <a:buFont typeface="+mj-lt"/>
              <a:buAutoNum type="alphaLcParenR"/>
            </a:pPr>
            <a:r>
              <a:rPr lang="en-US" dirty="0"/>
              <a:t>Yes for paternal</a:t>
            </a:r>
          </a:p>
          <a:p>
            <a:pPr marL="800100" lvl="1" indent="-342900">
              <a:buFont typeface="+mj-lt"/>
              <a:buAutoNum type="alphaLcParenR"/>
            </a:pPr>
            <a:r>
              <a:rPr lang="en-US" dirty="0"/>
              <a:t>Yes for maternal</a:t>
            </a:r>
          </a:p>
        </p:txBody>
      </p:sp>
    </p:spTree>
    <p:extLst>
      <p:ext uri="{BB962C8B-B14F-4D97-AF65-F5344CB8AC3E}">
        <p14:creationId xmlns:p14="http://schemas.microsoft.com/office/powerpoint/2010/main" val="41825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39519-01FD-4719-AD4D-5D8504E300FD}"/>
              </a:ext>
            </a:extLst>
          </p:cNvPr>
          <p:cNvSpPr>
            <a:spLocks noGrp="1"/>
          </p:cNvSpPr>
          <p:nvPr>
            <p:ph type="title"/>
          </p:nvPr>
        </p:nvSpPr>
        <p:spPr>
          <a:xfrm>
            <a:off x="725467" y="-65806"/>
            <a:ext cx="10515600" cy="1325563"/>
          </a:xfrm>
        </p:spPr>
        <p:txBody>
          <a:bodyPr/>
          <a:lstStyle/>
          <a:p>
            <a:r>
              <a:rPr lang="en-US" altLang="en-US" dirty="0">
                <a:ea typeface="ＭＳ Ｐゴシック" panose="020B0600070205080204" pitchFamily="34" charset="-128"/>
              </a:rPr>
              <a:t>Result of Errors in Meiosis?</a:t>
            </a:r>
            <a:endParaRPr lang="en-US" dirty="0"/>
          </a:p>
        </p:txBody>
      </p:sp>
      <p:sp>
        <p:nvSpPr>
          <p:cNvPr id="3" name="Content Placeholder 2">
            <a:extLst>
              <a:ext uri="{FF2B5EF4-FFF2-40B4-BE49-F238E27FC236}">
                <a16:creationId xmlns:a16="http://schemas.microsoft.com/office/drawing/2014/main" id="{F06AC195-7408-4057-863B-5FB8C0436DD4}"/>
              </a:ext>
            </a:extLst>
          </p:cNvPr>
          <p:cNvSpPr>
            <a:spLocks noGrp="1"/>
          </p:cNvSpPr>
          <p:nvPr>
            <p:ph idx="1"/>
          </p:nvPr>
        </p:nvSpPr>
        <p:spPr>
          <a:xfrm>
            <a:off x="535249" y="1587630"/>
            <a:ext cx="4970317" cy="4351338"/>
          </a:xfrm>
        </p:spPr>
        <p:txBody>
          <a:bodyPr/>
          <a:lstStyle/>
          <a:p>
            <a:r>
              <a:rPr lang="en-US" altLang="en-US" dirty="0">
                <a:ea typeface="ＭＳ Ｐゴシック" panose="020B0600070205080204" pitchFamily="34" charset="-128"/>
              </a:rPr>
              <a:t>Nondisjunction – failure of chromosomes to move to opposite poles during either meiotic division</a:t>
            </a:r>
          </a:p>
          <a:p>
            <a:r>
              <a:rPr lang="en-US" altLang="en-US" dirty="0">
                <a:ea typeface="ＭＳ Ｐゴシック" panose="020B0600070205080204" pitchFamily="34" charset="-128"/>
              </a:rPr>
              <a:t>Aneuploid gametes – gametes with missing or extra chromosomes</a:t>
            </a:r>
          </a:p>
          <a:p>
            <a:endParaRPr lang="en-US" dirty="0"/>
          </a:p>
        </p:txBody>
      </p:sp>
      <p:pic>
        <p:nvPicPr>
          <p:cNvPr id="17410" name="Picture 2" descr="Image result for nondisjunction">
            <a:extLst>
              <a:ext uri="{FF2B5EF4-FFF2-40B4-BE49-F238E27FC236}">
                <a16:creationId xmlns:a16="http://schemas.microsoft.com/office/drawing/2014/main" id="{E392337A-0370-4231-B24B-D01191069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912" y="1124167"/>
            <a:ext cx="5715000" cy="2343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33589" y="4461640"/>
            <a:ext cx="7565469" cy="1477328"/>
          </a:xfrm>
          <a:prstGeom prst="rect">
            <a:avLst/>
          </a:prstGeom>
          <a:noFill/>
        </p:spPr>
        <p:txBody>
          <a:bodyPr wrap="none" rtlCol="0">
            <a:spAutoFit/>
          </a:bodyPr>
          <a:lstStyle/>
          <a:p>
            <a:r>
              <a:rPr lang="en-US" dirty="0"/>
              <a:t>Why is this a much bigger deal when it happens in meiosis?</a:t>
            </a:r>
          </a:p>
          <a:p>
            <a:pPr marL="800100" lvl="1" indent="-342900">
              <a:buFont typeface="+mj-lt"/>
              <a:buAutoNum type="alphaUcPeriod"/>
            </a:pPr>
            <a:r>
              <a:rPr lang="en-US" dirty="0"/>
              <a:t>The cell won’t undergo Meiosis II properly</a:t>
            </a:r>
          </a:p>
          <a:p>
            <a:pPr marL="800100" lvl="1" indent="-342900">
              <a:buFont typeface="+mj-lt"/>
              <a:buAutoNum type="alphaUcPeriod"/>
            </a:pPr>
            <a:r>
              <a:rPr lang="en-US" dirty="0"/>
              <a:t>It causes damage to surrounding somatic cells</a:t>
            </a:r>
          </a:p>
          <a:p>
            <a:pPr marL="800100" lvl="1" indent="-342900">
              <a:buFont typeface="+mj-lt"/>
              <a:buAutoNum type="alphaUcPeriod"/>
            </a:pPr>
            <a:r>
              <a:rPr lang="en-US" dirty="0"/>
              <a:t>The resultant offspring will have an aberrant number of chromosomes</a:t>
            </a:r>
          </a:p>
          <a:p>
            <a:pPr marL="800100" lvl="1" indent="-342900">
              <a:buFont typeface="+mj-lt"/>
              <a:buAutoNum type="alphaUcPeriod"/>
            </a:pPr>
            <a:r>
              <a:rPr lang="en-US" dirty="0"/>
              <a:t>Its not, its fine!  </a:t>
            </a:r>
          </a:p>
        </p:txBody>
      </p:sp>
    </p:spTree>
    <p:extLst>
      <p:ext uri="{BB962C8B-B14F-4D97-AF65-F5344CB8AC3E}">
        <p14:creationId xmlns:p14="http://schemas.microsoft.com/office/powerpoint/2010/main" val="250782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48A40-9F99-41AC-857B-13FEF041C569}"/>
              </a:ext>
            </a:extLst>
          </p:cNvPr>
          <p:cNvSpPr>
            <a:spLocks noGrp="1"/>
          </p:cNvSpPr>
          <p:nvPr>
            <p:ph type="title"/>
          </p:nvPr>
        </p:nvSpPr>
        <p:spPr>
          <a:xfrm>
            <a:off x="650193" y="108755"/>
            <a:ext cx="10515600" cy="1325563"/>
          </a:xfrm>
        </p:spPr>
        <p:txBody>
          <a:bodyPr/>
          <a:lstStyle/>
          <a:p>
            <a:r>
              <a:rPr lang="en-US" dirty="0"/>
              <a:t>Genes vs Alleles </a:t>
            </a:r>
          </a:p>
        </p:txBody>
      </p:sp>
      <p:pic>
        <p:nvPicPr>
          <p:cNvPr id="4" name="Picture 6" descr="Image result for blending inheritance hair color">
            <a:extLst>
              <a:ext uri="{FF2B5EF4-FFF2-40B4-BE49-F238E27FC236}">
                <a16:creationId xmlns:a16="http://schemas.microsoft.com/office/drawing/2014/main" id="{862B2EC3-8769-4536-83CA-EE5E54F04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325" y="266700"/>
            <a:ext cx="6160138" cy="31760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1893" y="1734618"/>
            <a:ext cx="4899707" cy="3416320"/>
          </a:xfrm>
          <a:prstGeom prst="rect">
            <a:avLst/>
          </a:prstGeom>
          <a:noFill/>
        </p:spPr>
        <p:txBody>
          <a:bodyPr wrap="square" rtlCol="0">
            <a:spAutoFit/>
          </a:bodyPr>
          <a:lstStyle/>
          <a:p>
            <a:r>
              <a:rPr lang="en-US" sz="2400" dirty="0"/>
              <a:t>Which is accurate?</a:t>
            </a:r>
          </a:p>
          <a:p>
            <a:pPr marL="800100" lvl="1" indent="-342900">
              <a:buFont typeface="+mj-lt"/>
              <a:buAutoNum type="alphaUcPeriod"/>
            </a:pPr>
            <a:r>
              <a:rPr lang="en-US" sz="2400" dirty="0"/>
              <a:t>There is a gene for brown-mocha hair specifically and an allele for hair color in general</a:t>
            </a:r>
          </a:p>
          <a:p>
            <a:pPr marL="800100" lvl="1" indent="-342900">
              <a:buFont typeface="+mj-lt"/>
              <a:buAutoNum type="alphaUcPeriod"/>
            </a:pPr>
            <a:r>
              <a:rPr lang="en-US" sz="2400" dirty="0"/>
              <a:t>There is a gene for hair color in general and an allele for brown-mocha hair specifically</a:t>
            </a:r>
          </a:p>
          <a:p>
            <a:pPr marL="800100" lvl="1" indent="-342900">
              <a:buFont typeface="+mj-lt"/>
              <a:buAutoNum type="alphaUcPeriod"/>
            </a:pPr>
            <a:endParaRPr lang="en-US" sz="2400" dirty="0"/>
          </a:p>
          <a:p>
            <a:pPr marL="800100" lvl="1" indent="-342900">
              <a:buFont typeface="+mj-lt"/>
              <a:buAutoNum type="alphaUcPeriod"/>
            </a:pPr>
            <a:endParaRPr lang="en-US" sz="2400" dirty="0"/>
          </a:p>
        </p:txBody>
      </p:sp>
      <p:sp>
        <p:nvSpPr>
          <p:cNvPr id="5" name="TextBox 4"/>
          <p:cNvSpPr txBox="1"/>
          <p:nvPr/>
        </p:nvSpPr>
        <p:spPr>
          <a:xfrm>
            <a:off x="4813300" y="4566163"/>
            <a:ext cx="5354992" cy="584775"/>
          </a:xfrm>
          <a:prstGeom prst="rect">
            <a:avLst/>
          </a:prstGeom>
          <a:noFill/>
        </p:spPr>
        <p:txBody>
          <a:bodyPr wrap="none" rtlCol="0">
            <a:spAutoFit/>
          </a:bodyPr>
          <a:lstStyle/>
          <a:p>
            <a:r>
              <a:rPr lang="en-US" sz="3200" dirty="0"/>
              <a:t>Alleles are variations of a gene </a:t>
            </a:r>
          </a:p>
        </p:txBody>
      </p:sp>
      <p:sp>
        <p:nvSpPr>
          <p:cNvPr id="6" name="TextBox 5"/>
          <p:cNvSpPr txBox="1"/>
          <p:nvPr/>
        </p:nvSpPr>
        <p:spPr>
          <a:xfrm>
            <a:off x="2509384" y="5451238"/>
            <a:ext cx="8656409" cy="369332"/>
          </a:xfrm>
          <a:prstGeom prst="rect">
            <a:avLst/>
          </a:prstGeom>
          <a:noFill/>
        </p:spPr>
        <p:txBody>
          <a:bodyPr wrap="none" rtlCol="0">
            <a:spAutoFit/>
          </a:bodyPr>
          <a:lstStyle/>
          <a:p>
            <a:r>
              <a:rPr lang="en-US" dirty="0"/>
              <a:t>We may use them interchangeably in popular speech, but you need to know the definition</a:t>
            </a:r>
          </a:p>
        </p:txBody>
      </p:sp>
    </p:spTree>
    <p:extLst>
      <p:ext uri="{BB962C8B-B14F-4D97-AF65-F5344CB8AC3E}">
        <p14:creationId xmlns:p14="http://schemas.microsoft.com/office/powerpoint/2010/main" val="257305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48A40-9F99-41AC-857B-13FEF041C569}"/>
              </a:ext>
            </a:extLst>
          </p:cNvPr>
          <p:cNvSpPr>
            <a:spLocks noGrp="1"/>
          </p:cNvSpPr>
          <p:nvPr>
            <p:ph type="title"/>
          </p:nvPr>
        </p:nvSpPr>
        <p:spPr>
          <a:xfrm>
            <a:off x="190500" y="-221445"/>
            <a:ext cx="10515600" cy="1325563"/>
          </a:xfrm>
        </p:spPr>
        <p:txBody>
          <a:bodyPr/>
          <a:lstStyle/>
          <a:p>
            <a:r>
              <a:rPr lang="en-US" dirty="0"/>
              <a:t>Genes vs Alleles </a:t>
            </a:r>
          </a:p>
        </p:txBody>
      </p:sp>
      <p:pic>
        <p:nvPicPr>
          <p:cNvPr id="3074" name="Picture 2" descr="Image result for gene vs allele">
            <a:extLst>
              <a:ext uri="{FF2B5EF4-FFF2-40B4-BE49-F238E27FC236}">
                <a16:creationId xmlns:a16="http://schemas.microsoft.com/office/drawing/2014/main" id="{E7ADAD9E-A0FE-444C-BB53-F9DE8C2F9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267" y="105224"/>
            <a:ext cx="6858746" cy="40901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1600" y="1272357"/>
            <a:ext cx="4152900" cy="2862322"/>
          </a:xfrm>
          <a:prstGeom prst="rect">
            <a:avLst/>
          </a:prstGeom>
          <a:noFill/>
        </p:spPr>
        <p:txBody>
          <a:bodyPr wrap="square" rtlCol="0">
            <a:spAutoFit/>
          </a:bodyPr>
          <a:lstStyle/>
          <a:p>
            <a:r>
              <a:rPr lang="en-US" dirty="0"/>
              <a:t>Are sister chromatids going to have the same alleles?</a:t>
            </a:r>
          </a:p>
          <a:p>
            <a:pPr marL="800100" lvl="1" indent="-342900">
              <a:buFont typeface="+mj-lt"/>
              <a:buAutoNum type="alphaUcPeriod"/>
            </a:pPr>
            <a:r>
              <a:rPr lang="en-US" dirty="0"/>
              <a:t>Yes, always</a:t>
            </a:r>
          </a:p>
          <a:p>
            <a:pPr marL="800100" lvl="1" indent="-342900">
              <a:buFont typeface="+mj-lt"/>
              <a:buAutoNum type="alphaUcPeriod"/>
            </a:pPr>
            <a:r>
              <a:rPr lang="en-US" dirty="0"/>
              <a:t>Yes, before crossing over – they may differ afterwards</a:t>
            </a:r>
          </a:p>
          <a:p>
            <a:pPr marL="800100" lvl="1" indent="-342900">
              <a:buFont typeface="+mj-lt"/>
              <a:buAutoNum type="alphaUcPeriod"/>
            </a:pPr>
            <a:r>
              <a:rPr lang="en-US" dirty="0"/>
              <a:t>No, never</a:t>
            </a:r>
          </a:p>
          <a:p>
            <a:pPr marL="800100" lvl="1" indent="-342900">
              <a:buFont typeface="+mj-lt"/>
              <a:buAutoNum type="alphaUcPeriod"/>
            </a:pPr>
            <a:r>
              <a:rPr lang="en-US" dirty="0"/>
              <a:t>No, before crossing over – they are sometimes the same afterwards</a:t>
            </a:r>
          </a:p>
          <a:p>
            <a:pPr marL="800100" lvl="1" indent="-342900">
              <a:buFont typeface="+mj-lt"/>
              <a:buAutoNum type="alphaUcPeriod"/>
            </a:pPr>
            <a:endParaRPr lang="en-US" dirty="0"/>
          </a:p>
        </p:txBody>
      </p:sp>
      <p:pic>
        <p:nvPicPr>
          <p:cNvPr id="5" name="Picture 2" descr="Image result for crossing over">
            <a:extLst>
              <a:ext uri="{FF2B5EF4-FFF2-40B4-BE49-F238E27FC236}">
                <a16:creationId xmlns:a16="http://schemas.microsoft.com/office/drawing/2014/main" id="{4A4AA6FE-9620-461C-AE17-0A1EFE610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4134679"/>
            <a:ext cx="4059767" cy="21782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rossing over chromoso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40" y="4522075"/>
            <a:ext cx="3429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ultiple crossing over"/>
          <p:cNvPicPr>
            <a:picLocks noChangeAspect="1" noChangeArrowheads="1"/>
          </p:cNvPicPr>
          <p:nvPr/>
        </p:nvPicPr>
        <p:blipFill rotWithShape="1">
          <a:blip r:embed="rId5">
            <a:extLst>
              <a:ext uri="{28A0092B-C50C-407E-A947-70E740481C1C}">
                <a14:useLocalDpi xmlns:a14="http://schemas.microsoft.com/office/drawing/2010/main" val="0"/>
              </a:ext>
            </a:extLst>
          </a:blip>
          <a:srcRect r="48377"/>
          <a:stretch/>
        </p:blipFill>
        <p:spPr bwMode="auto">
          <a:xfrm>
            <a:off x="9013140" y="3433200"/>
            <a:ext cx="2950260" cy="3133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04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Dominate vs Recessive</a:t>
            </a:r>
          </a:p>
        </p:txBody>
      </p:sp>
      <p:sp>
        <p:nvSpPr>
          <p:cNvPr id="4" name="TextBox 3"/>
          <p:cNvSpPr txBox="1"/>
          <p:nvPr/>
        </p:nvSpPr>
        <p:spPr>
          <a:xfrm>
            <a:off x="573183" y="1823505"/>
            <a:ext cx="6462218" cy="1477328"/>
          </a:xfrm>
          <a:prstGeom prst="rect">
            <a:avLst/>
          </a:prstGeom>
          <a:noFill/>
        </p:spPr>
        <p:txBody>
          <a:bodyPr wrap="none" rtlCol="0">
            <a:spAutoFit/>
          </a:bodyPr>
          <a:lstStyle/>
          <a:p>
            <a:r>
              <a:rPr lang="en-US" dirty="0"/>
              <a:t>Recessive traits:</a:t>
            </a:r>
          </a:p>
          <a:p>
            <a:pPr marL="800100" lvl="1" indent="-342900">
              <a:buFont typeface="+mj-lt"/>
              <a:buAutoNum type="alphaUcPeriod"/>
            </a:pPr>
            <a:r>
              <a:rPr lang="en-US" dirty="0"/>
              <a:t>Are always harmful to the organism in some fashion</a:t>
            </a:r>
          </a:p>
          <a:p>
            <a:pPr marL="800100" lvl="1" indent="-342900">
              <a:buFont typeface="+mj-lt"/>
              <a:buAutoNum type="alphaUcPeriod"/>
            </a:pPr>
            <a:r>
              <a:rPr lang="en-US" dirty="0"/>
              <a:t>Are always beneficial to the organism in some fashion</a:t>
            </a:r>
          </a:p>
          <a:p>
            <a:pPr marL="800100" lvl="1" indent="-342900">
              <a:buFont typeface="+mj-lt"/>
              <a:buAutoNum type="alphaUcPeriod"/>
            </a:pPr>
            <a:r>
              <a:rPr lang="en-US" dirty="0"/>
              <a:t>Can be harmful, beneficial, or neutral – there is no pattern </a:t>
            </a:r>
          </a:p>
          <a:p>
            <a:pPr marL="800100" lvl="1" indent="-342900">
              <a:buFont typeface="+mj-lt"/>
              <a:buAutoNum type="alphaUcPeriod"/>
            </a:pPr>
            <a:r>
              <a:rPr lang="en-US" dirty="0"/>
              <a:t>Are more often harmful, but they can be beneficial </a:t>
            </a:r>
          </a:p>
        </p:txBody>
      </p:sp>
      <p:sp>
        <p:nvSpPr>
          <p:cNvPr id="5" name="TextBox 4"/>
          <p:cNvSpPr txBox="1"/>
          <p:nvPr/>
        </p:nvSpPr>
        <p:spPr>
          <a:xfrm>
            <a:off x="573183" y="3734366"/>
            <a:ext cx="6007286" cy="1200329"/>
          </a:xfrm>
          <a:prstGeom prst="rect">
            <a:avLst/>
          </a:prstGeom>
          <a:noFill/>
        </p:spPr>
        <p:txBody>
          <a:bodyPr wrap="none" rtlCol="0">
            <a:spAutoFit/>
          </a:bodyPr>
          <a:lstStyle/>
          <a:p>
            <a:r>
              <a:rPr lang="en-US" dirty="0"/>
              <a:t>Dominate traits ALWAYS are more common in the population?</a:t>
            </a:r>
          </a:p>
          <a:p>
            <a:pPr marL="800100" lvl="1" indent="-342900">
              <a:buFont typeface="+mj-lt"/>
              <a:buAutoNum type="alphaUcPeriod"/>
            </a:pPr>
            <a:r>
              <a:rPr lang="en-US" dirty="0"/>
              <a:t>True</a:t>
            </a:r>
          </a:p>
          <a:p>
            <a:pPr marL="800100" lvl="1" indent="-342900">
              <a:buFont typeface="+mj-lt"/>
              <a:buAutoNum type="alphaUcPeriod"/>
            </a:pPr>
            <a:r>
              <a:rPr lang="en-US" dirty="0"/>
              <a:t>False</a:t>
            </a:r>
          </a:p>
          <a:p>
            <a:pPr marL="800100" lvl="1" indent="-342900">
              <a:buFont typeface="+mj-lt"/>
              <a:buAutoNum type="alphaUcPeriod"/>
            </a:pPr>
            <a:endParaRPr lang="en-US" dirty="0"/>
          </a:p>
        </p:txBody>
      </p:sp>
      <p:sp>
        <p:nvSpPr>
          <p:cNvPr id="6" name="Rectangle 5"/>
          <p:cNvSpPr/>
          <p:nvPr/>
        </p:nvSpPr>
        <p:spPr>
          <a:xfrm>
            <a:off x="6945187" y="3749213"/>
            <a:ext cx="2852126" cy="1200329"/>
          </a:xfrm>
          <a:prstGeom prst="rect">
            <a:avLst/>
          </a:prstGeom>
        </p:spPr>
        <p:txBody>
          <a:bodyPr wrap="none">
            <a:spAutoFit/>
          </a:bodyPr>
          <a:lstStyle/>
          <a:p>
            <a:pPr algn="r"/>
            <a:r>
              <a:rPr lang="en-US" dirty="0">
                <a:latin typeface="Roboto"/>
              </a:rPr>
              <a:t>Peter Dinklage -&gt;</a:t>
            </a:r>
          </a:p>
          <a:p>
            <a:pPr algn="r"/>
            <a:endParaRPr lang="en-US" dirty="0">
              <a:latin typeface="Roboto"/>
            </a:endParaRPr>
          </a:p>
          <a:p>
            <a:pPr algn="r"/>
            <a:r>
              <a:rPr lang="en-US" dirty="0" err="1">
                <a:latin typeface="Roboto"/>
              </a:rPr>
              <a:t>Achondroplastic</a:t>
            </a:r>
            <a:r>
              <a:rPr lang="en-US" dirty="0">
                <a:latin typeface="Roboto"/>
              </a:rPr>
              <a:t> Dwarfism</a:t>
            </a:r>
          </a:p>
          <a:p>
            <a:pPr algn="r"/>
            <a:r>
              <a:rPr lang="en-US" dirty="0">
                <a:latin typeface="Roboto"/>
              </a:rPr>
              <a:t>Dominate Allele  </a:t>
            </a:r>
            <a:endParaRPr lang="en-US" dirty="0"/>
          </a:p>
        </p:txBody>
      </p:sp>
      <p:pic>
        <p:nvPicPr>
          <p:cNvPr id="7" name="Picture 2" descr="Image result for peter dinklage game of thrones"/>
          <p:cNvPicPr>
            <a:picLocks noChangeAspect="1" noChangeArrowheads="1"/>
          </p:cNvPicPr>
          <p:nvPr/>
        </p:nvPicPr>
        <p:blipFill rotWithShape="1">
          <a:blip r:embed="rId2">
            <a:extLst>
              <a:ext uri="{28A0092B-C50C-407E-A947-70E740481C1C}">
                <a14:useLocalDpi xmlns:a14="http://schemas.microsoft.com/office/drawing/2010/main" val="0"/>
              </a:ext>
            </a:extLst>
          </a:blip>
          <a:srcRect l="34797" r="35787"/>
          <a:stretch/>
        </p:blipFill>
        <p:spPr bwMode="auto">
          <a:xfrm>
            <a:off x="9985577" y="2164461"/>
            <a:ext cx="1852246" cy="353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96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5_11_replisome_U.jpg"/>
          <p:cNvPicPr/>
          <p:nvPr/>
        </p:nvPicPr>
        <p:blipFill>
          <a:blip r:embed="rId3"/>
          <a:srcRect b="3269"/>
          <a:stretch>
            <a:fillRect/>
          </a:stretch>
        </p:blipFill>
        <p:spPr>
          <a:xfrm>
            <a:off x="158267" y="902678"/>
            <a:ext cx="6559056" cy="4931067"/>
          </a:xfrm>
          <a:prstGeom prst="rect">
            <a:avLst/>
          </a:prstGeom>
          <a:ln w="12700">
            <a:miter lim="400000"/>
          </a:ln>
        </p:spPr>
      </p:pic>
      <p:sp>
        <p:nvSpPr>
          <p:cNvPr id="2" name="TextBox 1"/>
          <p:cNvSpPr txBox="1"/>
          <p:nvPr/>
        </p:nvSpPr>
        <p:spPr>
          <a:xfrm>
            <a:off x="6717323" y="0"/>
            <a:ext cx="985141" cy="369332"/>
          </a:xfrm>
          <a:prstGeom prst="rect">
            <a:avLst/>
          </a:prstGeom>
          <a:noFill/>
        </p:spPr>
        <p:txBody>
          <a:bodyPr wrap="none" rtlCol="0">
            <a:spAutoFit/>
          </a:bodyPr>
          <a:lstStyle/>
          <a:p>
            <a:r>
              <a:rPr lang="en-US" dirty="0" err="1"/>
              <a:t>iClicker</a:t>
            </a:r>
            <a:r>
              <a:rPr lang="en-US" dirty="0"/>
              <a:t>! </a:t>
            </a:r>
          </a:p>
        </p:txBody>
      </p:sp>
      <p:sp>
        <p:nvSpPr>
          <p:cNvPr id="3" name="TextBox 2"/>
          <p:cNvSpPr txBox="1"/>
          <p:nvPr/>
        </p:nvSpPr>
        <p:spPr>
          <a:xfrm>
            <a:off x="7075279" y="369332"/>
            <a:ext cx="3458307" cy="5909310"/>
          </a:xfrm>
          <a:prstGeom prst="rect">
            <a:avLst/>
          </a:prstGeom>
          <a:noFill/>
        </p:spPr>
        <p:txBody>
          <a:bodyPr wrap="square" rtlCol="0">
            <a:spAutoFit/>
          </a:bodyPr>
          <a:lstStyle/>
          <a:p>
            <a:pPr marL="342900" indent="-342900">
              <a:buFont typeface="+mj-lt"/>
              <a:buAutoNum type="arabicParenR"/>
            </a:pPr>
            <a:r>
              <a:rPr lang="en-US" dirty="0"/>
              <a:t>What is the purpose?</a:t>
            </a:r>
          </a:p>
          <a:p>
            <a:pPr marL="800100" lvl="1" indent="-342900">
              <a:buFont typeface="+mj-lt"/>
              <a:buAutoNum type="alphaUcPeriod"/>
            </a:pPr>
            <a:r>
              <a:rPr lang="en-US" dirty="0"/>
              <a:t>Keep the strand looped</a:t>
            </a:r>
          </a:p>
          <a:p>
            <a:pPr marL="800100" lvl="1" indent="-342900">
              <a:buFont typeface="+mj-lt"/>
              <a:buAutoNum type="alphaUcPeriod"/>
            </a:pPr>
            <a:r>
              <a:rPr lang="en-US" dirty="0"/>
              <a:t>Prevent the single strand from breaking apart</a:t>
            </a:r>
          </a:p>
          <a:p>
            <a:pPr marL="800100" lvl="1" indent="-342900">
              <a:buFont typeface="+mj-lt"/>
              <a:buAutoNum type="alphaUcPeriod"/>
            </a:pPr>
            <a:r>
              <a:rPr lang="en-US" dirty="0"/>
              <a:t>Put RNA on the single strand</a:t>
            </a:r>
          </a:p>
          <a:p>
            <a:pPr marL="800100" lvl="1" indent="-342900">
              <a:buFont typeface="+mj-lt"/>
              <a:buAutoNum type="alphaUcPeriod"/>
            </a:pPr>
            <a:r>
              <a:rPr lang="en-US" dirty="0"/>
              <a:t>They’re genomic parasites!</a:t>
            </a:r>
          </a:p>
          <a:p>
            <a:pPr marL="800100" lvl="1" indent="-342900">
              <a:buFont typeface="+mj-lt"/>
              <a:buAutoNum type="alphaUcPeriod"/>
            </a:pPr>
            <a:endParaRPr lang="en-US" dirty="0"/>
          </a:p>
          <a:p>
            <a:pPr marL="342900" indent="-342900">
              <a:buFont typeface="+mj-lt"/>
              <a:buAutoNum type="arabicParenR"/>
            </a:pPr>
            <a:r>
              <a:rPr lang="en-US" dirty="0"/>
              <a:t>What is this doing?</a:t>
            </a:r>
          </a:p>
          <a:p>
            <a:pPr marL="800100" lvl="1" indent="-342900">
              <a:buFont typeface="+mj-lt"/>
              <a:buAutoNum type="alphaUcPeriod"/>
            </a:pPr>
            <a:r>
              <a:rPr lang="en-US" dirty="0"/>
              <a:t>Putting RNA bases on</a:t>
            </a:r>
          </a:p>
          <a:p>
            <a:pPr marL="800100" lvl="1" indent="-342900">
              <a:buFont typeface="+mj-lt"/>
              <a:buAutoNum type="alphaUcPeriod"/>
            </a:pPr>
            <a:r>
              <a:rPr lang="en-US" dirty="0"/>
              <a:t>Putting DNA bases on</a:t>
            </a:r>
          </a:p>
          <a:p>
            <a:pPr marL="800100" lvl="1" indent="-342900">
              <a:buFont typeface="+mj-lt"/>
              <a:buAutoNum type="alphaUcPeriod"/>
            </a:pPr>
            <a:r>
              <a:rPr lang="en-US" dirty="0"/>
              <a:t>Breaking up the strands</a:t>
            </a:r>
          </a:p>
          <a:p>
            <a:pPr marL="800100" lvl="1" indent="-342900">
              <a:buFont typeface="+mj-lt"/>
              <a:buAutoNum type="alphaUcPeriod"/>
            </a:pPr>
            <a:r>
              <a:rPr lang="en-US" dirty="0"/>
              <a:t>Recoiling the strands</a:t>
            </a:r>
          </a:p>
          <a:p>
            <a:pPr marL="800100" lvl="1" indent="-342900">
              <a:buFont typeface="+mj-lt"/>
              <a:buAutoNum type="alphaUcPeriod"/>
            </a:pPr>
            <a:endParaRPr lang="en-US" dirty="0"/>
          </a:p>
          <a:p>
            <a:pPr marL="342900" indent="-342900">
              <a:buFont typeface="+mj-lt"/>
              <a:buAutoNum type="arabicParenR"/>
            </a:pPr>
            <a:r>
              <a:rPr lang="en-US" dirty="0"/>
              <a:t>This is? </a:t>
            </a:r>
          </a:p>
          <a:p>
            <a:pPr marL="800100" lvl="1" indent="-342900">
              <a:buFont typeface="+mj-lt"/>
              <a:buAutoNum type="arabicParenR"/>
            </a:pPr>
            <a:r>
              <a:rPr lang="en-US" dirty="0"/>
              <a:t>Recoiling the strands </a:t>
            </a:r>
          </a:p>
          <a:p>
            <a:pPr marL="800100" lvl="1" indent="-342900">
              <a:buFont typeface="+mj-lt"/>
              <a:buAutoNum type="arabicParenR"/>
            </a:pPr>
            <a:r>
              <a:rPr lang="en-US" dirty="0"/>
              <a:t>Proof reading</a:t>
            </a:r>
          </a:p>
          <a:p>
            <a:pPr marL="800100" lvl="1" indent="-342900">
              <a:buFont typeface="+mj-lt"/>
              <a:buAutoNum type="arabicParenR"/>
            </a:pPr>
            <a:r>
              <a:rPr lang="en-US" dirty="0"/>
              <a:t>Patching nicks </a:t>
            </a:r>
          </a:p>
          <a:p>
            <a:pPr marL="800100" lvl="1" indent="-342900">
              <a:buFont typeface="+mj-lt"/>
              <a:buAutoNum type="arabicParenR"/>
            </a:pPr>
            <a:r>
              <a:rPr lang="en-US" dirty="0"/>
              <a:t>Holding the strand steady</a:t>
            </a:r>
          </a:p>
          <a:p>
            <a:pPr marL="342900" indent="-342900">
              <a:buFont typeface="+mj-lt"/>
              <a:buAutoNum type="arabicParenR"/>
            </a:pPr>
            <a:endParaRPr lang="en-US" dirty="0"/>
          </a:p>
        </p:txBody>
      </p:sp>
      <p:sp>
        <p:nvSpPr>
          <p:cNvPr id="5" name="TextBox 4"/>
          <p:cNvSpPr txBox="1"/>
          <p:nvPr/>
        </p:nvSpPr>
        <p:spPr>
          <a:xfrm>
            <a:off x="2312194" y="4352165"/>
            <a:ext cx="333746" cy="369332"/>
          </a:xfrm>
          <a:prstGeom prst="rect">
            <a:avLst/>
          </a:prstGeom>
          <a:solidFill>
            <a:srgbClr val="FFFF00"/>
          </a:solidFill>
          <a:ln>
            <a:solidFill>
              <a:srgbClr val="FF0000"/>
            </a:solidFill>
          </a:ln>
        </p:spPr>
        <p:txBody>
          <a:bodyPr wrap="none" rtlCol="0">
            <a:spAutoFit/>
          </a:bodyPr>
          <a:lstStyle/>
          <a:p>
            <a:r>
              <a:rPr lang="en-US" dirty="0">
                <a:solidFill>
                  <a:schemeClr val="tx2">
                    <a:lumMod val="10000"/>
                  </a:schemeClr>
                </a:solidFill>
                <a:latin typeface="Broadway" panose="04040905080B02020502" pitchFamily="82" charset="0"/>
              </a:rPr>
              <a:t>1</a:t>
            </a:r>
          </a:p>
        </p:txBody>
      </p:sp>
      <p:sp>
        <p:nvSpPr>
          <p:cNvPr id="6" name="TextBox 5"/>
          <p:cNvSpPr txBox="1"/>
          <p:nvPr/>
        </p:nvSpPr>
        <p:spPr>
          <a:xfrm>
            <a:off x="3786552" y="1862736"/>
            <a:ext cx="333746" cy="369332"/>
          </a:xfrm>
          <a:prstGeom prst="rect">
            <a:avLst/>
          </a:prstGeom>
          <a:solidFill>
            <a:srgbClr val="FFFF00"/>
          </a:solidFill>
          <a:ln>
            <a:solidFill>
              <a:srgbClr val="FF0000"/>
            </a:solidFill>
          </a:ln>
        </p:spPr>
        <p:txBody>
          <a:bodyPr wrap="none" rtlCol="0">
            <a:spAutoFit/>
          </a:bodyPr>
          <a:lstStyle/>
          <a:p>
            <a:r>
              <a:rPr lang="en-US" dirty="0">
                <a:solidFill>
                  <a:schemeClr val="tx2">
                    <a:lumMod val="10000"/>
                  </a:schemeClr>
                </a:solidFill>
                <a:latin typeface="Broadway" panose="04040905080B02020502" pitchFamily="82" charset="0"/>
              </a:rPr>
              <a:t>2</a:t>
            </a:r>
          </a:p>
        </p:txBody>
      </p:sp>
      <p:sp>
        <p:nvSpPr>
          <p:cNvPr id="7" name="TextBox 6"/>
          <p:cNvSpPr txBox="1"/>
          <p:nvPr/>
        </p:nvSpPr>
        <p:spPr>
          <a:xfrm>
            <a:off x="1688122" y="5259307"/>
            <a:ext cx="333746" cy="369332"/>
          </a:xfrm>
          <a:prstGeom prst="rect">
            <a:avLst/>
          </a:prstGeom>
          <a:solidFill>
            <a:srgbClr val="FFFF00"/>
          </a:solidFill>
          <a:ln>
            <a:solidFill>
              <a:srgbClr val="FF0000"/>
            </a:solidFill>
          </a:ln>
        </p:spPr>
        <p:txBody>
          <a:bodyPr wrap="none" rtlCol="0">
            <a:spAutoFit/>
          </a:bodyPr>
          <a:lstStyle/>
          <a:p>
            <a:r>
              <a:rPr lang="en-US" dirty="0">
                <a:solidFill>
                  <a:schemeClr val="tx2">
                    <a:lumMod val="10000"/>
                  </a:schemeClr>
                </a:solidFill>
                <a:latin typeface="Broadway" panose="04040905080B02020502" pitchFamily="82" charset="0"/>
              </a:rPr>
              <a:t>3</a:t>
            </a:r>
          </a:p>
        </p:txBody>
      </p:sp>
      <p:sp>
        <p:nvSpPr>
          <p:cNvPr id="8" name="TextBox 7"/>
          <p:cNvSpPr txBox="1"/>
          <p:nvPr/>
        </p:nvSpPr>
        <p:spPr>
          <a:xfrm>
            <a:off x="5709137" y="2176138"/>
            <a:ext cx="184731" cy="369332"/>
          </a:xfrm>
          <a:prstGeom prst="rect">
            <a:avLst/>
          </a:prstGeom>
          <a:noFill/>
        </p:spPr>
        <p:txBody>
          <a:bodyPr wrap="none" rtlCol="0">
            <a:spAutoFit/>
          </a:bodyPr>
          <a:lstStyle/>
          <a:p>
            <a:endParaRPr lang="en-US" dirty="0">
              <a:solidFill>
                <a:schemeClr val="tx2">
                  <a:lumMod val="10000"/>
                </a:schemeClr>
              </a:solidFill>
              <a:latin typeface="Broadway" panose="04040905080B02020502" pitchFamily="82" charset="0"/>
            </a:endParaRPr>
          </a:p>
        </p:txBody>
      </p:sp>
    </p:spTree>
    <p:extLst>
      <p:ext uri="{BB962C8B-B14F-4D97-AF65-F5344CB8AC3E}">
        <p14:creationId xmlns:p14="http://schemas.microsoft.com/office/powerpoint/2010/main" val="172790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3" descr="This is a family tree that shows the recessive pedigree required for albinism.">
            <a:extLst>
              <a:ext uri="{FF2B5EF4-FFF2-40B4-BE49-F238E27FC236}">
                <a16:creationId xmlns:a16="http://schemas.microsoft.com/office/drawing/2014/main" id="{2955EED7-1968-4E5D-BA67-D1CA53A841F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340"/>
          <a:stretch/>
        </p:blipFill>
        <p:spPr bwMode="auto">
          <a:xfrm>
            <a:off x="301624" y="1352091"/>
            <a:ext cx="5794376" cy="455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This is a family tree that shows the recessive pedigree required for albinism.">
            <a:extLst>
              <a:ext uri="{FF2B5EF4-FFF2-40B4-BE49-F238E27FC236}">
                <a16:creationId xmlns:a16="http://schemas.microsoft.com/office/drawing/2014/main" id="{E522A7BA-7692-48E8-A9A5-BA908926C2C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69"/>
          <a:stretch/>
        </p:blipFill>
        <p:spPr bwMode="auto">
          <a:xfrm>
            <a:off x="301624" y="946728"/>
            <a:ext cx="5794376" cy="496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6" descr="This is a family tree that shows the dominant pedigree required for hereditary juvenile glaucoma.">
            <a:extLst>
              <a:ext uri="{FF2B5EF4-FFF2-40B4-BE49-F238E27FC236}">
                <a16:creationId xmlns:a16="http://schemas.microsoft.com/office/drawing/2014/main" id="{A1664A2C-A330-44CA-AE73-36A53C0804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456"/>
          <a:stretch/>
        </p:blipFill>
        <p:spPr bwMode="auto">
          <a:xfrm>
            <a:off x="6246890" y="1883121"/>
            <a:ext cx="5520771" cy="318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6" descr="This is a family tree that shows the dominant pedigree required for hereditary juvenile glaucoma.">
            <a:extLst>
              <a:ext uri="{FF2B5EF4-FFF2-40B4-BE49-F238E27FC236}">
                <a16:creationId xmlns:a16="http://schemas.microsoft.com/office/drawing/2014/main" id="{37C4D135-B609-4F1A-AB5F-EE0420CDB8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08"/>
          <a:stretch/>
        </p:blipFill>
        <p:spPr bwMode="auto">
          <a:xfrm>
            <a:off x="6246890" y="1531221"/>
            <a:ext cx="5520771" cy="354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Y:\Graphics\Powerpoint\MH_DCM\MH_DCM-TEXTEDIT PROJECTS\RAVEN_11e\Final files\chapt12\chapt00_base_art\rav88132_12_07_unlabeled.jpg">
            <a:extLst>
              <a:ext uri="{FF2B5EF4-FFF2-40B4-BE49-F238E27FC236}">
                <a16:creationId xmlns:a16="http://schemas.microsoft.com/office/drawing/2014/main" id="{B9ED76DB-4886-4753-AE12-7AEF52F58C2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8" t="3981" r="4498" b="5475"/>
          <a:stretch/>
        </p:blipFill>
        <p:spPr bwMode="auto">
          <a:xfrm>
            <a:off x="6337428" y="1530033"/>
            <a:ext cx="5258680" cy="339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Y:\Graphics\Powerpoint\MH_DCM\MH_DCM-TEXTEDIT PROJECTS\RAVEN_11e\Final files\chapt12\chapt00_base_art\rav88132_12_08_unlabeled.jpg">
            <a:extLst>
              <a:ext uri="{FF2B5EF4-FFF2-40B4-BE49-F238E27FC236}">
                <a16:creationId xmlns:a16="http://schemas.microsoft.com/office/drawing/2014/main" id="{B120E2D4-0296-46AC-9189-B9A05F7F704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10"/>
          <a:stretch/>
        </p:blipFill>
        <p:spPr bwMode="auto">
          <a:xfrm>
            <a:off x="286229" y="948559"/>
            <a:ext cx="5930485" cy="505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6229" y="190964"/>
            <a:ext cx="4166397" cy="369332"/>
          </a:xfrm>
          <a:prstGeom prst="rect">
            <a:avLst/>
          </a:prstGeom>
          <a:noFill/>
        </p:spPr>
        <p:txBody>
          <a:bodyPr wrap="none" rtlCol="0">
            <a:spAutoFit/>
          </a:bodyPr>
          <a:lstStyle/>
          <a:p>
            <a:r>
              <a:rPr lang="en-US" dirty="0"/>
              <a:t>Which one is most likely a dominate trait? </a:t>
            </a:r>
          </a:p>
        </p:txBody>
      </p:sp>
      <p:sp>
        <p:nvSpPr>
          <p:cNvPr id="3" name="TextBox 2"/>
          <p:cNvSpPr txBox="1"/>
          <p:nvPr/>
        </p:nvSpPr>
        <p:spPr>
          <a:xfrm>
            <a:off x="3075412" y="6007039"/>
            <a:ext cx="5891356" cy="738664"/>
          </a:xfrm>
          <a:prstGeom prst="rect">
            <a:avLst/>
          </a:prstGeom>
          <a:noFill/>
        </p:spPr>
        <p:txBody>
          <a:bodyPr wrap="none" rtlCol="0">
            <a:spAutoFit/>
          </a:bodyPr>
          <a:lstStyle/>
          <a:p>
            <a:r>
              <a:rPr lang="en-US" sz="2400" dirty="0"/>
              <a:t>A						B</a:t>
            </a:r>
          </a:p>
          <a:p>
            <a:pPr algn="ctr"/>
            <a:r>
              <a:rPr lang="en-US" dirty="0"/>
              <a:t>C – can’t tell!</a:t>
            </a:r>
          </a:p>
        </p:txBody>
      </p:sp>
    </p:spTree>
    <p:extLst>
      <p:ext uri="{BB962C8B-B14F-4D97-AF65-F5344CB8AC3E}">
        <p14:creationId xmlns:p14="http://schemas.microsoft.com/office/powerpoint/2010/main" val="421651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DF7B-93BA-4AC2-B895-9512539D57F5}"/>
              </a:ext>
            </a:extLst>
          </p:cNvPr>
          <p:cNvSpPr>
            <a:spLocks noGrp="1"/>
          </p:cNvSpPr>
          <p:nvPr>
            <p:ph type="title"/>
          </p:nvPr>
        </p:nvSpPr>
        <p:spPr>
          <a:xfrm>
            <a:off x="803032" y="-115517"/>
            <a:ext cx="10515600" cy="1325563"/>
          </a:xfrm>
        </p:spPr>
        <p:txBody>
          <a:bodyPr/>
          <a:lstStyle/>
          <a:p>
            <a:r>
              <a:rPr lang="en-US" dirty="0"/>
              <a:t>Testcrosses </a:t>
            </a:r>
          </a:p>
        </p:txBody>
      </p:sp>
      <p:pic>
        <p:nvPicPr>
          <p:cNvPr id="5" name="Picture 50" descr="A testcross was conducted in order to determine an unknown genotype.">
            <a:extLst>
              <a:ext uri="{FF2B5EF4-FFF2-40B4-BE49-F238E27FC236}">
                <a16:creationId xmlns:a16="http://schemas.microsoft.com/office/drawing/2014/main" id="{C4800CA9-8577-4D79-B9D5-A010154B17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968" t="5950" r="44030"/>
          <a:stretch/>
        </p:blipFill>
        <p:spPr bwMode="auto">
          <a:xfrm>
            <a:off x="5360576" y="984031"/>
            <a:ext cx="1321806" cy="278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0" descr="A testcross was conducted in order to determine an unknown genotype.">
            <a:extLst>
              <a:ext uri="{FF2B5EF4-FFF2-40B4-BE49-F238E27FC236}">
                <a16:creationId xmlns:a16="http://schemas.microsoft.com/office/drawing/2014/main" id="{65060486-452C-40D8-8A6C-51482B121D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0"/>
          <a:stretch/>
        </p:blipFill>
        <p:spPr bwMode="auto">
          <a:xfrm>
            <a:off x="517939" y="984031"/>
            <a:ext cx="11013885" cy="278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77341" y="3766621"/>
            <a:ext cx="6148543" cy="2862322"/>
          </a:xfrm>
          <a:prstGeom prst="rect">
            <a:avLst/>
          </a:prstGeom>
          <a:noFill/>
        </p:spPr>
        <p:txBody>
          <a:bodyPr wrap="none" rtlCol="0">
            <a:spAutoFit/>
          </a:bodyPr>
          <a:lstStyle/>
          <a:p>
            <a:endParaRPr lang="en-US" dirty="0"/>
          </a:p>
          <a:p>
            <a:r>
              <a:rPr lang="en-US" dirty="0"/>
              <a:t>You get 2 flowers in your f1, they are all purple. </a:t>
            </a:r>
          </a:p>
          <a:p>
            <a:r>
              <a:rPr lang="en-US" dirty="0"/>
              <a:t>What are the odds of this if you really had a Pp unknown?</a:t>
            </a:r>
          </a:p>
          <a:p>
            <a:pPr marL="800100" lvl="1" indent="-342900">
              <a:buFont typeface="+mj-lt"/>
              <a:buAutoNum type="alphaLcParenR"/>
            </a:pPr>
            <a:r>
              <a:rPr lang="en-US" dirty="0"/>
              <a:t>25%</a:t>
            </a:r>
          </a:p>
          <a:p>
            <a:pPr marL="800100" lvl="1" indent="-342900">
              <a:buFont typeface="+mj-lt"/>
              <a:buAutoNum type="alphaLcParenR"/>
            </a:pPr>
            <a:r>
              <a:rPr lang="en-US" dirty="0"/>
              <a:t>50%</a:t>
            </a:r>
          </a:p>
          <a:p>
            <a:pPr marL="800100" lvl="1" indent="-342900">
              <a:buFont typeface="+mj-lt"/>
              <a:buAutoNum type="alphaLcParenR"/>
            </a:pPr>
            <a:r>
              <a:rPr lang="en-US" dirty="0"/>
              <a:t>75%</a:t>
            </a:r>
          </a:p>
          <a:p>
            <a:pPr marL="800100" lvl="1" indent="-342900">
              <a:buFont typeface="+mj-lt"/>
              <a:buAutoNum type="alphaLcParenR"/>
            </a:pPr>
            <a:r>
              <a:rPr lang="en-US" dirty="0"/>
              <a:t>100%</a:t>
            </a:r>
          </a:p>
          <a:p>
            <a:pPr lvl="1"/>
            <a:endParaRPr lang="en-US" dirty="0"/>
          </a:p>
          <a:p>
            <a:pPr lvl="1"/>
            <a:r>
              <a:rPr lang="en-US" dirty="0"/>
              <a:t>P from dominant phenotype flower given to both offspring</a:t>
            </a:r>
          </a:p>
          <a:p>
            <a:pPr lvl="1"/>
            <a:r>
              <a:rPr lang="en-US" dirty="0"/>
              <a:t>½ AND ½  = 25% chance to be wrong </a:t>
            </a:r>
          </a:p>
        </p:txBody>
      </p:sp>
    </p:spTree>
    <p:extLst>
      <p:ext uri="{BB962C8B-B14F-4D97-AF65-F5344CB8AC3E}">
        <p14:creationId xmlns:p14="http://schemas.microsoft.com/office/powerpoint/2010/main" val="47588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DF7B-93BA-4AC2-B895-9512539D57F5}"/>
              </a:ext>
            </a:extLst>
          </p:cNvPr>
          <p:cNvSpPr>
            <a:spLocks noGrp="1"/>
          </p:cNvSpPr>
          <p:nvPr>
            <p:ph type="title"/>
          </p:nvPr>
        </p:nvSpPr>
        <p:spPr>
          <a:xfrm>
            <a:off x="803032" y="-115517"/>
            <a:ext cx="10515600" cy="1325563"/>
          </a:xfrm>
        </p:spPr>
        <p:txBody>
          <a:bodyPr/>
          <a:lstStyle/>
          <a:p>
            <a:r>
              <a:rPr lang="en-US" dirty="0"/>
              <a:t>Testcrosses </a:t>
            </a:r>
          </a:p>
        </p:txBody>
      </p:sp>
      <p:pic>
        <p:nvPicPr>
          <p:cNvPr id="5" name="Picture 50" descr="A testcross was conducted in order to determine an unknown genotype.">
            <a:extLst>
              <a:ext uri="{FF2B5EF4-FFF2-40B4-BE49-F238E27FC236}">
                <a16:creationId xmlns:a16="http://schemas.microsoft.com/office/drawing/2014/main" id="{C4800CA9-8577-4D79-B9D5-A010154B17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968" t="5950" r="44030"/>
          <a:stretch/>
        </p:blipFill>
        <p:spPr bwMode="auto">
          <a:xfrm>
            <a:off x="5360576" y="984031"/>
            <a:ext cx="1321806" cy="278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0" descr="A testcross was conducted in order to determine an unknown genotype.">
            <a:extLst>
              <a:ext uri="{FF2B5EF4-FFF2-40B4-BE49-F238E27FC236}">
                <a16:creationId xmlns:a16="http://schemas.microsoft.com/office/drawing/2014/main" id="{65060486-452C-40D8-8A6C-51482B121D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0"/>
          <a:stretch/>
        </p:blipFill>
        <p:spPr bwMode="auto">
          <a:xfrm>
            <a:off x="517939" y="984031"/>
            <a:ext cx="11013885" cy="278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49094" y="3456916"/>
            <a:ext cx="10088275" cy="3416320"/>
          </a:xfrm>
          <a:prstGeom prst="rect">
            <a:avLst/>
          </a:prstGeom>
          <a:noFill/>
        </p:spPr>
        <p:txBody>
          <a:bodyPr wrap="none" rtlCol="0">
            <a:spAutoFit/>
          </a:bodyPr>
          <a:lstStyle/>
          <a:p>
            <a:endParaRPr lang="en-US" dirty="0"/>
          </a:p>
          <a:p>
            <a:r>
              <a:rPr lang="en-US" dirty="0"/>
              <a:t>You get 2 flowers in your f1, they are all purple. What are the odds of this if you really had a Pp unknown?</a:t>
            </a:r>
          </a:p>
          <a:p>
            <a:pPr lvl="1"/>
            <a:r>
              <a:rPr lang="en-US" dirty="0"/>
              <a:t>P from dominant phenotype flower given to both offspring</a:t>
            </a:r>
          </a:p>
          <a:p>
            <a:pPr lvl="1"/>
            <a:r>
              <a:rPr lang="en-US" dirty="0"/>
              <a:t>½ AND ½  = 25% chance to be wrong </a:t>
            </a:r>
          </a:p>
          <a:p>
            <a:pPr lvl="1"/>
            <a:endParaRPr lang="en-US" dirty="0"/>
          </a:p>
          <a:p>
            <a:r>
              <a:rPr lang="en-US" dirty="0"/>
              <a:t>If 10 f1 and they were all purple? How likely is this if you really had a Pp?</a:t>
            </a:r>
          </a:p>
          <a:p>
            <a:pPr marL="800100" lvl="1" indent="-342900">
              <a:buFont typeface="+mj-lt"/>
              <a:buAutoNum type="alphaLcParenR"/>
            </a:pPr>
            <a:r>
              <a:rPr lang="en-US" dirty="0"/>
              <a:t>50%</a:t>
            </a:r>
          </a:p>
          <a:p>
            <a:pPr marL="800100" lvl="1" indent="-342900">
              <a:buFont typeface="+mj-lt"/>
              <a:buAutoNum type="alphaLcParenR"/>
            </a:pPr>
            <a:r>
              <a:rPr lang="en-US" dirty="0"/>
              <a:t>25%</a:t>
            </a:r>
          </a:p>
          <a:p>
            <a:pPr marL="800100" lvl="1" indent="-342900">
              <a:buFont typeface="+mj-lt"/>
              <a:buAutoNum type="alphaLcParenR"/>
            </a:pPr>
            <a:r>
              <a:rPr lang="en-US" dirty="0"/>
              <a:t>10%</a:t>
            </a:r>
          </a:p>
          <a:p>
            <a:pPr marL="800100" lvl="1" indent="-342900">
              <a:buFont typeface="+mj-lt"/>
              <a:buAutoNum type="alphaLcParenR"/>
            </a:pPr>
            <a:r>
              <a:rPr lang="en-US" dirty="0"/>
              <a:t>Less than 1% </a:t>
            </a:r>
          </a:p>
          <a:p>
            <a:endParaRPr lang="en-US" dirty="0"/>
          </a:p>
          <a:p>
            <a:r>
              <a:rPr lang="en-US" dirty="0"/>
              <a:t>50? Vanishingly small! </a:t>
            </a:r>
          </a:p>
        </p:txBody>
      </p:sp>
      <p:sp>
        <p:nvSpPr>
          <p:cNvPr id="4" name="TextBox 3"/>
          <p:cNvSpPr txBox="1"/>
          <p:nvPr/>
        </p:nvSpPr>
        <p:spPr>
          <a:xfrm>
            <a:off x="4997566" y="5411261"/>
            <a:ext cx="4091354" cy="369332"/>
          </a:xfrm>
          <a:prstGeom prst="rect">
            <a:avLst/>
          </a:prstGeom>
          <a:noFill/>
        </p:spPr>
        <p:txBody>
          <a:bodyPr wrap="square" rtlCol="0">
            <a:spAutoFit/>
          </a:bodyPr>
          <a:lstStyle/>
          <a:p>
            <a:r>
              <a:rPr lang="en-US" dirty="0"/>
              <a:t>½ x ½ x ½ x ½ x ½ x ½ x ½ x ½ x ½ x ½ </a:t>
            </a:r>
          </a:p>
        </p:txBody>
      </p:sp>
    </p:spTree>
    <p:extLst>
      <p:ext uri="{BB962C8B-B14F-4D97-AF65-F5344CB8AC3E}">
        <p14:creationId xmlns:p14="http://schemas.microsoft.com/office/powerpoint/2010/main" val="275103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570" y="606425"/>
            <a:ext cx="10515600" cy="4351338"/>
          </a:xfrm>
        </p:spPr>
        <p:txBody>
          <a:bodyPr/>
          <a:lstStyle/>
          <a:p>
            <a:pPr marL="0" lvl="0" indent="0">
              <a:buNone/>
            </a:pPr>
            <a:r>
              <a:rPr lang="en-US" sz="2800" dirty="0"/>
              <a:t>Cystic fibrosis affects the lungs, the pancreas, the digestive system, and other organs, resulting in symptoms ranging from breathing difficulties to recurrent infections. Which of the following terms best describes this?</a:t>
            </a:r>
          </a:p>
          <a:p>
            <a:pPr marL="913989" lvl="1" indent="-457200">
              <a:buFont typeface="+mj-lt"/>
              <a:buAutoNum type="alphaUcPeriod"/>
            </a:pPr>
            <a:r>
              <a:rPr lang="en-US" sz="2400" dirty="0"/>
              <a:t>Pleiotropy</a:t>
            </a:r>
          </a:p>
          <a:p>
            <a:pPr marL="913989" lvl="1" indent="-457200">
              <a:buFont typeface="+mj-lt"/>
              <a:buAutoNum type="alphaUcPeriod"/>
            </a:pPr>
            <a:r>
              <a:rPr lang="en-US" sz="2400" dirty="0"/>
              <a:t>Incomplete dominance</a:t>
            </a:r>
          </a:p>
          <a:p>
            <a:pPr marL="913989" lvl="1" indent="-457200">
              <a:buFont typeface="+mj-lt"/>
              <a:buAutoNum type="alphaUcPeriod"/>
            </a:pPr>
            <a:r>
              <a:rPr lang="en-US" sz="2400" dirty="0"/>
              <a:t>Multiple alleles</a:t>
            </a:r>
          </a:p>
          <a:p>
            <a:pPr marL="913989" lvl="1" indent="-457200">
              <a:buFont typeface="+mj-lt"/>
              <a:buAutoNum type="alphaUcPeriod"/>
            </a:pPr>
            <a:r>
              <a:rPr lang="en-US" sz="2400" dirty="0"/>
              <a:t>Codominance</a:t>
            </a:r>
          </a:p>
          <a:p>
            <a:pPr marL="514350" indent="-514350">
              <a:buFont typeface="+mj-lt"/>
              <a:buAutoNum type="alphaUcPeriod"/>
            </a:pPr>
            <a:endParaRPr lang="en-US" dirty="0"/>
          </a:p>
        </p:txBody>
      </p:sp>
      <p:pic>
        <p:nvPicPr>
          <p:cNvPr id="4" name="Picture 2" descr="How-CFTR-Works-Web">
            <a:extLst>
              <a:ext uri="{FF2B5EF4-FFF2-40B4-BE49-F238E27FC236}">
                <a16:creationId xmlns:a16="http://schemas.microsoft.com/office/drawing/2014/main" id="{5F4390A0-DF7E-468E-A209-C0443770B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7859" y="2016369"/>
            <a:ext cx="3396311" cy="445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29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buNone/>
            </a:pPr>
            <a:r>
              <a:rPr lang="en-US" sz="2800" dirty="0"/>
              <a:t>If a true breeding red starfish breeds with a true breeding blue starfish and the offspring are purple, what type of inheritance is this?</a:t>
            </a:r>
          </a:p>
          <a:p>
            <a:pPr marL="913989" lvl="1" indent="-457200">
              <a:buFont typeface="+mj-lt"/>
              <a:buAutoNum type="alphaUcPeriod"/>
            </a:pPr>
            <a:r>
              <a:rPr lang="en-US" sz="2400" dirty="0"/>
              <a:t>Blending</a:t>
            </a:r>
          </a:p>
          <a:p>
            <a:pPr marL="913989" lvl="1" indent="-457200">
              <a:buFont typeface="+mj-lt"/>
              <a:buAutoNum type="alphaUcPeriod"/>
            </a:pPr>
            <a:r>
              <a:rPr lang="en-US" sz="2400" dirty="0"/>
              <a:t>Codominance</a:t>
            </a:r>
          </a:p>
          <a:p>
            <a:pPr marL="913989" lvl="1" indent="-457200">
              <a:buFont typeface="+mj-lt"/>
              <a:buAutoNum type="alphaUcPeriod"/>
            </a:pPr>
            <a:r>
              <a:rPr lang="en-US" sz="2400" dirty="0"/>
              <a:t>Incomplete Dominance</a:t>
            </a:r>
          </a:p>
          <a:p>
            <a:pPr marL="913989" lvl="1" indent="-457200">
              <a:buFont typeface="+mj-lt"/>
              <a:buAutoNum type="alphaUcPeriod"/>
            </a:pPr>
            <a:r>
              <a:rPr lang="en-US" sz="2400" dirty="0"/>
              <a:t>Complete Dominance </a:t>
            </a:r>
          </a:p>
          <a:p>
            <a:endParaRPr lang="en-US" dirty="0"/>
          </a:p>
        </p:txBody>
      </p:sp>
    </p:spTree>
    <p:extLst>
      <p:ext uri="{BB962C8B-B14F-4D97-AF65-F5344CB8AC3E}">
        <p14:creationId xmlns:p14="http://schemas.microsoft.com/office/powerpoint/2010/main" val="68426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586" y="207840"/>
            <a:ext cx="10515600" cy="5630252"/>
          </a:xfrm>
        </p:spPr>
        <p:txBody>
          <a:bodyPr>
            <a:normAutofit/>
          </a:bodyPr>
          <a:lstStyle/>
          <a:p>
            <a:r>
              <a:rPr lang="en-US" dirty="0"/>
              <a:t>You are breeding Guinea Pigs. They have two coat textures spiky hair (S) and smooth hair (s) – this is a one gene/two allele system where you have already determined you will never produce a spiky haired Guinea pig from two smooth ones. Your breeding population comes in three colors: black, spotted, and white. Coat color is also controlled by one gene with two alleles (B and b). </a:t>
            </a:r>
          </a:p>
          <a:p>
            <a:pPr marL="0" indent="0">
              <a:buNone/>
            </a:pPr>
            <a:r>
              <a:rPr lang="en-US" dirty="0"/>
              <a:t>What type of dominance is displaced for each trait? </a:t>
            </a:r>
          </a:p>
          <a:p>
            <a:pPr marL="913989" lvl="1" indent="-457200">
              <a:buFont typeface="+mj-lt"/>
              <a:buAutoNum type="alphaUcPeriod"/>
            </a:pPr>
            <a:r>
              <a:rPr lang="en-US" dirty="0"/>
              <a:t>Texture – Incomplete, Color – Codominance</a:t>
            </a:r>
          </a:p>
          <a:p>
            <a:pPr marL="913989" lvl="1" indent="-457200">
              <a:buFont typeface="+mj-lt"/>
              <a:buAutoNum type="alphaUcPeriod"/>
            </a:pPr>
            <a:r>
              <a:rPr lang="en-US" dirty="0"/>
              <a:t>Texture – Complete, Color – Incomplete</a:t>
            </a:r>
          </a:p>
          <a:p>
            <a:pPr marL="913989" lvl="1" indent="-457200">
              <a:buFont typeface="+mj-lt"/>
              <a:buAutoNum type="alphaUcPeriod"/>
            </a:pPr>
            <a:r>
              <a:rPr lang="en-US" dirty="0"/>
              <a:t>Texture – Complete, Color – Complete</a:t>
            </a:r>
          </a:p>
          <a:p>
            <a:pPr marL="913989" lvl="1" indent="-457200">
              <a:buFont typeface="+mj-lt"/>
              <a:buAutoNum type="alphaUcPeriod"/>
            </a:pPr>
            <a:r>
              <a:rPr lang="en-US" dirty="0"/>
              <a:t>Texture – Complete, Color – Codominance</a:t>
            </a:r>
          </a:p>
          <a:p>
            <a:pPr marL="913989" lvl="1" indent="-457200">
              <a:buFont typeface="+mj-lt"/>
              <a:buAutoNum type="alphaUcPeriod"/>
            </a:pPr>
            <a:r>
              <a:rPr lang="en-US" dirty="0"/>
              <a:t>Texture – Codominance, Color – Codominance </a:t>
            </a:r>
          </a:p>
          <a:p>
            <a:pPr marL="913989" lvl="1" indent="-457200">
              <a:buFont typeface="+mj-lt"/>
              <a:buAutoNum type="alphaUcPeriod"/>
            </a:pPr>
            <a:endParaRPr lang="en-US" dirty="0"/>
          </a:p>
        </p:txBody>
      </p:sp>
    </p:spTree>
    <p:extLst>
      <p:ext uri="{BB962C8B-B14F-4D97-AF65-F5344CB8AC3E}">
        <p14:creationId xmlns:p14="http://schemas.microsoft.com/office/powerpoint/2010/main" val="3941964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6761" y="922655"/>
            <a:ext cx="10515600" cy="3580765"/>
          </a:xfrm>
        </p:spPr>
        <p:txBody>
          <a:bodyPr/>
          <a:lstStyle/>
          <a:p>
            <a:pPr marL="0" lvl="0" indent="0">
              <a:buNone/>
            </a:pPr>
            <a:r>
              <a:rPr lang="en-US" sz="2800" dirty="0"/>
              <a:t>In a diploid organism, there is a pair of homologous chromosomes. One of these chromosomes contains a sequence for blue eyes, at this same locus the other chromosome contains a sequence that would give rise to green eyes. What is the accurate statement?</a:t>
            </a:r>
          </a:p>
          <a:p>
            <a:pPr marL="913989" lvl="1" indent="-457200">
              <a:buFont typeface="+mj-lt"/>
              <a:buAutoNum type="alphaUcPeriod"/>
            </a:pPr>
            <a:r>
              <a:rPr lang="en-US" sz="2400" dirty="0"/>
              <a:t>Each chromosome has a different gene, one gene for each eye color.</a:t>
            </a:r>
          </a:p>
          <a:p>
            <a:pPr marL="913989" lvl="1" indent="-457200">
              <a:buFont typeface="+mj-lt"/>
              <a:buAutoNum type="alphaUcPeriod"/>
            </a:pPr>
            <a:r>
              <a:rPr lang="en-US" sz="2400" dirty="0"/>
              <a:t>Each chromosome has a different allele of the same gene – eye coloration.</a:t>
            </a:r>
          </a:p>
          <a:p>
            <a:pPr marL="913989" lvl="1" indent="-457200">
              <a:buFont typeface="+mj-lt"/>
              <a:buAutoNum type="alphaUcPeriod"/>
            </a:pPr>
            <a:r>
              <a:rPr lang="en-US" sz="2400" dirty="0"/>
              <a:t>This is a two gene system.</a:t>
            </a:r>
          </a:p>
          <a:p>
            <a:pPr marL="913989" lvl="1" indent="-457200">
              <a:buFont typeface="+mj-lt"/>
              <a:buAutoNum type="alphaUcPeriod"/>
            </a:pPr>
            <a:r>
              <a:rPr lang="en-US" sz="2400" dirty="0"/>
              <a:t>This is a one allele system.</a:t>
            </a:r>
          </a:p>
          <a:p>
            <a:endParaRPr lang="en-US" dirty="0"/>
          </a:p>
        </p:txBody>
      </p:sp>
    </p:spTree>
    <p:extLst>
      <p:ext uri="{BB962C8B-B14F-4D97-AF65-F5344CB8AC3E}">
        <p14:creationId xmlns:p14="http://schemas.microsoft.com/office/powerpoint/2010/main" val="4151848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1" y="-172081"/>
            <a:ext cx="10515600" cy="1325563"/>
          </a:xfrm>
        </p:spPr>
        <p:txBody>
          <a:bodyPr/>
          <a:lstStyle/>
          <a:p>
            <a:r>
              <a:rPr lang="en-US" dirty="0"/>
              <a:t>Vocab Review!</a:t>
            </a:r>
          </a:p>
        </p:txBody>
      </p:sp>
      <p:sp>
        <p:nvSpPr>
          <p:cNvPr id="3" name="Content Placeholder 2"/>
          <p:cNvSpPr>
            <a:spLocks noGrp="1"/>
          </p:cNvSpPr>
          <p:nvPr>
            <p:ph idx="1"/>
          </p:nvPr>
        </p:nvSpPr>
        <p:spPr>
          <a:xfrm>
            <a:off x="6225541" y="799666"/>
            <a:ext cx="5627369" cy="2755064"/>
          </a:xfrm>
        </p:spPr>
        <p:txBody>
          <a:bodyPr/>
          <a:lstStyle/>
          <a:p>
            <a:pPr marL="0" lvl="0" indent="0">
              <a:buNone/>
            </a:pPr>
            <a:r>
              <a:rPr lang="en-US" sz="2800" dirty="0"/>
              <a:t>A true-breeding line ALWAYS:</a:t>
            </a:r>
          </a:p>
          <a:p>
            <a:pPr marL="913989" lvl="1" indent="-457200">
              <a:buFont typeface="+mj-lt"/>
              <a:buAutoNum type="alphaUcPeriod"/>
            </a:pPr>
            <a:r>
              <a:rPr lang="en-US" sz="2400" dirty="0"/>
              <a:t>Has the dominate phenotype</a:t>
            </a:r>
          </a:p>
          <a:p>
            <a:pPr marL="913989" lvl="1" indent="-457200">
              <a:buFont typeface="+mj-lt"/>
              <a:buAutoNum type="alphaUcPeriod"/>
            </a:pPr>
            <a:r>
              <a:rPr lang="en-US" sz="2400" dirty="0"/>
              <a:t>Will give rise to offspring in a 1:2:1 genotypic ratio when self-crossed</a:t>
            </a:r>
          </a:p>
          <a:p>
            <a:pPr marL="913989" lvl="1" indent="-457200">
              <a:buFont typeface="+mj-lt"/>
              <a:buAutoNum type="alphaUcPeriod"/>
            </a:pPr>
            <a:r>
              <a:rPr lang="en-US" sz="2400" dirty="0"/>
              <a:t>Is homozygous </a:t>
            </a:r>
          </a:p>
          <a:p>
            <a:pPr marL="913989" lvl="1" indent="-457200">
              <a:buFont typeface="+mj-lt"/>
              <a:buAutoNum type="alphaUcPeriod"/>
            </a:pPr>
            <a:r>
              <a:rPr lang="en-US" sz="2400" dirty="0"/>
              <a:t>Has the recessive phenotype</a:t>
            </a:r>
          </a:p>
          <a:p>
            <a:pPr marL="514350" indent="-514350">
              <a:buFont typeface="+mj-lt"/>
              <a:buAutoNum type="alphaUcPeriod"/>
            </a:pPr>
            <a:endParaRPr lang="en-US" dirty="0"/>
          </a:p>
        </p:txBody>
      </p:sp>
      <p:sp>
        <p:nvSpPr>
          <p:cNvPr id="4" name="Rectangle 3"/>
          <p:cNvSpPr/>
          <p:nvPr/>
        </p:nvSpPr>
        <p:spPr>
          <a:xfrm>
            <a:off x="232411" y="761598"/>
            <a:ext cx="5707380" cy="3046988"/>
          </a:xfrm>
          <a:prstGeom prst="rect">
            <a:avLst/>
          </a:prstGeom>
        </p:spPr>
        <p:txBody>
          <a:bodyPr wrap="square">
            <a:spAutoFit/>
          </a:bodyPr>
          <a:lstStyle/>
          <a:p>
            <a:pPr marR="0" lvl="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Mendel studies seven different traits in the garden pea, such as pea color. What genetic term is used to describe an observable trait, such as those studied by Mendel?</a:t>
            </a:r>
          </a:p>
          <a:p>
            <a:pPr marL="914400" marR="0" lvl="1" indent="-457200">
              <a:spcBef>
                <a:spcPts val="0"/>
              </a:spcBef>
              <a:spcAft>
                <a:spcPts val="0"/>
              </a:spcAft>
              <a:buFont typeface="+mj-lt"/>
              <a:buAutoNum type="alphaUcPeriod"/>
            </a:pPr>
            <a:r>
              <a:rPr lang="en-US" sz="2400" dirty="0">
                <a:latin typeface="Calibri" panose="020F0502020204030204" pitchFamily="34" charset="0"/>
                <a:ea typeface="Calibri" panose="020F0502020204030204" pitchFamily="34" charset="0"/>
                <a:cs typeface="Times New Roman" panose="02020603050405020304" pitchFamily="18" charset="0"/>
              </a:rPr>
              <a:t>Genotype</a:t>
            </a:r>
          </a:p>
          <a:p>
            <a:pPr marL="914400" marR="0" lvl="1" indent="-457200">
              <a:spcBef>
                <a:spcPts val="0"/>
              </a:spcBef>
              <a:spcAft>
                <a:spcPts val="0"/>
              </a:spcAft>
              <a:buFont typeface="+mj-lt"/>
              <a:buAutoNum type="alphaUcPeriod"/>
            </a:pPr>
            <a:r>
              <a:rPr lang="en-US" sz="2400" dirty="0">
                <a:latin typeface="Calibri" panose="020F0502020204030204" pitchFamily="34" charset="0"/>
                <a:ea typeface="Calibri" panose="020F0502020204030204" pitchFamily="34" charset="0"/>
                <a:cs typeface="Times New Roman" panose="02020603050405020304" pitchFamily="18" charset="0"/>
              </a:rPr>
              <a:t>Appearance</a:t>
            </a:r>
          </a:p>
          <a:p>
            <a:pPr marL="914400" marR="0" lvl="1" indent="-457200">
              <a:spcBef>
                <a:spcPts val="0"/>
              </a:spcBef>
              <a:spcAft>
                <a:spcPts val="0"/>
              </a:spcAft>
              <a:buFont typeface="+mj-lt"/>
              <a:buAutoNum type="alphaUcPeriod"/>
            </a:pPr>
            <a:r>
              <a:rPr lang="en-US" sz="2400" dirty="0">
                <a:latin typeface="Calibri" panose="020F0502020204030204" pitchFamily="34" charset="0"/>
                <a:ea typeface="Calibri" panose="020F0502020204030204" pitchFamily="34" charset="0"/>
                <a:cs typeface="Times New Roman" panose="02020603050405020304" pitchFamily="18" charset="0"/>
              </a:rPr>
              <a:t>Phenotype</a:t>
            </a:r>
          </a:p>
          <a:p>
            <a:pPr marL="914400" marR="0" lvl="1" indent="-457200">
              <a:spcBef>
                <a:spcPts val="0"/>
              </a:spcBef>
              <a:spcAft>
                <a:spcPts val="0"/>
              </a:spcAft>
              <a:buFont typeface="+mj-lt"/>
              <a:buAutoNum type="alphaUcPeriod"/>
            </a:pPr>
            <a:r>
              <a:rPr lang="en-US" sz="2400" dirty="0">
                <a:latin typeface="Calibri" panose="020F0502020204030204" pitchFamily="34" charset="0"/>
                <a:ea typeface="Calibri" panose="020F0502020204030204" pitchFamily="34" charset="0"/>
                <a:cs typeface="Times New Roman" panose="02020603050405020304" pitchFamily="18" charset="0"/>
              </a:rPr>
              <a:t>Haplotype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35281" y="3806383"/>
            <a:ext cx="4472940" cy="2985433"/>
          </a:xfrm>
          <a:prstGeom prst="rect">
            <a:avLst/>
          </a:prstGeom>
        </p:spPr>
        <p:txBody>
          <a:bodyPr wrap="square">
            <a:spAutoFit/>
          </a:bodyPr>
          <a:lstStyle/>
          <a:p>
            <a:pPr marL="228600" marR="0" indent="-228600">
              <a:spcBef>
                <a:spcPts val="0"/>
              </a:spcBef>
              <a:spcAft>
                <a:spcPts val="0"/>
              </a:spcAft>
              <a:tabLst>
                <a:tab pos="228600" algn="l"/>
                <a:tab pos="457200" algn="l"/>
              </a:tabLst>
            </a:pPr>
            <a:r>
              <a:rPr lang="en-US" sz="2000" dirty="0">
                <a:latin typeface="Times New Roman" panose="02020603050405020304" pitchFamily="18" charset="0"/>
                <a:ea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A diploid individual that has two identical copies of a certain allele is said to be:</a:t>
            </a:r>
          </a:p>
          <a:p>
            <a:pPr marL="228600" marR="0" indent="-228600">
              <a:spcBef>
                <a:spcPts val="0"/>
              </a:spcBef>
              <a:spcAft>
                <a:spcPts val="0"/>
              </a:spcAft>
              <a:tabLst>
                <a:tab pos="228600" algn="l"/>
                <a:tab pos="457200" algn="l"/>
              </a:tabLst>
            </a:pPr>
            <a:r>
              <a:rPr lang="en-US" sz="2400" dirty="0">
                <a:latin typeface="Calibri" panose="020F0502020204030204" pitchFamily="34" charset="0"/>
                <a:ea typeface="Calibri" panose="020F0502020204030204" pitchFamily="34" charset="0"/>
                <a:cs typeface="Times New Roman" panose="02020603050405020304" pitchFamily="18" charset="0"/>
              </a:rPr>
              <a:t>		A.	Homozygous</a:t>
            </a:r>
          </a:p>
          <a:p>
            <a:pPr marL="228600" marR="0" indent="-228600">
              <a:spcBef>
                <a:spcPts val="0"/>
              </a:spcBef>
              <a:spcAft>
                <a:spcPts val="0"/>
              </a:spcAft>
              <a:tabLst>
                <a:tab pos="228600" algn="l"/>
                <a:tab pos="457200" algn="l"/>
              </a:tabLst>
            </a:pPr>
            <a:r>
              <a:rPr lang="en-US" sz="2400" dirty="0">
                <a:latin typeface="Calibri" panose="020F0502020204030204" pitchFamily="34" charset="0"/>
                <a:ea typeface="Calibri" panose="020F0502020204030204" pitchFamily="34" charset="0"/>
                <a:cs typeface="Times New Roman" panose="02020603050405020304" pitchFamily="18" charset="0"/>
              </a:rPr>
              <a:t>		B.	Heterozygous</a:t>
            </a:r>
          </a:p>
          <a:p>
            <a:pPr marL="228600" marR="0" indent="-228600">
              <a:spcBef>
                <a:spcPts val="0"/>
              </a:spcBef>
              <a:spcAft>
                <a:spcPts val="0"/>
              </a:spcAft>
              <a:tabLst>
                <a:tab pos="228600" algn="l"/>
                <a:tab pos="457200" algn="l"/>
              </a:tabLst>
            </a:pPr>
            <a:r>
              <a:rPr lang="en-US" sz="2400" dirty="0">
                <a:latin typeface="Calibri" panose="020F0502020204030204" pitchFamily="34" charset="0"/>
                <a:ea typeface="Calibri" panose="020F0502020204030204" pitchFamily="34" charset="0"/>
                <a:cs typeface="Times New Roman" panose="02020603050405020304" pitchFamily="18" charset="0"/>
              </a:rPr>
              <a:t>		C.	Phenotype</a:t>
            </a:r>
          </a:p>
          <a:p>
            <a:pPr marL="228600" marR="0" indent="-228600">
              <a:spcBef>
                <a:spcPts val="0"/>
              </a:spcBef>
              <a:spcAft>
                <a:spcPts val="0"/>
              </a:spcAft>
              <a:tabLst>
                <a:tab pos="228600" algn="l"/>
                <a:tab pos="457200" algn="l"/>
              </a:tabLst>
            </a:pPr>
            <a:r>
              <a:rPr lang="en-US" sz="2400" dirty="0">
                <a:latin typeface="Calibri" panose="020F0502020204030204" pitchFamily="34" charset="0"/>
                <a:ea typeface="Calibri" panose="020F0502020204030204" pitchFamily="34" charset="0"/>
                <a:cs typeface="Times New Roman" panose="02020603050405020304" pitchFamily="18" charset="0"/>
              </a:rPr>
              <a:t>		D.	Genotype</a:t>
            </a:r>
          </a:p>
          <a:p>
            <a:pPr marL="228600" marR="0" indent="-228600">
              <a:spcBef>
                <a:spcPts val="0"/>
              </a:spcBef>
              <a:spcAft>
                <a:spcPts val="0"/>
              </a:spcAft>
              <a:tabLst>
                <a:tab pos="228600" algn="l"/>
                <a:tab pos="457200" algn="l"/>
              </a:tabLst>
            </a:pPr>
            <a:endParaRPr lang="en-US" sz="20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4964430" y="3872567"/>
            <a:ext cx="7227570" cy="2677656"/>
          </a:xfrm>
          <a:prstGeom prst="rect">
            <a:avLst/>
          </a:prstGeom>
        </p:spPr>
        <p:txBody>
          <a:bodyPr wrap="square">
            <a:spAutoFit/>
          </a:bodyPr>
          <a:lstStyle/>
          <a:p>
            <a:r>
              <a:rPr lang="en-US" sz="2400" dirty="0"/>
              <a:t>A carrier of a genetic disorder who does not show symptoms is most likely to be __________ to transmit it to offspring.  </a:t>
            </a:r>
          </a:p>
          <a:p>
            <a:r>
              <a:rPr lang="en-US" sz="2400" dirty="0"/>
              <a:t>	A.	heterozygous for the trait and able  </a:t>
            </a:r>
          </a:p>
          <a:p>
            <a:r>
              <a:rPr lang="en-US" sz="2400" dirty="0"/>
              <a:t>	B.	heterozygous for the trait and unable  </a:t>
            </a:r>
          </a:p>
          <a:p>
            <a:r>
              <a:rPr lang="en-US" sz="2400" dirty="0"/>
              <a:t>	C.	homozygous for the trait and able   </a:t>
            </a:r>
          </a:p>
          <a:p>
            <a:r>
              <a:rPr lang="en-US" sz="2400" dirty="0"/>
              <a:t>	D.	homozygous for the trait and unable</a:t>
            </a:r>
          </a:p>
        </p:txBody>
      </p:sp>
    </p:spTree>
    <p:extLst>
      <p:ext uri="{BB962C8B-B14F-4D97-AF65-F5344CB8AC3E}">
        <p14:creationId xmlns:p14="http://schemas.microsoft.com/office/powerpoint/2010/main" val="180747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45701-D2D9-4B76-87E9-F7D714323F0D}"/>
              </a:ext>
            </a:extLst>
          </p:cNvPr>
          <p:cNvSpPr>
            <a:spLocks noGrp="1"/>
          </p:cNvSpPr>
          <p:nvPr>
            <p:ph type="title"/>
          </p:nvPr>
        </p:nvSpPr>
        <p:spPr>
          <a:xfrm>
            <a:off x="141515" y="18255"/>
            <a:ext cx="10515600" cy="1325563"/>
          </a:xfrm>
        </p:spPr>
        <p:txBody>
          <a:bodyPr/>
          <a:lstStyle/>
          <a:p>
            <a:r>
              <a:rPr lang="en-US" dirty="0"/>
              <a:t>Sex Chromosomes and Inheritance </a:t>
            </a:r>
          </a:p>
        </p:txBody>
      </p:sp>
      <p:sp>
        <p:nvSpPr>
          <p:cNvPr id="3" name="Content Placeholder 2">
            <a:extLst>
              <a:ext uri="{FF2B5EF4-FFF2-40B4-BE49-F238E27FC236}">
                <a16:creationId xmlns:a16="http://schemas.microsoft.com/office/drawing/2014/main" id="{47CDC658-AD9E-473D-BA80-9853A857243C}"/>
              </a:ext>
            </a:extLst>
          </p:cNvPr>
          <p:cNvSpPr>
            <a:spLocks noGrp="1"/>
          </p:cNvSpPr>
          <p:nvPr>
            <p:ph idx="1"/>
          </p:nvPr>
        </p:nvSpPr>
        <p:spPr>
          <a:xfrm>
            <a:off x="330383" y="1204050"/>
            <a:ext cx="4099559" cy="2693580"/>
          </a:xfrm>
        </p:spPr>
        <p:txBody>
          <a:bodyPr>
            <a:normAutofit fontScale="92500" lnSpcReduction="10000"/>
          </a:bodyPr>
          <a:lstStyle/>
          <a:p>
            <a:r>
              <a:rPr lang="en-US" altLang="en-US" dirty="0"/>
              <a:t>Certain genetic diseases affect XY individuals to a greater degree than those who are XX</a:t>
            </a:r>
          </a:p>
          <a:p>
            <a:r>
              <a:rPr lang="en-US" altLang="en-US" dirty="0"/>
              <a:t>Such as Color blindness &amp; hemophilia </a:t>
            </a:r>
          </a:p>
          <a:p>
            <a:r>
              <a:rPr lang="en-US" altLang="en-US" dirty="0"/>
              <a:t>X-linked recessive alleles</a:t>
            </a:r>
          </a:p>
          <a:p>
            <a:endParaRPr lang="en-US" dirty="0"/>
          </a:p>
        </p:txBody>
      </p:sp>
      <p:pic>
        <p:nvPicPr>
          <p:cNvPr id="4" name="Picture 2" descr="Y:\Graphics\Powerpoint\MH_DCM\MH_DCM-TEXTEDIT PROJECTS\RAVEN_11e\Final files\chapt13\chapt00_labeled\rav88132_t13_01.jpg">
            <a:extLst>
              <a:ext uri="{FF2B5EF4-FFF2-40B4-BE49-F238E27FC236}">
                <a16:creationId xmlns:a16="http://schemas.microsoft.com/office/drawing/2014/main" id="{A16A0AE0-8FED-42B6-930D-4223F48CB5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66"/>
          <a:stretch/>
        </p:blipFill>
        <p:spPr bwMode="auto">
          <a:xfrm>
            <a:off x="4892040" y="966627"/>
            <a:ext cx="6886848" cy="5556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02920" y="3977640"/>
            <a:ext cx="3927021" cy="2031325"/>
          </a:xfrm>
          <a:prstGeom prst="rect">
            <a:avLst/>
          </a:prstGeom>
          <a:noFill/>
        </p:spPr>
        <p:txBody>
          <a:bodyPr wrap="square" rtlCol="0">
            <a:spAutoFit/>
          </a:bodyPr>
          <a:lstStyle/>
          <a:p>
            <a:r>
              <a:rPr lang="en-US" dirty="0"/>
              <a:t>For birds, what would you expect the distribution of these same types of disorders to be? </a:t>
            </a:r>
          </a:p>
          <a:p>
            <a:pPr marL="800100" lvl="1" indent="-342900">
              <a:buFont typeface="+mj-lt"/>
              <a:buAutoNum type="alphaUcPeriod"/>
            </a:pPr>
            <a:r>
              <a:rPr lang="en-US" dirty="0"/>
              <a:t>More common in Males</a:t>
            </a:r>
          </a:p>
          <a:p>
            <a:pPr marL="800100" lvl="1" indent="-342900">
              <a:buFont typeface="+mj-lt"/>
              <a:buAutoNum type="alphaUcPeriod"/>
            </a:pPr>
            <a:r>
              <a:rPr lang="en-US" dirty="0"/>
              <a:t>More Common in Females</a:t>
            </a:r>
          </a:p>
          <a:p>
            <a:pPr marL="800100" lvl="1" indent="-342900">
              <a:buFont typeface="+mj-lt"/>
              <a:buAutoNum type="alphaUcPeriod"/>
            </a:pPr>
            <a:r>
              <a:rPr lang="en-US" dirty="0"/>
              <a:t>Equally common in both</a:t>
            </a:r>
          </a:p>
          <a:p>
            <a:pPr lvl="1"/>
            <a:endParaRPr lang="en-US" dirty="0"/>
          </a:p>
        </p:txBody>
      </p:sp>
    </p:spTree>
    <p:extLst>
      <p:ext uri="{BB962C8B-B14F-4D97-AF65-F5344CB8AC3E}">
        <p14:creationId xmlns:p14="http://schemas.microsoft.com/office/powerpoint/2010/main" val="182323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C0733-450F-4F4C-9899-2CFD29F2FAD1}"/>
              </a:ext>
            </a:extLst>
          </p:cNvPr>
          <p:cNvSpPr>
            <a:spLocks noGrp="1"/>
          </p:cNvSpPr>
          <p:nvPr>
            <p:ph type="title"/>
          </p:nvPr>
        </p:nvSpPr>
        <p:spPr>
          <a:xfrm>
            <a:off x="461012" y="-336075"/>
            <a:ext cx="10515600" cy="1325563"/>
          </a:xfrm>
        </p:spPr>
        <p:txBody>
          <a:bodyPr/>
          <a:lstStyle/>
          <a:p>
            <a:r>
              <a:rPr lang="en-US" dirty="0"/>
              <a:t>Examples? Calico and Tortoiseshell cats </a:t>
            </a:r>
          </a:p>
        </p:txBody>
      </p:sp>
      <p:pic>
        <p:nvPicPr>
          <p:cNvPr id="4" name="Picture 2" descr="Y:\Graphics\Powerpoint\MH_DCM\MH_DCM-TEXTEDIT PROJECTS\RAVEN_11e\Final files\chapt13\chapt00_labeled\rav88132_13_04.jpg">
            <a:extLst>
              <a:ext uri="{FF2B5EF4-FFF2-40B4-BE49-F238E27FC236}">
                <a16:creationId xmlns:a16="http://schemas.microsoft.com/office/drawing/2014/main" id="{519DE84E-8646-4D6A-9D4B-2A35A888CE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63"/>
          <a:stretch/>
        </p:blipFill>
        <p:spPr bwMode="auto">
          <a:xfrm>
            <a:off x="274320" y="815533"/>
            <a:ext cx="4352998" cy="482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Image may contain: cat and indoor">
            <a:extLst>
              <a:ext uri="{FF2B5EF4-FFF2-40B4-BE49-F238E27FC236}">
                <a16:creationId xmlns:a16="http://schemas.microsoft.com/office/drawing/2014/main" id="{8457A437-9BF3-44AE-AFEC-7534C7394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7605" y="815533"/>
            <a:ext cx="4053838" cy="4935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21730" y="3283484"/>
            <a:ext cx="3070269" cy="2031325"/>
          </a:xfrm>
          <a:prstGeom prst="rect">
            <a:avLst/>
          </a:prstGeom>
          <a:noFill/>
        </p:spPr>
        <p:txBody>
          <a:bodyPr wrap="square" rtlCol="0">
            <a:spAutoFit/>
          </a:bodyPr>
          <a:lstStyle/>
          <a:p>
            <a:r>
              <a:rPr lang="en-US" dirty="0"/>
              <a:t>You do occasional find male calicos, what must their genotype be?</a:t>
            </a:r>
          </a:p>
          <a:p>
            <a:pPr marL="800100" lvl="1" indent="-342900">
              <a:buFont typeface="+mj-lt"/>
              <a:buAutoNum type="alphaUcPeriod"/>
            </a:pPr>
            <a:r>
              <a:rPr lang="en-US" dirty="0"/>
              <a:t>XY</a:t>
            </a:r>
          </a:p>
          <a:p>
            <a:pPr marL="800100" lvl="1" indent="-342900">
              <a:buFont typeface="+mj-lt"/>
              <a:buAutoNum type="alphaUcPeriod"/>
            </a:pPr>
            <a:r>
              <a:rPr lang="en-US" dirty="0"/>
              <a:t>YY</a:t>
            </a:r>
          </a:p>
          <a:p>
            <a:pPr marL="800100" lvl="1" indent="-342900">
              <a:buFont typeface="+mj-lt"/>
              <a:buAutoNum type="alphaUcPeriod"/>
            </a:pPr>
            <a:r>
              <a:rPr lang="en-US" dirty="0"/>
              <a:t>XXY</a:t>
            </a:r>
          </a:p>
          <a:p>
            <a:pPr marL="800100" lvl="1" indent="-342900">
              <a:buFont typeface="+mj-lt"/>
              <a:buAutoNum type="alphaUcPeriod"/>
            </a:pPr>
            <a:r>
              <a:rPr lang="en-US" dirty="0"/>
              <a:t>XYY	</a:t>
            </a:r>
          </a:p>
        </p:txBody>
      </p:sp>
      <p:sp>
        <p:nvSpPr>
          <p:cNvPr id="6" name="TextBox 5"/>
          <p:cNvSpPr txBox="1"/>
          <p:nvPr/>
        </p:nvSpPr>
        <p:spPr>
          <a:xfrm>
            <a:off x="9121731" y="692684"/>
            <a:ext cx="3070269" cy="2308324"/>
          </a:xfrm>
          <a:prstGeom prst="rect">
            <a:avLst/>
          </a:prstGeom>
          <a:noFill/>
        </p:spPr>
        <p:txBody>
          <a:bodyPr wrap="square" rtlCol="0">
            <a:spAutoFit/>
          </a:bodyPr>
          <a:lstStyle/>
          <a:p>
            <a:r>
              <a:rPr lang="en-US" dirty="0"/>
              <a:t>Bigger splotches of color have the </a:t>
            </a:r>
            <a:r>
              <a:rPr lang="en-US" dirty="0" err="1"/>
              <a:t>barr</a:t>
            </a:r>
            <a:r>
              <a:rPr lang="en-US" dirty="0"/>
              <a:t> body form ______ in development compared to small areas.</a:t>
            </a:r>
          </a:p>
          <a:p>
            <a:pPr marL="800100" lvl="1" indent="-342900">
              <a:buFont typeface="+mj-lt"/>
              <a:buAutoNum type="alphaUcPeriod"/>
            </a:pPr>
            <a:r>
              <a:rPr lang="en-US" dirty="0"/>
              <a:t>Later</a:t>
            </a:r>
          </a:p>
          <a:p>
            <a:pPr marL="800100" lvl="1" indent="-342900">
              <a:buFont typeface="+mj-lt"/>
              <a:buAutoNum type="alphaUcPeriod"/>
            </a:pPr>
            <a:r>
              <a:rPr lang="en-US" dirty="0"/>
              <a:t>Earlier </a:t>
            </a:r>
          </a:p>
          <a:p>
            <a:pPr marL="800100" lvl="1" indent="-342900">
              <a:buFont typeface="+mj-lt"/>
              <a:buAutoNum type="alphaUcPeriod"/>
            </a:pPr>
            <a:r>
              <a:rPr lang="en-US" dirty="0"/>
              <a:t>More often</a:t>
            </a:r>
          </a:p>
          <a:p>
            <a:pPr marL="800100" lvl="1" indent="-342900">
              <a:buFont typeface="+mj-lt"/>
              <a:buAutoNum type="alphaUcPeriod"/>
            </a:pPr>
            <a:r>
              <a:rPr lang="en-US" dirty="0"/>
              <a:t>No pattern	</a:t>
            </a:r>
          </a:p>
        </p:txBody>
      </p:sp>
    </p:spTree>
    <p:extLst>
      <p:ext uri="{BB962C8B-B14F-4D97-AF65-F5344CB8AC3E}">
        <p14:creationId xmlns:p14="http://schemas.microsoft.com/office/powerpoint/2010/main" val="24746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chromosome">
            <a:extLst>
              <a:ext uri="{FF2B5EF4-FFF2-40B4-BE49-F238E27FC236}">
                <a16:creationId xmlns:a16="http://schemas.microsoft.com/office/drawing/2014/main" id="{5E749EEC-D536-42A1-B502-054212958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9561" y="514910"/>
            <a:ext cx="5751516" cy="46012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bacterial cell">
            <a:extLst>
              <a:ext uri="{FF2B5EF4-FFF2-40B4-BE49-F238E27FC236}">
                <a16:creationId xmlns:a16="http://schemas.microsoft.com/office/drawing/2014/main" id="{28AE3F9D-684B-4AFE-96B6-C11E59DC2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78" y="424758"/>
            <a:ext cx="5271870" cy="35145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4272" y="4520485"/>
            <a:ext cx="4902881" cy="2031325"/>
          </a:xfrm>
          <a:prstGeom prst="rect">
            <a:avLst/>
          </a:prstGeom>
          <a:noFill/>
        </p:spPr>
        <p:txBody>
          <a:bodyPr wrap="none" rtlCol="0">
            <a:spAutoFit/>
          </a:bodyPr>
          <a:lstStyle/>
          <a:p>
            <a:r>
              <a:rPr lang="en-US" dirty="0" err="1"/>
              <a:t>iClicker</a:t>
            </a:r>
            <a:r>
              <a:rPr lang="en-US" dirty="0"/>
              <a:t>! </a:t>
            </a:r>
          </a:p>
          <a:p>
            <a:r>
              <a:rPr lang="en-US" dirty="0"/>
              <a:t>Which do you think is easier to replicate?</a:t>
            </a:r>
          </a:p>
          <a:p>
            <a:pPr marL="800100" lvl="1" indent="-342900">
              <a:buFont typeface="+mj-lt"/>
              <a:buAutoNum type="alphaUcPeriod"/>
            </a:pPr>
            <a:r>
              <a:rPr lang="en-US" dirty="0"/>
              <a:t>Prokaryote</a:t>
            </a:r>
          </a:p>
          <a:p>
            <a:pPr marL="800100" lvl="1" indent="-342900">
              <a:buFont typeface="+mj-lt"/>
              <a:buAutoNum type="alphaUcPeriod"/>
            </a:pPr>
            <a:r>
              <a:rPr lang="en-US" dirty="0"/>
              <a:t>Eukaryote</a:t>
            </a:r>
          </a:p>
          <a:p>
            <a:pPr marL="800100" lvl="1" indent="-342900">
              <a:buFont typeface="+mj-lt"/>
              <a:buAutoNum type="alphaUcPeriod"/>
            </a:pPr>
            <a:r>
              <a:rPr lang="en-US" dirty="0"/>
              <a:t>Same amount of energy to replicate both </a:t>
            </a:r>
          </a:p>
          <a:p>
            <a:endParaRPr lang="en-US" dirty="0"/>
          </a:p>
          <a:p>
            <a:endParaRPr lang="en-US" dirty="0"/>
          </a:p>
        </p:txBody>
      </p:sp>
    </p:spTree>
    <p:extLst>
      <p:ext uri="{BB962C8B-B14F-4D97-AF65-F5344CB8AC3E}">
        <p14:creationId xmlns:p14="http://schemas.microsoft.com/office/powerpoint/2010/main" val="216055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15FE-2DDD-4DFA-8F4E-26E699925EC0}"/>
              </a:ext>
            </a:extLst>
          </p:cNvPr>
          <p:cNvSpPr>
            <a:spLocks noGrp="1"/>
          </p:cNvSpPr>
          <p:nvPr>
            <p:ph type="title"/>
          </p:nvPr>
        </p:nvSpPr>
        <p:spPr>
          <a:xfrm>
            <a:off x="0" y="-297653"/>
            <a:ext cx="10515600" cy="1325563"/>
          </a:xfrm>
        </p:spPr>
        <p:txBody>
          <a:bodyPr/>
          <a:lstStyle/>
          <a:p>
            <a:r>
              <a:rPr lang="en-US" dirty="0"/>
              <a:t>Distance matters </a:t>
            </a:r>
          </a:p>
        </p:txBody>
      </p:sp>
      <p:sp>
        <p:nvSpPr>
          <p:cNvPr id="3" name="TextBox 2"/>
          <p:cNvSpPr txBox="1"/>
          <p:nvPr/>
        </p:nvSpPr>
        <p:spPr>
          <a:xfrm>
            <a:off x="1817370" y="1908810"/>
            <a:ext cx="7235190" cy="1477328"/>
          </a:xfrm>
          <a:prstGeom prst="rect">
            <a:avLst/>
          </a:prstGeom>
          <a:noFill/>
        </p:spPr>
        <p:txBody>
          <a:bodyPr wrap="square" rtlCol="0">
            <a:spAutoFit/>
          </a:bodyPr>
          <a:lstStyle/>
          <a:p>
            <a:r>
              <a:rPr lang="en-US" dirty="0"/>
              <a:t>Independent assortment is impacted by distance between genetic loci on a chromosome. What do you think the pattern is? </a:t>
            </a:r>
          </a:p>
          <a:p>
            <a:pPr marL="800100" lvl="1" indent="-342900">
              <a:buFont typeface="+mj-lt"/>
              <a:buAutoNum type="alphaUcPeriod"/>
            </a:pPr>
            <a:r>
              <a:rPr lang="en-US" dirty="0"/>
              <a:t>Closer loci have a lower level of independent assortment</a:t>
            </a:r>
          </a:p>
          <a:p>
            <a:pPr marL="800100" lvl="1" indent="-342900">
              <a:buFont typeface="+mj-lt"/>
              <a:buAutoNum type="alphaUcPeriod"/>
            </a:pPr>
            <a:r>
              <a:rPr lang="en-US" dirty="0"/>
              <a:t>Farther away loci have a lower level of independent assortment</a:t>
            </a:r>
          </a:p>
          <a:p>
            <a:pPr lvl="1"/>
            <a:endParaRPr lang="en-US" dirty="0"/>
          </a:p>
        </p:txBody>
      </p:sp>
    </p:spTree>
    <p:extLst>
      <p:ext uri="{BB962C8B-B14F-4D97-AF65-F5344CB8AC3E}">
        <p14:creationId xmlns:p14="http://schemas.microsoft.com/office/powerpoint/2010/main" val="368968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1FD67-EA3D-4491-94D8-EBEF349116C9}"/>
              </a:ext>
            </a:extLst>
          </p:cNvPr>
          <p:cNvSpPr>
            <a:spLocks noGrp="1"/>
          </p:cNvSpPr>
          <p:nvPr>
            <p:ph type="title"/>
          </p:nvPr>
        </p:nvSpPr>
        <p:spPr>
          <a:xfrm>
            <a:off x="420189" y="251918"/>
            <a:ext cx="10515600" cy="1325563"/>
          </a:xfrm>
        </p:spPr>
        <p:txBody>
          <a:bodyPr/>
          <a:lstStyle/>
          <a:p>
            <a:r>
              <a:rPr lang="en-US" dirty="0"/>
              <a:t>The central dogma:</a:t>
            </a:r>
          </a:p>
        </p:txBody>
      </p:sp>
      <p:sp>
        <p:nvSpPr>
          <p:cNvPr id="3" name="Content Placeholder 2">
            <a:extLst>
              <a:ext uri="{FF2B5EF4-FFF2-40B4-BE49-F238E27FC236}">
                <a16:creationId xmlns:a16="http://schemas.microsoft.com/office/drawing/2014/main" id="{1B6DD41C-9245-43A1-9F30-4C0C11FA3AA1}"/>
              </a:ext>
            </a:extLst>
          </p:cNvPr>
          <p:cNvSpPr>
            <a:spLocks noGrp="1"/>
          </p:cNvSpPr>
          <p:nvPr>
            <p:ph idx="1"/>
          </p:nvPr>
        </p:nvSpPr>
        <p:spPr>
          <a:xfrm>
            <a:off x="2177142" y="2244950"/>
            <a:ext cx="8183881" cy="2606449"/>
          </a:xfrm>
        </p:spPr>
        <p:txBody>
          <a:bodyPr/>
          <a:lstStyle/>
          <a:p>
            <a:pPr marL="514350" indent="-514350">
              <a:buFont typeface="+mj-lt"/>
              <a:buAutoNum type="alphaLcParenR"/>
            </a:pPr>
            <a:r>
              <a:rPr lang="en-US" dirty="0"/>
              <a:t>Translation is DNA being converted to proteins</a:t>
            </a:r>
          </a:p>
          <a:p>
            <a:pPr marL="514350" indent="-514350">
              <a:buFont typeface="+mj-lt"/>
              <a:buAutoNum type="alphaLcParenR"/>
            </a:pPr>
            <a:r>
              <a:rPr lang="en-US" dirty="0"/>
              <a:t>Transcription is DNA being converted to protein</a:t>
            </a:r>
          </a:p>
          <a:p>
            <a:pPr marL="514350" indent="-514350">
              <a:buFont typeface="+mj-lt"/>
              <a:buAutoNum type="alphaLcParenR"/>
            </a:pPr>
            <a:r>
              <a:rPr lang="en-US" dirty="0"/>
              <a:t>Translation is RNA being converted to proteins</a:t>
            </a:r>
          </a:p>
          <a:p>
            <a:pPr marL="514350" indent="-514350">
              <a:buFont typeface="+mj-lt"/>
              <a:buAutoNum type="alphaLcParenR"/>
            </a:pPr>
            <a:r>
              <a:rPr lang="en-US" dirty="0"/>
              <a:t>Transcription is RNA being converted to proteins</a:t>
            </a:r>
          </a:p>
        </p:txBody>
      </p:sp>
    </p:spTree>
    <p:extLst>
      <p:ext uri="{BB962C8B-B14F-4D97-AF65-F5344CB8AC3E}">
        <p14:creationId xmlns:p14="http://schemas.microsoft.com/office/powerpoint/2010/main" val="3851220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4" descr="This is an overview of gene expression in eukaryotic organisms.">
            <a:extLst>
              <a:ext uri="{FF2B5EF4-FFF2-40B4-BE49-F238E27FC236}">
                <a16:creationId xmlns:a16="http://schemas.microsoft.com/office/drawing/2014/main" id="{E68D23E5-B3F6-4441-A044-A240D2E5F5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17"/>
          <a:stretch/>
        </p:blipFill>
        <p:spPr bwMode="auto">
          <a:xfrm>
            <a:off x="129668" y="91200"/>
            <a:ext cx="7407089" cy="667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133288D-9318-41A6-ACF0-CB1CBFD48E5B}"/>
              </a:ext>
            </a:extLst>
          </p:cNvPr>
          <p:cNvSpPr txBox="1"/>
          <p:nvPr/>
        </p:nvSpPr>
        <p:spPr>
          <a:xfrm>
            <a:off x="7994470" y="1201782"/>
            <a:ext cx="4005942" cy="3539430"/>
          </a:xfrm>
          <a:prstGeom prst="rect">
            <a:avLst/>
          </a:prstGeom>
          <a:noFill/>
        </p:spPr>
        <p:txBody>
          <a:bodyPr wrap="square" rtlCol="0">
            <a:spAutoFit/>
          </a:bodyPr>
          <a:lstStyle/>
          <a:p>
            <a:r>
              <a:rPr lang="en-US" sz="2800" dirty="0"/>
              <a:t>What stage do you think most protein regulation occurs at?</a:t>
            </a:r>
          </a:p>
          <a:p>
            <a:pPr marL="342900" indent="-342900">
              <a:buFont typeface="+mj-lt"/>
              <a:buAutoNum type="alphaLcParenR"/>
            </a:pPr>
            <a:r>
              <a:rPr lang="en-US" sz="2800" dirty="0"/>
              <a:t>DNA replication</a:t>
            </a:r>
          </a:p>
          <a:p>
            <a:pPr marL="342900" indent="-342900">
              <a:buFont typeface="+mj-lt"/>
              <a:buAutoNum type="alphaLcParenR"/>
            </a:pPr>
            <a:r>
              <a:rPr lang="en-US" sz="2800" dirty="0"/>
              <a:t>Transcription</a:t>
            </a:r>
          </a:p>
          <a:p>
            <a:pPr marL="342900" indent="-342900">
              <a:buFont typeface="+mj-lt"/>
              <a:buAutoNum type="alphaLcParenR"/>
            </a:pPr>
            <a:r>
              <a:rPr lang="en-US" sz="2800" dirty="0"/>
              <a:t>Translation</a:t>
            </a:r>
          </a:p>
          <a:p>
            <a:pPr marL="342900" indent="-342900">
              <a:buFont typeface="+mj-lt"/>
              <a:buAutoNum type="alphaLcParenR"/>
            </a:pPr>
            <a:r>
              <a:rPr lang="en-US" sz="2800" dirty="0"/>
              <a:t>At the protein level themselves </a:t>
            </a:r>
          </a:p>
        </p:txBody>
      </p:sp>
    </p:spTree>
    <p:extLst>
      <p:ext uri="{BB962C8B-B14F-4D97-AF65-F5344CB8AC3E}">
        <p14:creationId xmlns:p14="http://schemas.microsoft.com/office/powerpoint/2010/main" val="303238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7582-EBF9-4F17-AD7D-8C4BD9471442}"/>
              </a:ext>
            </a:extLst>
          </p:cNvPr>
          <p:cNvSpPr>
            <a:spLocks noGrp="1"/>
          </p:cNvSpPr>
          <p:nvPr>
            <p:ph type="title"/>
          </p:nvPr>
        </p:nvSpPr>
        <p:spPr>
          <a:xfrm>
            <a:off x="224287" y="241645"/>
            <a:ext cx="10515600" cy="1325563"/>
          </a:xfrm>
        </p:spPr>
        <p:txBody>
          <a:bodyPr/>
          <a:lstStyle/>
          <a:p>
            <a:r>
              <a:rPr lang="en-US" dirty="0"/>
              <a:t>Types of DNA binders</a:t>
            </a:r>
            <a:br>
              <a:rPr lang="en-US" dirty="0"/>
            </a:br>
            <a:r>
              <a:rPr lang="en-US" altLang="en-US" sz="4400" dirty="0">
                <a:ea typeface="ＭＳ Ｐゴシック" panose="020B0600070205080204" pitchFamily="34" charset="-128"/>
              </a:rPr>
              <a:t>Helix-turn-helix motif</a:t>
            </a:r>
            <a:r>
              <a:rPr lang="en-US" dirty="0"/>
              <a:t> </a:t>
            </a:r>
          </a:p>
        </p:txBody>
      </p:sp>
      <p:sp>
        <p:nvSpPr>
          <p:cNvPr id="3" name="Content Placeholder 2">
            <a:extLst>
              <a:ext uri="{FF2B5EF4-FFF2-40B4-BE49-F238E27FC236}">
                <a16:creationId xmlns:a16="http://schemas.microsoft.com/office/drawing/2014/main" id="{4F67970F-C064-4B1A-B833-83CE5D30F158}"/>
              </a:ext>
            </a:extLst>
          </p:cNvPr>
          <p:cNvSpPr>
            <a:spLocks noGrp="1"/>
          </p:cNvSpPr>
          <p:nvPr>
            <p:ph idx="1"/>
          </p:nvPr>
        </p:nvSpPr>
        <p:spPr>
          <a:xfrm>
            <a:off x="224287" y="1825625"/>
            <a:ext cx="3347049" cy="3755666"/>
          </a:xfrm>
        </p:spPr>
        <p:txBody>
          <a:bodyPr/>
          <a:lstStyle/>
          <a:p>
            <a:pPr marL="456789" lvl="1" indent="0">
              <a:buNone/>
            </a:pPr>
            <a:r>
              <a:rPr lang="en-US" altLang="en-US" sz="2800" dirty="0">
                <a:ea typeface="ＭＳ Ｐゴシック" panose="020B0600070205080204" pitchFamily="34" charset="-128"/>
              </a:rPr>
              <a:t>two α-helical segments linked by a nonhelical segment</a:t>
            </a:r>
          </a:p>
          <a:p>
            <a:pPr marL="913578" lvl="2" indent="0">
              <a:buNone/>
            </a:pPr>
            <a:r>
              <a:rPr lang="en-US" altLang="en-US" sz="2400" dirty="0">
                <a:ea typeface="ＭＳ Ｐゴシック" panose="020B0600070205080204" pitchFamily="34" charset="-128"/>
              </a:rPr>
              <a:t>Homeodomain motif</a:t>
            </a:r>
          </a:p>
          <a:p>
            <a:pPr marL="0" indent="0">
              <a:buNone/>
            </a:pPr>
            <a:endParaRPr lang="en-US" dirty="0"/>
          </a:p>
        </p:txBody>
      </p:sp>
      <p:pic>
        <p:nvPicPr>
          <p:cNvPr id="4" name="Picture 2" descr="Y:\Graphics\Powerpoint\MH_DCM\MH_DCM-TEXTEDIT PROJECTS\RAVEN_11e\Final files\chapt16\chapt00_labeled\rav88132_16_02.jpg">
            <a:extLst>
              <a:ext uri="{FF2B5EF4-FFF2-40B4-BE49-F238E27FC236}">
                <a16:creationId xmlns:a16="http://schemas.microsoft.com/office/drawing/2014/main" id="{6E18BD51-1174-483F-A2A7-21B42338D4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3" t="10753" r="35455" b="7639"/>
          <a:stretch/>
        </p:blipFill>
        <p:spPr bwMode="auto">
          <a:xfrm>
            <a:off x="5574100" y="107299"/>
            <a:ext cx="6331789" cy="418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mage result for helix-turn-helix motif">
            <a:extLst>
              <a:ext uri="{FF2B5EF4-FFF2-40B4-BE49-F238E27FC236}">
                <a16:creationId xmlns:a16="http://schemas.microsoft.com/office/drawing/2014/main" id="{7140B0C0-DC17-4B86-B496-5493167A9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977" y="4291970"/>
            <a:ext cx="2947359" cy="221051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dnaprotein.tripod.com/ch7f18.gif">
            <a:extLst>
              <a:ext uri="{FF2B5EF4-FFF2-40B4-BE49-F238E27FC236}">
                <a16:creationId xmlns:a16="http://schemas.microsoft.com/office/drawing/2014/main" id="{3D98CFEE-937A-4DAF-935C-ED012418C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2777" y="4472066"/>
            <a:ext cx="5171896" cy="22280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03F9CE-47CB-4072-8121-F20AAED49212}"/>
              </a:ext>
            </a:extLst>
          </p:cNvPr>
          <p:cNvSpPr txBox="1"/>
          <p:nvPr/>
        </p:nvSpPr>
        <p:spPr>
          <a:xfrm>
            <a:off x="3779521" y="4562934"/>
            <a:ext cx="2403566" cy="2031325"/>
          </a:xfrm>
          <a:prstGeom prst="rect">
            <a:avLst/>
          </a:prstGeom>
          <a:noFill/>
        </p:spPr>
        <p:txBody>
          <a:bodyPr wrap="square" rtlCol="0">
            <a:spAutoFit/>
          </a:bodyPr>
          <a:lstStyle/>
          <a:p>
            <a:r>
              <a:rPr lang="en-US" dirty="0"/>
              <a:t>Why can this result in less protein creation?</a:t>
            </a:r>
          </a:p>
          <a:p>
            <a:pPr marL="342900" indent="-342900">
              <a:buFont typeface="+mj-lt"/>
              <a:buAutoNum type="alphaLcParenR"/>
            </a:pPr>
            <a:r>
              <a:rPr lang="en-US" dirty="0"/>
              <a:t>Denatures enzymes</a:t>
            </a:r>
          </a:p>
          <a:p>
            <a:pPr marL="342900" indent="-342900">
              <a:buFont typeface="+mj-lt"/>
              <a:buAutoNum type="alphaLcParenR"/>
            </a:pPr>
            <a:r>
              <a:rPr lang="en-US" dirty="0"/>
              <a:t>Blocks binding sites</a:t>
            </a:r>
          </a:p>
          <a:p>
            <a:pPr marL="342900" indent="-342900">
              <a:buFont typeface="+mj-lt"/>
              <a:buAutoNum type="alphaLcParenR"/>
            </a:pPr>
            <a:r>
              <a:rPr lang="en-US" dirty="0"/>
              <a:t>Destabilizes DNA</a:t>
            </a:r>
          </a:p>
          <a:p>
            <a:pPr marL="342900" indent="-342900">
              <a:buFont typeface="+mj-lt"/>
              <a:buAutoNum type="alphaLcParenR"/>
            </a:pPr>
            <a:r>
              <a:rPr lang="en-US" dirty="0"/>
              <a:t>Destabilizes RNA</a:t>
            </a:r>
          </a:p>
          <a:p>
            <a:pPr marL="342900" indent="-342900">
              <a:buFont typeface="+mj-lt"/>
              <a:buAutoNum type="alphaLcParenR"/>
            </a:pPr>
            <a:endParaRPr lang="en-US" dirty="0"/>
          </a:p>
        </p:txBody>
      </p:sp>
    </p:spTree>
    <p:extLst>
      <p:ext uri="{BB962C8B-B14F-4D97-AF65-F5344CB8AC3E}">
        <p14:creationId xmlns:p14="http://schemas.microsoft.com/office/powerpoint/2010/main" val="359024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15B9D-29EE-44AF-B5C2-6E1415032B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419E15-1658-4127-9CB4-E8B71160D42D}"/>
              </a:ext>
            </a:extLst>
          </p:cNvPr>
          <p:cNvSpPr>
            <a:spLocks noGrp="1"/>
          </p:cNvSpPr>
          <p:nvPr>
            <p:ph idx="1"/>
          </p:nvPr>
        </p:nvSpPr>
        <p:spPr/>
        <p:txBody>
          <a:bodyPr/>
          <a:lstStyle/>
          <a:p>
            <a:pPr marL="0" indent="0">
              <a:buNone/>
            </a:pPr>
            <a:r>
              <a:rPr lang="en-US" dirty="0"/>
              <a:t>Positive control means?</a:t>
            </a:r>
          </a:p>
          <a:p>
            <a:pPr marL="514350" indent="-514350">
              <a:buFont typeface="+mj-lt"/>
              <a:buAutoNum type="alphaLcParenR"/>
            </a:pPr>
            <a:r>
              <a:rPr lang="en-US" dirty="0"/>
              <a:t>MORE protein will be produced</a:t>
            </a:r>
          </a:p>
          <a:p>
            <a:pPr marL="514350" indent="-514350">
              <a:buFont typeface="+mj-lt"/>
              <a:buAutoNum type="alphaLcParenR"/>
            </a:pPr>
            <a:r>
              <a:rPr lang="en-US" dirty="0"/>
              <a:t>LESS protein will be produced </a:t>
            </a:r>
          </a:p>
        </p:txBody>
      </p:sp>
    </p:spTree>
    <p:extLst>
      <p:ext uri="{BB962C8B-B14F-4D97-AF65-F5344CB8AC3E}">
        <p14:creationId xmlns:p14="http://schemas.microsoft.com/office/powerpoint/2010/main" val="1254941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90286B-76EA-4864-9931-80ED8A2D6DA7}"/>
              </a:ext>
            </a:extLst>
          </p:cNvPr>
          <p:cNvSpPr>
            <a:spLocks noGrp="1"/>
          </p:cNvSpPr>
          <p:nvPr>
            <p:ph idx="1"/>
          </p:nvPr>
        </p:nvSpPr>
        <p:spPr>
          <a:xfrm>
            <a:off x="6426925" y="1825625"/>
            <a:ext cx="4926875" cy="4351338"/>
          </a:xfrm>
        </p:spPr>
        <p:txBody>
          <a:bodyPr>
            <a:normAutofit fontScale="92500" lnSpcReduction="10000"/>
          </a:bodyPr>
          <a:lstStyle/>
          <a:p>
            <a:pPr marL="0" indent="0">
              <a:buNone/>
            </a:pPr>
            <a:r>
              <a:rPr lang="en-US" dirty="0"/>
              <a:t>What do you think the absence of lactose in the surroundings will cause?</a:t>
            </a:r>
          </a:p>
          <a:p>
            <a:pPr marL="514350" indent="-514350">
              <a:buFont typeface="+mj-lt"/>
              <a:buAutoNum type="alphaLcParenR"/>
            </a:pPr>
            <a:r>
              <a:rPr lang="en-US" dirty="0"/>
              <a:t>Induction of lactose digestive enzymes</a:t>
            </a:r>
          </a:p>
          <a:p>
            <a:pPr marL="514350" indent="-514350">
              <a:buFont typeface="+mj-lt"/>
              <a:buAutoNum type="alphaLcParenR"/>
            </a:pPr>
            <a:r>
              <a:rPr lang="en-US" dirty="0"/>
              <a:t>Induction of glucose digestive enzymes</a:t>
            </a:r>
          </a:p>
          <a:p>
            <a:pPr marL="514350" indent="-514350">
              <a:buFont typeface="+mj-lt"/>
              <a:buAutoNum type="alphaLcParenR"/>
            </a:pPr>
            <a:r>
              <a:rPr lang="en-US" dirty="0"/>
              <a:t>Repression of lactose digestive enzymes</a:t>
            </a:r>
          </a:p>
          <a:p>
            <a:pPr marL="514350" indent="-514350">
              <a:buFont typeface="+mj-lt"/>
              <a:buAutoNum type="alphaLcParenR"/>
            </a:pPr>
            <a:r>
              <a:rPr lang="en-US" dirty="0"/>
              <a:t>Repression of glucose digestive enzymes</a:t>
            </a:r>
          </a:p>
        </p:txBody>
      </p:sp>
      <p:pic>
        <p:nvPicPr>
          <p:cNvPr id="4" name="Picture 3">
            <a:extLst>
              <a:ext uri="{FF2B5EF4-FFF2-40B4-BE49-F238E27FC236}">
                <a16:creationId xmlns:a16="http://schemas.microsoft.com/office/drawing/2014/main" id="{E93711E1-B6E4-4D6B-AF5B-6604FA39385E}"/>
              </a:ext>
            </a:extLst>
          </p:cNvPr>
          <p:cNvPicPr>
            <a:picLocks noChangeAspect="1"/>
          </p:cNvPicPr>
          <p:nvPr/>
        </p:nvPicPr>
        <p:blipFill>
          <a:blip r:embed="rId2"/>
          <a:stretch>
            <a:fillRect/>
          </a:stretch>
        </p:blipFill>
        <p:spPr>
          <a:xfrm>
            <a:off x="208741" y="43510"/>
            <a:ext cx="6096528" cy="3429297"/>
          </a:xfrm>
          <a:prstGeom prst="rect">
            <a:avLst/>
          </a:prstGeom>
        </p:spPr>
      </p:pic>
      <p:sp>
        <p:nvSpPr>
          <p:cNvPr id="5" name="Rectangle 4">
            <a:extLst>
              <a:ext uri="{FF2B5EF4-FFF2-40B4-BE49-F238E27FC236}">
                <a16:creationId xmlns:a16="http://schemas.microsoft.com/office/drawing/2014/main" id="{203D9EA5-4242-4A2D-BEB9-EE14F1BE3CC8}"/>
              </a:ext>
            </a:extLst>
          </p:cNvPr>
          <p:cNvSpPr/>
          <p:nvPr/>
        </p:nvSpPr>
        <p:spPr>
          <a:xfrm>
            <a:off x="209269" y="3719943"/>
            <a:ext cx="6096000" cy="895630"/>
          </a:xfrm>
          <a:prstGeom prst="rect">
            <a:avLst/>
          </a:prstGeom>
        </p:spPr>
        <p:txBody>
          <a:bodyPr>
            <a:spAutoFit/>
          </a:bodyPr>
          <a:lstStyle/>
          <a:p>
            <a:r>
              <a:rPr lang="en-US" altLang="en-US" dirty="0">
                <a:ea typeface="ＭＳ Ｐゴシック" panose="020B0600070205080204" pitchFamily="34" charset="-128"/>
              </a:rPr>
              <a:t>Induction </a:t>
            </a:r>
            <a:r>
              <a:rPr lang="en-US" altLang="en-US" dirty="0">
                <a:ea typeface="ＭＳ Ｐゴシック" panose="020B0600070205080204" pitchFamily="34" charset="-128"/>
                <a:cs typeface="Arial" panose="020B0604020202020204" pitchFamily="34" charset="0"/>
              </a:rPr>
              <a:t>–</a:t>
            </a:r>
            <a:r>
              <a:rPr lang="en-US" altLang="en-US" dirty="0">
                <a:ea typeface="ＭＳ Ｐゴシック" panose="020B0600070205080204" pitchFamily="34" charset="-128"/>
              </a:rPr>
              <a:t> enzymes for a certain pathway are produced in response to a substrate</a:t>
            </a:r>
          </a:p>
          <a:p>
            <a:pPr>
              <a:lnSpc>
                <a:spcPct val="90000"/>
              </a:lnSpc>
            </a:pPr>
            <a:r>
              <a:rPr lang="en-US" altLang="en-US" dirty="0">
                <a:ea typeface="ＭＳ Ｐゴシック" panose="020B0600070205080204" pitchFamily="34" charset="-128"/>
              </a:rPr>
              <a:t>Repression – capable of making an enzyme but does not</a:t>
            </a:r>
          </a:p>
        </p:txBody>
      </p:sp>
    </p:spTree>
    <p:extLst>
      <p:ext uri="{BB962C8B-B14F-4D97-AF65-F5344CB8AC3E}">
        <p14:creationId xmlns:p14="http://schemas.microsoft.com/office/powerpoint/2010/main" val="376200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Graphics\Powerpoint\MH_DCM\MH_DCM-TEXTEDIT PROJECTS\RAVEN_11e\Final files\chapt16\chapt00_labeled\rav88132_16_04.jpg">
            <a:extLst>
              <a:ext uri="{FF2B5EF4-FFF2-40B4-BE49-F238E27FC236}">
                <a16:creationId xmlns:a16="http://schemas.microsoft.com/office/drawing/2014/main" id="{16F15F0A-9CF9-4797-9E61-5491D7B111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35" r="362"/>
          <a:stretch/>
        </p:blipFill>
        <p:spPr bwMode="auto">
          <a:xfrm>
            <a:off x="3482101" y="127617"/>
            <a:ext cx="8429241" cy="604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7F2777D-D9C2-47E5-9445-E5A407D1F8C6}"/>
              </a:ext>
            </a:extLst>
          </p:cNvPr>
          <p:cNvSpPr txBox="1"/>
          <p:nvPr/>
        </p:nvSpPr>
        <p:spPr>
          <a:xfrm>
            <a:off x="629001" y="328943"/>
            <a:ext cx="2142253" cy="369332"/>
          </a:xfrm>
          <a:prstGeom prst="rect">
            <a:avLst/>
          </a:prstGeom>
          <a:noFill/>
        </p:spPr>
        <p:txBody>
          <a:bodyPr wrap="none" rtlCol="0">
            <a:spAutoFit/>
          </a:bodyPr>
          <a:lstStyle/>
          <a:p>
            <a:r>
              <a:rPr lang="en-US" dirty="0"/>
              <a:t>Negative Repression </a:t>
            </a:r>
          </a:p>
        </p:txBody>
      </p:sp>
      <p:sp>
        <p:nvSpPr>
          <p:cNvPr id="2" name="TextBox 1">
            <a:extLst>
              <a:ext uri="{FF2B5EF4-FFF2-40B4-BE49-F238E27FC236}">
                <a16:creationId xmlns:a16="http://schemas.microsoft.com/office/drawing/2014/main" id="{46C11E8D-6D14-42E6-8603-8145B01F9E67}"/>
              </a:ext>
            </a:extLst>
          </p:cNvPr>
          <p:cNvSpPr txBox="1"/>
          <p:nvPr/>
        </p:nvSpPr>
        <p:spPr>
          <a:xfrm>
            <a:off x="121920" y="2274838"/>
            <a:ext cx="3274423" cy="2308324"/>
          </a:xfrm>
          <a:prstGeom prst="rect">
            <a:avLst/>
          </a:prstGeom>
          <a:noFill/>
        </p:spPr>
        <p:txBody>
          <a:bodyPr wrap="square" rtlCol="0">
            <a:spAutoFit/>
          </a:bodyPr>
          <a:lstStyle/>
          <a:p>
            <a:r>
              <a:rPr lang="en-US" dirty="0"/>
              <a:t>Not all to the story</a:t>
            </a:r>
          </a:p>
          <a:p>
            <a:r>
              <a:rPr lang="en-US" dirty="0"/>
              <a:t>What if lactose AND glucose are present - what will the cell want to do?</a:t>
            </a:r>
          </a:p>
          <a:p>
            <a:pPr marL="342900" indent="-342900">
              <a:buFont typeface="+mj-lt"/>
              <a:buAutoNum type="alphaLcParenR"/>
            </a:pPr>
            <a:r>
              <a:rPr lang="en-US" dirty="0"/>
              <a:t>Utilize both lactose and glucose</a:t>
            </a:r>
          </a:p>
          <a:p>
            <a:pPr marL="342900" indent="-342900">
              <a:buFont typeface="+mj-lt"/>
              <a:buAutoNum type="alphaLcParenR"/>
            </a:pPr>
            <a:r>
              <a:rPr lang="en-US" dirty="0"/>
              <a:t>Only utilize glucose</a:t>
            </a:r>
          </a:p>
          <a:p>
            <a:pPr marL="342900" indent="-342900">
              <a:buFont typeface="+mj-lt"/>
              <a:buAutoNum type="alphaLcParenR"/>
            </a:pPr>
            <a:r>
              <a:rPr lang="en-US" dirty="0"/>
              <a:t>Only utilize lactose</a:t>
            </a:r>
          </a:p>
        </p:txBody>
      </p:sp>
    </p:spTree>
    <p:extLst>
      <p:ext uri="{BB962C8B-B14F-4D97-AF65-F5344CB8AC3E}">
        <p14:creationId xmlns:p14="http://schemas.microsoft.com/office/powerpoint/2010/main" val="271053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Graphics\Powerpoint\MH_DCM\MH_DCM-TEXTEDIT PROJECTS\RAVEN_11e\Final files\chapt10\chapt00_labeled\rav88132_10_05.jpg">
            <a:extLst>
              <a:ext uri="{FF2B5EF4-FFF2-40B4-BE49-F238E27FC236}">
                <a16:creationId xmlns:a16="http://schemas.microsoft.com/office/drawing/2014/main" id="{3ED77B11-EFC5-4A61-BBB4-64BCD2B3E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26"/>
          <a:stretch/>
        </p:blipFill>
        <p:spPr bwMode="auto">
          <a:xfrm>
            <a:off x="2734668" y="201705"/>
            <a:ext cx="9257224" cy="61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Every species will have a different number of chromosomes. Humans have forty six chromosomes in twenty three nearly identical pairs.">
            <a:extLst>
              <a:ext uri="{FF2B5EF4-FFF2-40B4-BE49-F238E27FC236}">
                <a16:creationId xmlns:a16="http://schemas.microsoft.com/office/drawing/2014/main" id="{C3A1F8E1-5E6A-4046-9C48-3D29BDE41F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49" t="7382" r="4549" b="8065"/>
          <a:stretch/>
        </p:blipFill>
        <p:spPr bwMode="auto">
          <a:xfrm>
            <a:off x="3003121" y="3265082"/>
            <a:ext cx="3587774" cy="283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3388" y="1573304"/>
            <a:ext cx="2377053" cy="2862322"/>
          </a:xfrm>
          <a:prstGeom prst="rect">
            <a:avLst/>
          </a:prstGeom>
          <a:noFill/>
        </p:spPr>
        <p:txBody>
          <a:bodyPr wrap="square" rtlCol="0">
            <a:spAutoFit/>
          </a:bodyPr>
          <a:lstStyle/>
          <a:p>
            <a:r>
              <a:rPr lang="en-US" dirty="0"/>
              <a:t>The DNA that is most readily transcribed is that:</a:t>
            </a:r>
          </a:p>
          <a:p>
            <a:pPr marL="342900" indent="-342900">
              <a:buFont typeface="+mj-lt"/>
              <a:buAutoNum type="alphaUcPeriod"/>
            </a:pPr>
            <a:r>
              <a:rPr lang="en-US" dirty="0"/>
              <a:t>In a mitotic chromosome</a:t>
            </a:r>
          </a:p>
          <a:p>
            <a:pPr marL="342900" indent="-342900">
              <a:buFont typeface="+mj-lt"/>
              <a:buAutoNum type="alphaUcPeriod"/>
            </a:pPr>
            <a:r>
              <a:rPr lang="en-US" dirty="0"/>
              <a:t>Pressed closely against the histone core</a:t>
            </a:r>
          </a:p>
          <a:p>
            <a:pPr marL="342900" indent="-342900">
              <a:buFont typeface="+mj-lt"/>
              <a:buAutoNum type="alphaUcPeriod"/>
            </a:pPr>
            <a:r>
              <a:rPr lang="en-US" dirty="0"/>
              <a:t>Located between histone cores</a:t>
            </a:r>
          </a:p>
        </p:txBody>
      </p:sp>
    </p:spTree>
    <p:extLst>
      <p:ext uri="{BB962C8B-B14F-4D97-AF65-F5344CB8AC3E}">
        <p14:creationId xmlns:p14="http://schemas.microsoft.com/office/powerpoint/2010/main" val="348211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of Gene Expression </a:t>
            </a:r>
            <a:br>
              <a:rPr lang="en-US" dirty="0"/>
            </a:br>
            <a:endParaRPr lang="en-US" dirty="0"/>
          </a:p>
        </p:txBody>
      </p:sp>
      <p:sp>
        <p:nvSpPr>
          <p:cNvPr id="3" name="Content Placeholder 2"/>
          <p:cNvSpPr>
            <a:spLocks noGrp="1"/>
          </p:cNvSpPr>
          <p:nvPr>
            <p:ph idx="1"/>
          </p:nvPr>
        </p:nvSpPr>
        <p:spPr>
          <a:xfrm>
            <a:off x="701489" y="4098178"/>
            <a:ext cx="10515600" cy="2195046"/>
          </a:xfrm>
        </p:spPr>
        <p:txBody>
          <a:bodyPr/>
          <a:lstStyle/>
          <a:p>
            <a:pPr lvl="0"/>
            <a:r>
              <a:rPr lang="en-US" sz="2800" dirty="0"/>
              <a:t>How do DNA-binding motifs regulate protein expression?</a:t>
            </a:r>
          </a:p>
          <a:p>
            <a:pPr marL="913989" lvl="1" indent="-457200">
              <a:buFont typeface="+mj-lt"/>
              <a:buAutoNum type="alphaUcPeriod"/>
            </a:pPr>
            <a:r>
              <a:rPr lang="en-US" sz="2400" dirty="0"/>
              <a:t>They prevent translation </a:t>
            </a:r>
          </a:p>
          <a:p>
            <a:pPr marL="913989" lvl="1" indent="-457200">
              <a:buFont typeface="+mj-lt"/>
              <a:buAutoNum type="alphaUcPeriod"/>
            </a:pPr>
            <a:r>
              <a:rPr lang="en-US" sz="2400" dirty="0"/>
              <a:t>They prevent transcription</a:t>
            </a:r>
          </a:p>
          <a:p>
            <a:pPr marL="913989" lvl="1" indent="-457200">
              <a:buFont typeface="+mj-lt"/>
              <a:buAutoNum type="alphaUcPeriod"/>
            </a:pPr>
            <a:r>
              <a:rPr lang="en-US" sz="2400" dirty="0"/>
              <a:t>They increase translation rates</a:t>
            </a:r>
          </a:p>
          <a:p>
            <a:pPr marL="913989" lvl="1" indent="-457200">
              <a:buFont typeface="+mj-lt"/>
              <a:buAutoNum type="alphaUcPeriod"/>
            </a:pPr>
            <a:r>
              <a:rPr lang="en-US" sz="2400" dirty="0"/>
              <a:t>They increase transcription rates</a:t>
            </a:r>
          </a:p>
          <a:p>
            <a:endParaRPr lang="en-US" dirty="0"/>
          </a:p>
        </p:txBody>
      </p:sp>
      <p:sp>
        <p:nvSpPr>
          <p:cNvPr id="5" name="Rectangle 4"/>
          <p:cNvSpPr/>
          <p:nvPr/>
        </p:nvSpPr>
        <p:spPr>
          <a:xfrm>
            <a:off x="793377" y="1318735"/>
            <a:ext cx="10331824" cy="2554545"/>
          </a:xfrm>
          <a:prstGeom prst="rect">
            <a:avLst/>
          </a:prstGeom>
        </p:spPr>
        <p:txBody>
          <a:bodyPr wrap="square">
            <a:spAutoFit/>
          </a:bodyPr>
          <a:lstStyle/>
          <a:p>
            <a:pPr marL="228600" marR="0" indent="-228600">
              <a:spcBef>
                <a:spcPts val="0"/>
              </a:spcBef>
              <a:spcAft>
                <a:spcPts val="0"/>
              </a:spcAft>
              <a:tabLst>
                <a:tab pos="228600" algn="l"/>
                <a:tab pos="457200" algn="l"/>
              </a:tabLst>
            </a:pPr>
            <a:r>
              <a:rPr lang="en-US" sz="3200" dirty="0">
                <a:latin typeface="Times New Roman" panose="02020603050405020304" pitchFamily="18" charset="0"/>
                <a:ea typeface="Times New Roman" panose="02020603050405020304" pitchFamily="18" charset="0"/>
              </a:rPr>
              <a:t>DNA binding motifs can most easily bind to bases:</a:t>
            </a:r>
            <a:endParaRPr lang="en-US" sz="44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tabLst>
                <a:tab pos="228600" algn="l"/>
                <a:tab pos="457200" algn="l"/>
              </a:tabLst>
            </a:pPr>
            <a:r>
              <a:rPr lang="en-US" sz="3200" dirty="0">
                <a:latin typeface="Times New Roman" panose="02020603050405020304" pitchFamily="18" charset="0"/>
                <a:ea typeface="Times New Roman" panose="02020603050405020304" pitchFamily="18" charset="0"/>
              </a:rPr>
              <a:t>	A.	at the end of DNA strands.</a:t>
            </a:r>
            <a:endParaRPr lang="en-US" sz="44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tabLst>
                <a:tab pos="228600" algn="l"/>
                <a:tab pos="457200" algn="l"/>
              </a:tabLst>
            </a:pPr>
            <a:r>
              <a:rPr lang="en-US" sz="3200" dirty="0">
                <a:latin typeface="Times New Roman" panose="02020603050405020304" pitchFamily="18" charset="0"/>
                <a:ea typeface="Times New Roman" panose="02020603050405020304" pitchFamily="18" charset="0"/>
              </a:rPr>
              <a:t>	B.	in the minor groove.</a:t>
            </a:r>
            <a:endParaRPr lang="en-US" sz="44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tabLst>
                <a:tab pos="228600" algn="l"/>
                <a:tab pos="457200" algn="l"/>
              </a:tabLst>
            </a:pPr>
            <a:r>
              <a:rPr lang="en-US" sz="3200" dirty="0">
                <a:latin typeface="Times New Roman" panose="02020603050405020304" pitchFamily="18" charset="0"/>
                <a:ea typeface="Times New Roman" panose="02020603050405020304" pitchFamily="18" charset="0"/>
              </a:rPr>
              <a:t>	C.	in the major groove.</a:t>
            </a:r>
            <a:endParaRPr lang="en-US" sz="44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tabLst>
                <a:tab pos="228600" algn="l"/>
                <a:tab pos="457200" algn="l"/>
              </a:tabLst>
            </a:pPr>
            <a:r>
              <a:rPr lang="en-US" sz="3200" dirty="0">
                <a:latin typeface="Times New Roman" panose="02020603050405020304" pitchFamily="18" charset="0"/>
                <a:ea typeface="Times New Roman" panose="02020603050405020304" pitchFamily="18" charset="0"/>
              </a:rPr>
              <a:t>	D.	anywhere along the sequence.</a:t>
            </a:r>
            <a:endParaRPr lang="en-US"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248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842" y="3179989"/>
            <a:ext cx="10515600" cy="2396751"/>
          </a:xfrm>
        </p:spPr>
        <p:txBody>
          <a:bodyPr>
            <a:normAutofit lnSpcReduction="10000"/>
          </a:bodyPr>
          <a:lstStyle/>
          <a:p>
            <a:pPr marL="0" indent="0">
              <a:buNone/>
            </a:pPr>
            <a:r>
              <a:rPr lang="en-US" dirty="0"/>
              <a:t>	In prokaryotes, most protein regulation occurs</a:t>
            </a:r>
          </a:p>
          <a:p>
            <a:pPr marL="0" indent="0">
              <a:buNone/>
            </a:pPr>
            <a:r>
              <a:rPr lang="en-US" dirty="0"/>
              <a:t>	A.	during transcription.</a:t>
            </a:r>
          </a:p>
          <a:p>
            <a:pPr marL="0" indent="0">
              <a:buNone/>
            </a:pPr>
            <a:r>
              <a:rPr lang="en-US" dirty="0"/>
              <a:t>	B.	after transcription.</a:t>
            </a:r>
          </a:p>
          <a:p>
            <a:pPr marL="0" indent="0">
              <a:buNone/>
            </a:pPr>
            <a:r>
              <a:rPr lang="en-US" dirty="0"/>
              <a:t>	C.	before translation.</a:t>
            </a:r>
          </a:p>
          <a:p>
            <a:pPr marL="0" indent="0">
              <a:buNone/>
            </a:pPr>
            <a:r>
              <a:rPr lang="en-US" dirty="0"/>
              <a:t>	D.	after translation.</a:t>
            </a:r>
          </a:p>
        </p:txBody>
      </p:sp>
      <p:sp>
        <p:nvSpPr>
          <p:cNvPr id="5" name="Rectangle 4"/>
          <p:cNvSpPr/>
          <p:nvPr/>
        </p:nvSpPr>
        <p:spPr>
          <a:xfrm>
            <a:off x="916643" y="667121"/>
            <a:ext cx="10116670" cy="1631216"/>
          </a:xfrm>
          <a:prstGeom prst="rect">
            <a:avLst/>
          </a:prstGeom>
        </p:spPr>
        <p:txBody>
          <a:bodyPr wrap="square">
            <a:spAutoFit/>
          </a:bodyPr>
          <a:lstStyle/>
          <a:p>
            <a:pPr marR="0" lvl="0">
              <a:spcBef>
                <a:spcPts val="0"/>
              </a:spcBef>
              <a:spcAft>
                <a:spcPts val="0"/>
              </a:spcAft>
            </a:pPr>
            <a:r>
              <a:rPr lang="en-US" sz="2000" dirty="0">
                <a:latin typeface="Calibri" panose="020F0502020204030204" pitchFamily="34" charset="0"/>
                <a:ea typeface="Calibri" panose="020F0502020204030204" pitchFamily="34" charset="0"/>
                <a:cs typeface="Times New Roman" panose="02020603050405020304" pitchFamily="18" charset="0"/>
              </a:rPr>
              <a:t>Once created proteins: </a:t>
            </a:r>
          </a:p>
          <a:p>
            <a:pPr marL="742950" marR="0" lvl="1" indent="-285750">
              <a:spcBef>
                <a:spcPts val="0"/>
              </a:spcBef>
              <a:spcAft>
                <a:spcPts val="0"/>
              </a:spcAft>
              <a:buFont typeface="+mj-lt"/>
              <a:buAutoNum type="alphaLcPeriod"/>
            </a:pPr>
            <a:r>
              <a:rPr lang="en-US" sz="2000" dirty="0">
                <a:latin typeface="Calibri" panose="020F0502020204030204" pitchFamily="34" charset="0"/>
                <a:ea typeface="Calibri" panose="020F0502020204030204" pitchFamily="34" charset="0"/>
                <a:cs typeface="Times New Roman" panose="02020603050405020304" pitchFamily="18" charset="0"/>
              </a:rPr>
              <a:t>are eternal</a:t>
            </a:r>
          </a:p>
          <a:p>
            <a:pPr marL="742950" marR="0" lvl="1" indent="-285750">
              <a:spcBef>
                <a:spcPts val="0"/>
              </a:spcBef>
              <a:spcAft>
                <a:spcPts val="0"/>
              </a:spcAft>
              <a:buFont typeface="+mj-lt"/>
              <a:buAutoNum type="alphaLcPeriod"/>
            </a:pPr>
            <a:r>
              <a:rPr lang="en-US" sz="2000" dirty="0">
                <a:latin typeface="Calibri" panose="020F0502020204030204" pitchFamily="34" charset="0"/>
                <a:ea typeface="Calibri" panose="020F0502020204030204" pitchFamily="34" charset="0"/>
                <a:cs typeface="Times New Roman" panose="02020603050405020304" pitchFamily="18" charset="0"/>
              </a:rPr>
              <a:t>are secreted from the cell once they are no longer useful </a:t>
            </a:r>
          </a:p>
          <a:p>
            <a:pPr marL="742950" marR="0" lvl="1" indent="-285750">
              <a:spcBef>
                <a:spcPts val="0"/>
              </a:spcBef>
              <a:spcAft>
                <a:spcPts val="0"/>
              </a:spcAft>
              <a:buFont typeface="+mj-lt"/>
              <a:buAutoNum type="alphaLcPeriod"/>
            </a:pPr>
            <a:r>
              <a:rPr lang="en-US" sz="2000" dirty="0">
                <a:latin typeface="Calibri" panose="020F0502020204030204" pitchFamily="34" charset="0"/>
                <a:ea typeface="Calibri" panose="020F0502020204030204" pitchFamily="34" charset="0"/>
                <a:cs typeface="Times New Roman" panose="02020603050405020304" pitchFamily="18" charset="0"/>
              </a:rPr>
              <a:t>naturally degrade and are recycled</a:t>
            </a:r>
          </a:p>
          <a:p>
            <a:pPr marL="742950" marR="0" lvl="1" indent="-285750">
              <a:spcBef>
                <a:spcPts val="0"/>
              </a:spcBef>
              <a:spcAft>
                <a:spcPts val="0"/>
              </a:spcAft>
              <a:buFont typeface="+mj-lt"/>
              <a:buAutoNum type="alphaLcPeriod"/>
            </a:pPr>
            <a:r>
              <a:rPr lang="en-US" sz="2000" dirty="0">
                <a:latin typeface="Calibri" panose="020F0502020204030204" pitchFamily="34" charset="0"/>
                <a:ea typeface="Calibri" panose="020F0502020204030204" pitchFamily="34" charset="0"/>
                <a:cs typeface="Times New Roman" panose="02020603050405020304" pitchFamily="18" charset="0"/>
              </a:rPr>
              <a:t>naturally build up in cells and trigger the next phase of cell division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959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7D80-0B8A-4F36-8CD5-B82D331E7B15}"/>
              </a:ext>
            </a:extLst>
          </p:cNvPr>
          <p:cNvSpPr>
            <a:spLocks noGrp="1"/>
          </p:cNvSpPr>
          <p:nvPr>
            <p:ph type="title"/>
          </p:nvPr>
        </p:nvSpPr>
        <p:spPr>
          <a:xfrm>
            <a:off x="458638" y="140842"/>
            <a:ext cx="10515600" cy="1325563"/>
          </a:xfrm>
        </p:spPr>
        <p:txBody>
          <a:bodyPr/>
          <a:lstStyle/>
          <a:p>
            <a:r>
              <a:rPr lang="en-US" dirty="0"/>
              <a:t>Linear nature of chromosomes </a:t>
            </a:r>
          </a:p>
        </p:txBody>
      </p:sp>
      <p:pic>
        <p:nvPicPr>
          <p:cNvPr id="4" name="Picture 2" descr="Image result for chromosome">
            <a:extLst>
              <a:ext uri="{FF2B5EF4-FFF2-40B4-BE49-F238E27FC236}">
                <a16:creationId xmlns:a16="http://schemas.microsoft.com/office/drawing/2014/main" id="{068B89EE-F568-47F1-A398-04C086325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39" y="1432870"/>
            <a:ext cx="5702861" cy="45622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FA8D2B-EAD0-4BFD-B61C-2C87C44F1CAE}"/>
              </a:ext>
            </a:extLst>
          </p:cNvPr>
          <p:cNvPicPr>
            <a:picLocks noChangeAspect="1"/>
          </p:cNvPicPr>
          <p:nvPr/>
        </p:nvPicPr>
        <p:blipFill rotWithShape="1">
          <a:blip r:embed="rId3"/>
          <a:srcRect b="6955"/>
          <a:stretch/>
        </p:blipFill>
        <p:spPr>
          <a:xfrm>
            <a:off x="6351177" y="3470854"/>
            <a:ext cx="5557335" cy="3088259"/>
          </a:xfrm>
          <a:prstGeom prst="rect">
            <a:avLst/>
          </a:prstGeom>
        </p:spPr>
      </p:pic>
      <p:sp>
        <p:nvSpPr>
          <p:cNvPr id="3" name="TextBox 2"/>
          <p:cNvSpPr txBox="1"/>
          <p:nvPr/>
        </p:nvSpPr>
        <p:spPr>
          <a:xfrm>
            <a:off x="7006250" y="1189990"/>
            <a:ext cx="4247188" cy="2031325"/>
          </a:xfrm>
          <a:prstGeom prst="rect">
            <a:avLst/>
          </a:prstGeom>
          <a:noFill/>
        </p:spPr>
        <p:txBody>
          <a:bodyPr wrap="none" rtlCol="0">
            <a:spAutoFit/>
          </a:bodyPr>
          <a:lstStyle/>
          <a:p>
            <a:r>
              <a:rPr lang="en-US" dirty="0" err="1"/>
              <a:t>iClicker</a:t>
            </a:r>
            <a:r>
              <a:rPr lang="en-US" dirty="0"/>
              <a:t>!</a:t>
            </a:r>
          </a:p>
          <a:p>
            <a:r>
              <a:rPr lang="en-US" dirty="0"/>
              <a:t>Why is linear nature a problem?</a:t>
            </a:r>
          </a:p>
          <a:p>
            <a:pPr marL="800100" lvl="1" indent="-342900">
              <a:buFont typeface="+mj-lt"/>
              <a:buAutoNum type="alphaUcPeriod"/>
            </a:pPr>
            <a:r>
              <a:rPr lang="en-US" dirty="0"/>
              <a:t>Have to do it all at once</a:t>
            </a:r>
          </a:p>
          <a:p>
            <a:pPr marL="800100" lvl="1" indent="-342900">
              <a:buFont typeface="+mj-lt"/>
              <a:buAutoNum type="alphaUcPeriod"/>
            </a:pPr>
            <a:r>
              <a:rPr lang="en-US" dirty="0"/>
              <a:t>More likely to tangle</a:t>
            </a:r>
          </a:p>
          <a:p>
            <a:pPr marL="800100" lvl="1" indent="-342900">
              <a:buFont typeface="+mj-lt"/>
              <a:buAutoNum type="alphaUcPeriod"/>
            </a:pPr>
            <a:r>
              <a:rPr lang="en-US" dirty="0"/>
              <a:t>DNA replication only goes one way</a:t>
            </a:r>
          </a:p>
          <a:p>
            <a:pPr marL="800100" lvl="1" indent="-342900">
              <a:buFont typeface="+mj-lt"/>
              <a:buAutoNum type="alphaUcPeriod"/>
            </a:pPr>
            <a:r>
              <a:rPr lang="en-US" dirty="0"/>
              <a:t>Easier to lose your place</a:t>
            </a:r>
          </a:p>
          <a:p>
            <a:pPr marL="800100" lvl="1" indent="-342900">
              <a:buFont typeface="+mj-lt"/>
              <a:buAutoNum type="alphaUcPeriod"/>
            </a:pPr>
            <a:r>
              <a:rPr lang="en-US" dirty="0"/>
              <a:t>I like picking E. </a:t>
            </a:r>
          </a:p>
        </p:txBody>
      </p:sp>
    </p:spTree>
    <p:extLst>
      <p:ext uri="{BB962C8B-B14F-4D97-AF65-F5344CB8AC3E}">
        <p14:creationId xmlns:p14="http://schemas.microsoft.com/office/powerpoint/2010/main" val="344490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Graphics\Powerpoint\MH_DCM\MH_DCM-TEXTEDIT PROJECTS\RAVEN_11e\Final files\chapt10\chapt00_labeled\rav88132_10_05.jpg">
            <a:extLst>
              <a:ext uri="{FF2B5EF4-FFF2-40B4-BE49-F238E27FC236}">
                <a16:creationId xmlns:a16="http://schemas.microsoft.com/office/drawing/2014/main" id="{3ED77B11-EFC5-4A61-BBB4-64BCD2B3E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26"/>
          <a:stretch/>
        </p:blipFill>
        <p:spPr bwMode="auto">
          <a:xfrm>
            <a:off x="3050931" y="374576"/>
            <a:ext cx="8709316" cy="576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Every species will have a different number of chromosomes. Humans have forty six chromosomes in twenty three nearly identical pairs.">
            <a:extLst>
              <a:ext uri="{FF2B5EF4-FFF2-40B4-BE49-F238E27FC236}">
                <a16:creationId xmlns:a16="http://schemas.microsoft.com/office/drawing/2014/main" id="{C3A1F8E1-5E6A-4046-9C48-3D29BDE41F3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49" t="7382" r="4549" b="8065"/>
          <a:stretch/>
        </p:blipFill>
        <p:spPr bwMode="auto">
          <a:xfrm>
            <a:off x="3294028" y="3472766"/>
            <a:ext cx="3375423" cy="266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9189" y="552377"/>
            <a:ext cx="26797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ECF3F"/>
                </a:solidFill>
                <a:effectLst/>
                <a:uLnTx/>
                <a:uFillTx/>
                <a:latin typeface="Calibri" panose="020F0502020204030204"/>
                <a:ea typeface="+mn-ea"/>
                <a:cs typeface="+mn-cs"/>
              </a:rPr>
              <a:t>Chromosomes are made of protein and DNA</a:t>
            </a:r>
          </a:p>
        </p:txBody>
      </p:sp>
      <p:sp>
        <p:nvSpPr>
          <p:cNvPr id="6" name="TextBox 5"/>
          <p:cNvSpPr txBox="1"/>
          <p:nvPr/>
        </p:nvSpPr>
        <p:spPr>
          <a:xfrm>
            <a:off x="119594" y="2965937"/>
            <a:ext cx="291888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ECF3F"/>
                </a:solidFill>
                <a:effectLst/>
                <a:uLnTx/>
                <a:uFillTx/>
                <a:latin typeface="Calibri" panose="020F0502020204030204"/>
                <a:ea typeface="+mn-ea"/>
                <a:cs typeface="+mn-cs"/>
              </a:rPr>
              <a:t>iClicker</a:t>
            </a:r>
            <a:r>
              <a:rPr kumimoji="0" lang="en-US" sz="1800" b="0" i="0" u="none" strike="noStrike" kern="1200" cap="none" spc="0" normalizeH="0" baseline="0" noProof="0" dirty="0">
                <a:ln>
                  <a:noFill/>
                </a:ln>
                <a:solidFill>
                  <a:srgbClr val="FECF3F"/>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a:ln>
                  <a:noFill/>
                </a:ln>
                <a:solidFill>
                  <a:srgbClr val="FECF3F"/>
                </a:solidFill>
                <a:effectLst/>
                <a:uLnTx/>
                <a:uFillTx/>
                <a:latin typeface="Calibri" panose="020F0502020204030204"/>
                <a:ea typeface="+mn-ea"/>
                <a:cs typeface="+mn-cs"/>
              </a:rPr>
              <a:t>What is more complicated…</a:t>
            </a:r>
          </a:p>
          <a:p>
            <a:pPr marL="800100" marR="0" lvl="1"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Protein</a:t>
            </a:r>
          </a:p>
          <a:p>
            <a:pPr marL="800100" marR="0" lvl="1"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0" i="0" u="none" strike="noStrike" kern="1200" cap="none" spc="0" normalizeH="0" baseline="0" noProof="0" dirty="0">
                <a:ln>
                  <a:noFill/>
                </a:ln>
                <a:solidFill>
                  <a:srgbClr val="FECF3F"/>
                </a:solidFill>
                <a:effectLst/>
                <a:uLnTx/>
                <a:uFillTx/>
                <a:latin typeface="Calibri" panose="020F0502020204030204"/>
                <a:ea typeface="+mn-ea"/>
                <a:cs typeface="+mn-cs"/>
              </a:rPr>
              <a:t>DNA</a:t>
            </a:r>
          </a:p>
          <a:p>
            <a:pPr marL="800100" marR="0" lvl="1"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0" i="0" u="none" strike="noStrike" kern="1200" cap="none" spc="0" normalizeH="0" baseline="0" noProof="0" dirty="0">
                <a:ln>
                  <a:noFill/>
                </a:ln>
                <a:solidFill>
                  <a:srgbClr val="FECF3F"/>
                </a:solidFill>
                <a:effectLst/>
                <a:uLnTx/>
                <a:uFillTx/>
                <a:latin typeface="Calibri" panose="020F0502020204030204"/>
                <a:ea typeface="+mn-ea"/>
                <a:cs typeface="+mn-cs"/>
              </a:rPr>
              <a:t>Equally complex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CF3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0803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1" y="182249"/>
            <a:ext cx="10515600" cy="1325563"/>
          </a:xfrm>
        </p:spPr>
        <p:txBody>
          <a:bodyPr/>
          <a:lstStyle/>
          <a:p>
            <a:r>
              <a:rPr lang="en-US" dirty="0"/>
              <a:t>Meselson-Stahl Experiment</a:t>
            </a:r>
          </a:p>
        </p:txBody>
      </p:sp>
      <p:pic>
        <p:nvPicPr>
          <p:cNvPr id="4" name="Picture 2" descr="Y:\Graphics\Powerpoint\MH_DCM\MH_DCM-TEXTEDIT PROJECTS\RAVEN_11e\Final files\chapt14\chapt00_labeled\rav88132_14_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98" r="59375"/>
          <a:stretch/>
        </p:blipFill>
        <p:spPr bwMode="auto">
          <a:xfrm>
            <a:off x="350417" y="1320799"/>
            <a:ext cx="2717903" cy="2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7" descr="The procedure associated with the Meselson Stahl experiment."/>
          <p:cNvPicPr>
            <a:picLocks noChangeAspect="1" noChangeArrowheads="1"/>
          </p:cNvPicPr>
          <p:nvPr/>
        </p:nvPicPr>
        <p:blipFill rotWithShape="1">
          <a:blip r:embed="rId4">
            <a:extLst>
              <a:ext uri="{28A0092B-C50C-407E-A947-70E740481C1C}">
                <a14:useLocalDpi xmlns:a14="http://schemas.microsoft.com/office/drawing/2010/main" val="0"/>
              </a:ext>
            </a:extLst>
          </a:blip>
          <a:srcRect t="1044" b="85370"/>
          <a:stretch/>
        </p:blipFill>
        <p:spPr bwMode="auto">
          <a:xfrm>
            <a:off x="3281784" y="1507812"/>
            <a:ext cx="4206421" cy="129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7" descr="The procedure associated with the Meselson Stahl experiment."/>
          <p:cNvPicPr>
            <a:picLocks noChangeAspect="1" noChangeArrowheads="1"/>
          </p:cNvPicPr>
          <p:nvPr/>
        </p:nvPicPr>
        <p:blipFill rotWithShape="1">
          <a:blip r:embed="rId4">
            <a:extLst>
              <a:ext uri="{28A0092B-C50C-407E-A947-70E740481C1C}">
                <a14:useLocalDpi xmlns:a14="http://schemas.microsoft.com/office/drawing/2010/main" val="0"/>
              </a:ext>
            </a:extLst>
          </a:blip>
          <a:srcRect t="15364" b="55445"/>
          <a:stretch/>
        </p:blipFill>
        <p:spPr bwMode="auto">
          <a:xfrm>
            <a:off x="3281784" y="3277906"/>
            <a:ext cx="4102820" cy="271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7" descr="The procedure associated with the Meselson Stahl experiment."/>
          <p:cNvPicPr>
            <a:picLocks noChangeAspect="1" noChangeArrowheads="1"/>
          </p:cNvPicPr>
          <p:nvPr/>
        </p:nvPicPr>
        <p:blipFill rotWithShape="1">
          <a:blip r:embed="rId4">
            <a:extLst>
              <a:ext uri="{28A0092B-C50C-407E-A947-70E740481C1C}">
                <a14:useLocalDpi xmlns:a14="http://schemas.microsoft.com/office/drawing/2010/main" val="0"/>
              </a:ext>
            </a:extLst>
          </a:blip>
          <a:srcRect t="44005" b="29007"/>
          <a:stretch/>
        </p:blipFill>
        <p:spPr bwMode="auto">
          <a:xfrm>
            <a:off x="7701669" y="391551"/>
            <a:ext cx="4478694"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162567" y="4297362"/>
            <a:ext cx="4030591" cy="1477328"/>
          </a:xfrm>
          <a:prstGeom prst="rect">
            <a:avLst/>
          </a:prstGeom>
          <a:noFill/>
        </p:spPr>
        <p:txBody>
          <a:bodyPr wrap="none" rtlCol="0">
            <a:spAutoFit/>
          </a:bodyPr>
          <a:lstStyle/>
          <a:p>
            <a:r>
              <a:rPr lang="en-US" dirty="0" err="1"/>
              <a:t>iClicker</a:t>
            </a:r>
            <a:r>
              <a:rPr lang="en-US" dirty="0"/>
              <a:t> </a:t>
            </a:r>
          </a:p>
          <a:p>
            <a:r>
              <a:rPr lang="en-US" dirty="0"/>
              <a:t>What one does this experiment support?</a:t>
            </a:r>
          </a:p>
          <a:p>
            <a:pPr marL="342900" indent="-342900">
              <a:buAutoNum type="alphaUcParenR"/>
            </a:pPr>
            <a:r>
              <a:rPr lang="en-US" dirty="0"/>
              <a:t>Conservative</a:t>
            </a:r>
          </a:p>
          <a:p>
            <a:pPr marL="342900" indent="-342900">
              <a:buAutoNum type="alphaUcParenR"/>
            </a:pPr>
            <a:r>
              <a:rPr lang="en-US" dirty="0">
                <a:solidFill>
                  <a:srgbClr val="FF0000"/>
                </a:solidFill>
              </a:rPr>
              <a:t>Semiconservative</a:t>
            </a:r>
          </a:p>
          <a:p>
            <a:pPr marL="342900" indent="-342900">
              <a:buAutoNum type="alphaUcParenR"/>
            </a:pPr>
            <a:r>
              <a:rPr lang="en-US" dirty="0"/>
              <a:t>Dispersive</a:t>
            </a:r>
          </a:p>
        </p:txBody>
      </p:sp>
    </p:spTree>
    <p:extLst>
      <p:ext uri="{BB962C8B-B14F-4D97-AF65-F5344CB8AC3E}">
        <p14:creationId xmlns:p14="http://schemas.microsoft.com/office/powerpoint/2010/main" val="203026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5_11_replisome_U.jpg"/>
          <p:cNvPicPr/>
          <p:nvPr/>
        </p:nvPicPr>
        <p:blipFill>
          <a:blip r:embed="rId3"/>
          <a:srcRect b="3269"/>
          <a:stretch>
            <a:fillRect/>
          </a:stretch>
        </p:blipFill>
        <p:spPr>
          <a:xfrm>
            <a:off x="158267" y="902678"/>
            <a:ext cx="6559056" cy="4931067"/>
          </a:xfrm>
          <a:prstGeom prst="rect">
            <a:avLst/>
          </a:prstGeom>
          <a:ln w="12700">
            <a:miter lim="400000"/>
          </a:ln>
        </p:spPr>
      </p:pic>
      <p:sp>
        <p:nvSpPr>
          <p:cNvPr id="2" name="TextBox 1"/>
          <p:cNvSpPr txBox="1"/>
          <p:nvPr/>
        </p:nvSpPr>
        <p:spPr>
          <a:xfrm>
            <a:off x="6717323" y="0"/>
            <a:ext cx="985141" cy="369332"/>
          </a:xfrm>
          <a:prstGeom prst="rect">
            <a:avLst/>
          </a:prstGeom>
          <a:noFill/>
        </p:spPr>
        <p:txBody>
          <a:bodyPr wrap="none" rtlCol="0">
            <a:spAutoFit/>
          </a:bodyPr>
          <a:lstStyle/>
          <a:p>
            <a:r>
              <a:rPr lang="en-US" dirty="0" err="1"/>
              <a:t>iClicker</a:t>
            </a:r>
            <a:r>
              <a:rPr lang="en-US" dirty="0"/>
              <a:t>! </a:t>
            </a:r>
          </a:p>
        </p:txBody>
      </p:sp>
      <p:sp>
        <p:nvSpPr>
          <p:cNvPr id="3" name="TextBox 2"/>
          <p:cNvSpPr txBox="1"/>
          <p:nvPr/>
        </p:nvSpPr>
        <p:spPr>
          <a:xfrm>
            <a:off x="7075279" y="369332"/>
            <a:ext cx="3458307" cy="5909310"/>
          </a:xfrm>
          <a:prstGeom prst="rect">
            <a:avLst/>
          </a:prstGeom>
          <a:noFill/>
        </p:spPr>
        <p:txBody>
          <a:bodyPr wrap="square" rtlCol="0">
            <a:spAutoFit/>
          </a:bodyPr>
          <a:lstStyle/>
          <a:p>
            <a:pPr marL="342900" indent="-342900">
              <a:buFont typeface="+mj-lt"/>
              <a:buAutoNum type="arabicParenR"/>
            </a:pPr>
            <a:r>
              <a:rPr lang="en-US" dirty="0"/>
              <a:t>What is the purpose?</a:t>
            </a:r>
          </a:p>
          <a:p>
            <a:pPr marL="800100" lvl="1" indent="-342900">
              <a:buFont typeface="+mj-lt"/>
              <a:buAutoNum type="alphaUcPeriod"/>
            </a:pPr>
            <a:r>
              <a:rPr lang="en-US" dirty="0"/>
              <a:t>Keep the strand looped</a:t>
            </a:r>
          </a:p>
          <a:p>
            <a:pPr marL="800100" lvl="1" indent="-342900">
              <a:buFont typeface="+mj-lt"/>
              <a:buAutoNum type="alphaUcPeriod"/>
            </a:pPr>
            <a:r>
              <a:rPr lang="en-US" dirty="0">
                <a:solidFill>
                  <a:srgbClr val="FF0000"/>
                </a:solidFill>
              </a:rPr>
              <a:t>Prevent the single strand from breaking apart</a:t>
            </a:r>
          </a:p>
          <a:p>
            <a:pPr marL="800100" lvl="1" indent="-342900">
              <a:buFont typeface="+mj-lt"/>
              <a:buAutoNum type="alphaUcPeriod"/>
            </a:pPr>
            <a:r>
              <a:rPr lang="en-US" dirty="0"/>
              <a:t>Put RNA on the single strand</a:t>
            </a:r>
          </a:p>
          <a:p>
            <a:pPr marL="800100" lvl="1" indent="-342900">
              <a:buFont typeface="+mj-lt"/>
              <a:buAutoNum type="alphaUcPeriod"/>
            </a:pPr>
            <a:r>
              <a:rPr lang="en-US" dirty="0"/>
              <a:t>They’re genomic parasites!</a:t>
            </a:r>
          </a:p>
          <a:p>
            <a:pPr marL="800100" lvl="1" indent="-342900">
              <a:buFont typeface="+mj-lt"/>
              <a:buAutoNum type="alphaUcPeriod"/>
            </a:pPr>
            <a:endParaRPr lang="en-US" dirty="0"/>
          </a:p>
          <a:p>
            <a:pPr marL="342900" indent="-342900">
              <a:buFont typeface="+mj-lt"/>
              <a:buAutoNum type="arabicParenR"/>
            </a:pPr>
            <a:r>
              <a:rPr lang="en-US" dirty="0"/>
              <a:t>What is this doing?</a:t>
            </a:r>
          </a:p>
          <a:p>
            <a:pPr marL="800100" lvl="1" indent="-342900">
              <a:buFont typeface="+mj-lt"/>
              <a:buAutoNum type="alphaUcPeriod"/>
            </a:pPr>
            <a:r>
              <a:rPr lang="en-US" dirty="0"/>
              <a:t>Putting RNA bases on</a:t>
            </a:r>
          </a:p>
          <a:p>
            <a:pPr marL="800100" lvl="1" indent="-342900">
              <a:buFont typeface="+mj-lt"/>
              <a:buAutoNum type="alphaUcPeriod"/>
            </a:pPr>
            <a:r>
              <a:rPr lang="en-US" dirty="0">
                <a:solidFill>
                  <a:srgbClr val="FF0000"/>
                </a:solidFill>
              </a:rPr>
              <a:t>Putting DNA bases on</a:t>
            </a:r>
          </a:p>
          <a:p>
            <a:pPr marL="800100" lvl="1" indent="-342900">
              <a:buFont typeface="+mj-lt"/>
              <a:buAutoNum type="alphaUcPeriod"/>
            </a:pPr>
            <a:r>
              <a:rPr lang="en-US" dirty="0"/>
              <a:t>Breaking up the strands</a:t>
            </a:r>
          </a:p>
          <a:p>
            <a:pPr marL="800100" lvl="1" indent="-342900">
              <a:buFont typeface="+mj-lt"/>
              <a:buAutoNum type="alphaUcPeriod"/>
            </a:pPr>
            <a:r>
              <a:rPr lang="en-US" dirty="0"/>
              <a:t>Recoiling the strands</a:t>
            </a:r>
          </a:p>
          <a:p>
            <a:pPr marL="800100" lvl="1" indent="-342900">
              <a:buFont typeface="+mj-lt"/>
              <a:buAutoNum type="alphaUcPeriod"/>
            </a:pPr>
            <a:endParaRPr lang="en-US" dirty="0"/>
          </a:p>
          <a:p>
            <a:pPr marL="342900" indent="-342900">
              <a:buFont typeface="+mj-lt"/>
              <a:buAutoNum type="arabicParenR"/>
            </a:pPr>
            <a:r>
              <a:rPr lang="en-US" dirty="0"/>
              <a:t>This is? </a:t>
            </a:r>
          </a:p>
          <a:p>
            <a:pPr marL="800100" lvl="1" indent="-342900">
              <a:buFont typeface="+mj-lt"/>
              <a:buAutoNum type="arabicParenR"/>
            </a:pPr>
            <a:r>
              <a:rPr lang="en-US" dirty="0"/>
              <a:t>Recoiling the strands </a:t>
            </a:r>
          </a:p>
          <a:p>
            <a:pPr marL="800100" lvl="1" indent="-342900">
              <a:buFont typeface="+mj-lt"/>
              <a:buAutoNum type="arabicParenR"/>
            </a:pPr>
            <a:r>
              <a:rPr lang="en-US" dirty="0"/>
              <a:t>Proof reading</a:t>
            </a:r>
          </a:p>
          <a:p>
            <a:pPr marL="800100" lvl="1" indent="-342900">
              <a:buFont typeface="+mj-lt"/>
              <a:buAutoNum type="arabicParenR"/>
            </a:pPr>
            <a:r>
              <a:rPr lang="en-US" dirty="0">
                <a:solidFill>
                  <a:srgbClr val="FF0000"/>
                </a:solidFill>
              </a:rPr>
              <a:t>Patching nicks </a:t>
            </a:r>
          </a:p>
          <a:p>
            <a:pPr marL="800100" lvl="1" indent="-342900">
              <a:buFont typeface="+mj-lt"/>
              <a:buAutoNum type="arabicParenR"/>
            </a:pPr>
            <a:r>
              <a:rPr lang="en-US" dirty="0"/>
              <a:t>Holding the strand steady</a:t>
            </a:r>
          </a:p>
          <a:p>
            <a:pPr marL="342900" indent="-342900">
              <a:buFont typeface="+mj-lt"/>
              <a:buAutoNum type="arabicParenR"/>
            </a:pPr>
            <a:endParaRPr lang="en-US" dirty="0"/>
          </a:p>
        </p:txBody>
      </p:sp>
      <p:sp>
        <p:nvSpPr>
          <p:cNvPr id="5" name="TextBox 4"/>
          <p:cNvSpPr txBox="1"/>
          <p:nvPr/>
        </p:nvSpPr>
        <p:spPr>
          <a:xfrm>
            <a:off x="2312194" y="4352165"/>
            <a:ext cx="333746" cy="369332"/>
          </a:xfrm>
          <a:prstGeom prst="rect">
            <a:avLst/>
          </a:prstGeom>
          <a:solidFill>
            <a:srgbClr val="FFFF00"/>
          </a:solidFill>
          <a:ln>
            <a:solidFill>
              <a:srgbClr val="FF0000"/>
            </a:solidFill>
          </a:ln>
        </p:spPr>
        <p:txBody>
          <a:bodyPr wrap="none" rtlCol="0">
            <a:spAutoFit/>
          </a:bodyPr>
          <a:lstStyle/>
          <a:p>
            <a:r>
              <a:rPr lang="en-US" dirty="0">
                <a:solidFill>
                  <a:schemeClr val="tx2">
                    <a:lumMod val="10000"/>
                  </a:schemeClr>
                </a:solidFill>
                <a:latin typeface="Broadway" panose="04040905080B02020502" pitchFamily="82" charset="0"/>
              </a:rPr>
              <a:t>1</a:t>
            </a:r>
          </a:p>
        </p:txBody>
      </p:sp>
      <p:sp>
        <p:nvSpPr>
          <p:cNvPr id="6" name="TextBox 5"/>
          <p:cNvSpPr txBox="1"/>
          <p:nvPr/>
        </p:nvSpPr>
        <p:spPr>
          <a:xfrm>
            <a:off x="3786552" y="1862736"/>
            <a:ext cx="333746" cy="369332"/>
          </a:xfrm>
          <a:prstGeom prst="rect">
            <a:avLst/>
          </a:prstGeom>
          <a:solidFill>
            <a:srgbClr val="FFFF00"/>
          </a:solidFill>
          <a:ln>
            <a:solidFill>
              <a:srgbClr val="FF0000"/>
            </a:solidFill>
          </a:ln>
        </p:spPr>
        <p:txBody>
          <a:bodyPr wrap="none" rtlCol="0">
            <a:spAutoFit/>
          </a:bodyPr>
          <a:lstStyle/>
          <a:p>
            <a:r>
              <a:rPr lang="en-US" dirty="0">
                <a:solidFill>
                  <a:schemeClr val="tx2">
                    <a:lumMod val="10000"/>
                  </a:schemeClr>
                </a:solidFill>
                <a:latin typeface="Broadway" panose="04040905080B02020502" pitchFamily="82" charset="0"/>
              </a:rPr>
              <a:t>2</a:t>
            </a:r>
          </a:p>
        </p:txBody>
      </p:sp>
      <p:sp>
        <p:nvSpPr>
          <p:cNvPr id="7" name="TextBox 6"/>
          <p:cNvSpPr txBox="1"/>
          <p:nvPr/>
        </p:nvSpPr>
        <p:spPr>
          <a:xfrm>
            <a:off x="1688122" y="5259307"/>
            <a:ext cx="333746" cy="369332"/>
          </a:xfrm>
          <a:prstGeom prst="rect">
            <a:avLst/>
          </a:prstGeom>
          <a:solidFill>
            <a:srgbClr val="FFFF00"/>
          </a:solidFill>
          <a:ln>
            <a:solidFill>
              <a:srgbClr val="FF0000"/>
            </a:solidFill>
          </a:ln>
        </p:spPr>
        <p:txBody>
          <a:bodyPr wrap="none" rtlCol="0">
            <a:spAutoFit/>
          </a:bodyPr>
          <a:lstStyle/>
          <a:p>
            <a:r>
              <a:rPr lang="en-US" dirty="0">
                <a:solidFill>
                  <a:schemeClr val="tx2">
                    <a:lumMod val="10000"/>
                  </a:schemeClr>
                </a:solidFill>
                <a:latin typeface="Broadway" panose="04040905080B02020502" pitchFamily="82" charset="0"/>
              </a:rPr>
              <a:t>3</a:t>
            </a:r>
          </a:p>
        </p:txBody>
      </p:sp>
      <p:sp>
        <p:nvSpPr>
          <p:cNvPr id="8" name="TextBox 7"/>
          <p:cNvSpPr txBox="1"/>
          <p:nvPr/>
        </p:nvSpPr>
        <p:spPr>
          <a:xfrm>
            <a:off x="5709137" y="2176138"/>
            <a:ext cx="184731" cy="369332"/>
          </a:xfrm>
          <a:prstGeom prst="rect">
            <a:avLst/>
          </a:prstGeom>
          <a:noFill/>
        </p:spPr>
        <p:txBody>
          <a:bodyPr wrap="none" rtlCol="0">
            <a:spAutoFit/>
          </a:bodyPr>
          <a:lstStyle/>
          <a:p>
            <a:endParaRPr lang="en-US" dirty="0">
              <a:solidFill>
                <a:schemeClr val="tx2">
                  <a:lumMod val="10000"/>
                </a:schemeClr>
              </a:solidFill>
              <a:latin typeface="Broadway" panose="04040905080B02020502" pitchFamily="82" charset="0"/>
            </a:endParaRPr>
          </a:p>
        </p:txBody>
      </p:sp>
    </p:spTree>
    <p:extLst>
      <p:ext uri="{BB962C8B-B14F-4D97-AF65-F5344CB8AC3E}">
        <p14:creationId xmlns:p14="http://schemas.microsoft.com/office/powerpoint/2010/main" val="7840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chromosome">
            <a:extLst>
              <a:ext uri="{FF2B5EF4-FFF2-40B4-BE49-F238E27FC236}">
                <a16:creationId xmlns:a16="http://schemas.microsoft.com/office/drawing/2014/main" id="{5E749EEC-D536-42A1-B502-054212958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9561" y="514910"/>
            <a:ext cx="5751516" cy="46012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bacterial cell">
            <a:extLst>
              <a:ext uri="{FF2B5EF4-FFF2-40B4-BE49-F238E27FC236}">
                <a16:creationId xmlns:a16="http://schemas.microsoft.com/office/drawing/2014/main" id="{28AE3F9D-684B-4AFE-96B6-C11E59DC2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78" y="424758"/>
            <a:ext cx="5271870" cy="35145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4272" y="4520485"/>
            <a:ext cx="4902881" cy="2031325"/>
          </a:xfrm>
          <a:prstGeom prst="rect">
            <a:avLst/>
          </a:prstGeom>
          <a:noFill/>
        </p:spPr>
        <p:txBody>
          <a:bodyPr wrap="none" rtlCol="0">
            <a:spAutoFit/>
          </a:bodyPr>
          <a:lstStyle/>
          <a:p>
            <a:r>
              <a:rPr lang="en-US" dirty="0" err="1"/>
              <a:t>iClicker</a:t>
            </a:r>
            <a:r>
              <a:rPr lang="en-US" dirty="0"/>
              <a:t>! </a:t>
            </a:r>
          </a:p>
          <a:p>
            <a:r>
              <a:rPr lang="en-US" dirty="0"/>
              <a:t>Which do you think is easier to replicate?</a:t>
            </a:r>
          </a:p>
          <a:p>
            <a:pPr marL="800100" lvl="1" indent="-342900">
              <a:buFont typeface="+mj-lt"/>
              <a:buAutoNum type="alphaUcPeriod"/>
            </a:pPr>
            <a:r>
              <a:rPr lang="en-US" dirty="0">
                <a:solidFill>
                  <a:srgbClr val="FF0000"/>
                </a:solidFill>
              </a:rPr>
              <a:t>Prokaryote</a:t>
            </a:r>
          </a:p>
          <a:p>
            <a:pPr marL="800100" lvl="1" indent="-342900">
              <a:buFont typeface="+mj-lt"/>
              <a:buAutoNum type="alphaUcPeriod"/>
            </a:pPr>
            <a:r>
              <a:rPr lang="en-US" dirty="0"/>
              <a:t>Eukaryote</a:t>
            </a:r>
          </a:p>
          <a:p>
            <a:pPr marL="800100" lvl="1" indent="-342900">
              <a:buFont typeface="+mj-lt"/>
              <a:buAutoNum type="alphaUcPeriod"/>
            </a:pPr>
            <a:r>
              <a:rPr lang="en-US" dirty="0"/>
              <a:t>Same amount of energy to replicate both </a:t>
            </a:r>
          </a:p>
          <a:p>
            <a:endParaRPr lang="en-US" dirty="0"/>
          </a:p>
          <a:p>
            <a:endParaRPr lang="en-US" dirty="0"/>
          </a:p>
        </p:txBody>
      </p:sp>
    </p:spTree>
    <p:extLst>
      <p:ext uri="{BB962C8B-B14F-4D97-AF65-F5344CB8AC3E}">
        <p14:creationId xmlns:p14="http://schemas.microsoft.com/office/powerpoint/2010/main" val="412372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7D80-0B8A-4F36-8CD5-B82D331E7B15}"/>
              </a:ext>
            </a:extLst>
          </p:cNvPr>
          <p:cNvSpPr>
            <a:spLocks noGrp="1"/>
          </p:cNvSpPr>
          <p:nvPr>
            <p:ph type="title"/>
          </p:nvPr>
        </p:nvSpPr>
        <p:spPr>
          <a:xfrm>
            <a:off x="458638" y="140842"/>
            <a:ext cx="10515600" cy="1325563"/>
          </a:xfrm>
        </p:spPr>
        <p:txBody>
          <a:bodyPr/>
          <a:lstStyle/>
          <a:p>
            <a:r>
              <a:rPr lang="en-US" dirty="0"/>
              <a:t>Linear nature of chromosomes </a:t>
            </a:r>
          </a:p>
        </p:txBody>
      </p:sp>
      <p:pic>
        <p:nvPicPr>
          <p:cNvPr id="4" name="Picture 2" descr="Image result for chromosome">
            <a:extLst>
              <a:ext uri="{FF2B5EF4-FFF2-40B4-BE49-F238E27FC236}">
                <a16:creationId xmlns:a16="http://schemas.microsoft.com/office/drawing/2014/main" id="{068B89EE-F568-47F1-A398-04C086325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39" y="1432870"/>
            <a:ext cx="5702861" cy="45622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FA8D2B-EAD0-4BFD-B61C-2C87C44F1CAE}"/>
              </a:ext>
            </a:extLst>
          </p:cNvPr>
          <p:cNvPicPr>
            <a:picLocks noChangeAspect="1"/>
          </p:cNvPicPr>
          <p:nvPr/>
        </p:nvPicPr>
        <p:blipFill rotWithShape="1">
          <a:blip r:embed="rId3"/>
          <a:srcRect b="6955"/>
          <a:stretch/>
        </p:blipFill>
        <p:spPr>
          <a:xfrm>
            <a:off x="6351177" y="3470854"/>
            <a:ext cx="5557335" cy="3088259"/>
          </a:xfrm>
          <a:prstGeom prst="rect">
            <a:avLst/>
          </a:prstGeom>
        </p:spPr>
      </p:pic>
      <p:sp>
        <p:nvSpPr>
          <p:cNvPr id="3" name="TextBox 2"/>
          <p:cNvSpPr txBox="1"/>
          <p:nvPr/>
        </p:nvSpPr>
        <p:spPr>
          <a:xfrm>
            <a:off x="7006250" y="1189990"/>
            <a:ext cx="4247188" cy="2031325"/>
          </a:xfrm>
          <a:prstGeom prst="rect">
            <a:avLst/>
          </a:prstGeom>
          <a:noFill/>
        </p:spPr>
        <p:txBody>
          <a:bodyPr wrap="none" rtlCol="0">
            <a:spAutoFit/>
          </a:bodyPr>
          <a:lstStyle/>
          <a:p>
            <a:r>
              <a:rPr lang="en-US" dirty="0" err="1"/>
              <a:t>iClicker</a:t>
            </a:r>
            <a:r>
              <a:rPr lang="en-US" dirty="0"/>
              <a:t>!</a:t>
            </a:r>
          </a:p>
          <a:p>
            <a:r>
              <a:rPr lang="en-US" dirty="0"/>
              <a:t>Why is linear nature a problem?</a:t>
            </a:r>
          </a:p>
          <a:p>
            <a:pPr marL="800100" lvl="1" indent="-342900">
              <a:buFont typeface="+mj-lt"/>
              <a:buAutoNum type="alphaUcPeriod"/>
            </a:pPr>
            <a:r>
              <a:rPr lang="en-US" dirty="0"/>
              <a:t>Have to do it all at once</a:t>
            </a:r>
          </a:p>
          <a:p>
            <a:pPr marL="800100" lvl="1" indent="-342900">
              <a:buFont typeface="+mj-lt"/>
              <a:buAutoNum type="alphaUcPeriod"/>
            </a:pPr>
            <a:r>
              <a:rPr lang="en-US" dirty="0"/>
              <a:t>More likely to tangle</a:t>
            </a:r>
          </a:p>
          <a:p>
            <a:pPr marL="800100" lvl="1" indent="-342900">
              <a:buFont typeface="+mj-lt"/>
              <a:buAutoNum type="alphaUcPeriod"/>
            </a:pPr>
            <a:r>
              <a:rPr lang="en-US" dirty="0">
                <a:solidFill>
                  <a:srgbClr val="FF0000"/>
                </a:solidFill>
              </a:rPr>
              <a:t>DNA replication only goes one way</a:t>
            </a:r>
          </a:p>
          <a:p>
            <a:pPr marL="800100" lvl="1" indent="-342900">
              <a:buFont typeface="+mj-lt"/>
              <a:buAutoNum type="alphaUcPeriod"/>
            </a:pPr>
            <a:r>
              <a:rPr lang="en-US" dirty="0"/>
              <a:t>Easier to lose your place</a:t>
            </a:r>
          </a:p>
          <a:p>
            <a:pPr marL="800100" lvl="1" indent="-342900">
              <a:buFont typeface="+mj-lt"/>
              <a:buAutoNum type="alphaUcPeriod"/>
            </a:pPr>
            <a:r>
              <a:rPr lang="en-US" dirty="0"/>
              <a:t>I like picking E. </a:t>
            </a:r>
          </a:p>
        </p:txBody>
      </p:sp>
    </p:spTree>
    <p:extLst>
      <p:ext uri="{BB962C8B-B14F-4D97-AF65-F5344CB8AC3E}">
        <p14:creationId xmlns:p14="http://schemas.microsoft.com/office/powerpoint/2010/main" val="176769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8">
            <a:extLst>
              <a:ext uri="{FF2B5EF4-FFF2-40B4-BE49-F238E27FC236}">
                <a16:creationId xmlns:a16="http://schemas.microsoft.com/office/drawing/2014/main" id="{A5F42D64-80C0-4C31-A04D-3BA769FE14CE}"/>
              </a:ext>
            </a:extLst>
          </p:cNvPr>
          <p:cNvPicPr>
            <a:picLocks noGrp="1" noChangeAspect="1"/>
          </p:cNvPicPr>
          <p:nvPr>
            <p:ph idx="1"/>
          </p:nvPr>
        </p:nvPicPr>
        <p:blipFill>
          <a:blip r:embed="rId3"/>
          <a:stretch>
            <a:fillRect/>
          </a:stretch>
        </p:blipFill>
        <p:spPr>
          <a:xfrm>
            <a:off x="187324" y="167720"/>
            <a:ext cx="8634704" cy="6574076"/>
          </a:xfrm>
          <a:prstGeom prst="rect">
            <a:avLst/>
          </a:prstGeom>
        </p:spPr>
      </p:pic>
      <p:sp>
        <p:nvSpPr>
          <p:cNvPr id="2" name="TextBox 1"/>
          <p:cNvSpPr txBox="1"/>
          <p:nvPr/>
        </p:nvSpPr>
        <p:spPr>
          <a:xfrm>
            <a:off x="9053848" y="515155"/>
            <a:ext cx="2090297" cy="2308324"/>
          </a:xfrm>
          <a:prstGeom prst="rect">
            <a:avLst/>
          </a:prstGeom>
          <a:noFill/>
        </p:spPr>
        <p:txBody>
          <a:bodyPr wrap="square" rtlCol="0">
            <a:spAutoFit/>
          </a:bodyPr>
          <a:lstStyle/>
          <a:p>
            <a:r>
              <a:rPr lang="en-US" dirty="0"/>
              <a:t>A company has introduced an “Eternal Life’ potion that is crammed full of telomerase! Should you take it?</a:t>
            </a:r>
          </a:p>
          <a:p>
            <a:pPr marL="342900" indent="-342900">
              <a:buFont typeface="+mj-lt"/>
              <a:buAutoNum type="alphaUcPeriod"/>
            </a:pPr>
            <a:r>
              <a:rPr lang="en-US" dirty="0"/>
              <a:t>Of course!</a:t>
            </a:r>
          </a:p>
          <a:p>
            <a:pPr marL="342900" indent="-342900">
              <a:buFont typeface="+mj-lt"/>
              <a:buAutoNum type="alphaUcPeriod"/>
            </a:pPr>
            <a:r>
              <a:rPr lang="en-US" dirty="0">
                <a:solidFill>
                  <a:srgbClr val="FF0000"/>
                </a:solidFill>
              </a:rPr>
              <a:t>No!</a:t>
            </a:r>
          </a:p>
        </p:txBody>
      </p:sp>
    </p:spTree>
    <p:extLst>
      <p:ext uri="{BB962C8B-B14F-4D97-AF65-F5344CB8AC3E}">
        <p14:creationId xmlns:p14="http://schemas.microsoft.com/office/powerpoint/2010/main" val="158590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5" y="0"/>
            <a:ext cx="10515600" cy="1325563"/>
          </a:xfrm>
        </p:spPr>
        <p:txBody>
          <a:bodyPr/>
          <a:lstStyle/>
          <a:p>
            <a:r>
              <a:rPr lang="en-US" dirty="0"/>
              <a:t>That’s still  a lot of errors! </a:t>
            </a:r>
          </a:p>
        </p:txBody>
      </p:sp>
      <p:pic>
        <p:nvPicPr>
          <p:cNvPr id="13314" name="Picture 2" descr="http://oregonstate.edu/instruct/bb350/textmaterials/10/Slide29.jpg"/>
          <p:cNvPicPr>
            <a:picLocks noChangeAspect="1" noChangeArrowheads="1"/>
          </p:cNvPicPr>
          <p:nvPr/>
        </p:nvPicPr>
        <p:blipFill rotWithShape="1">
          <a:blip r:embed="rId2">
            <a:extLst>
              <a:ext uri="{28A0092B-C50C-407E-A947-70E740481C1C}">
                <a14:useLocalDpi xmlns:a14="http://schemas.microsoft.com/office/drawing/2010/main" val="0"/>
              </a:ext>
            </a:extLst>
          </a:blip>
          <a:srcRect l="34957" b="4487"/>
          <a:stretch/>
        </p:blipFill>
        <p:spPr bwMode="auto">
          <a:xfrm>
            <a:off x="1019175" y="1220451"/>
            <a:ext cx="4857750" cy="53500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12169" y="1841679"/>
            <a:ext cx="3872727" cy="2031325"/>
          </a:xfrm>
          <a:prstGeom prst="rect">
            <a:avLst/>
          </a:prstGeom>
          <a:noFill/>
        </p:spPr>
        <p:txBody>
          <a:bodyPr wrap="none" rtlCol="0">
            <a:spAutoFit/>
          </a:bodyPr>
          <a:lstStyle/>
          <a:p>
            <a:r>
              <a:rPr lang="en-US" dirty="0"/>
              <a:t>These errors are called Mutations.</a:t>
            </a:r>
          </a:p>
          <a:p>
            <a:r>
              <a:rPr lang="en-US" dirty="0"/>
              <a:t>What is a possible result of mutations?</a:t>
            </a:r>
          </a:p>
          <a:p>
            <a:pPr marL="342900" indent="-342900">
              <a:buFont typeface="+mj-lt"/>
              <a:buAutoNum type="alphaUcPeriod"/>
            </a:pPr>
            <a:r>
              <a:rPr lang="en-US" dirty="0"/>
              <a:t>Death</a:t>
            </a:r>
          </a:p>
          <a:p>
            <a:pPr marL="342900" indent="-342900">
              <a:buFont typeface="+mj-lt"/>
              <a:buAutoNum type="alphaUcPeriod"/>
            </a:pPr>
            <a:r>
              <a:rPr lang="en-US" dirty="0"/>
              <a:t>Illness</a:t>
            </a:r>
          </a:p>
          <a:p>
            <a:pPr marL="342900" indent="-342900">
              <a:buFont typeface="+mj-lt"/>
              <a:buAutoNum type="alphaUcPeriod"/>
            </a:pPr>
            <a:r>
              <a:rPr lang="en-US" dirty="0"/>
              <a:t>No effect on the organism</a:t>
            </a:r>
          </a:p>
          <a:p>
            <a:pPr marL="342900" indent="-342900">
              <a:buFont typeface="+mj-lt"/>
              <a:buAutoNum type="alphaUcPeriod"/>
            </a:pPr>
            <a:r>
              <a:rPr lang="en-US" dirty="0"/>
              <a:t>Beneficial effect</a:t>
            </a:r>
          </a:p>
          <a:p>
            <a:pPr marL="342900" indent="-342900">
              <a:buFont typeface="+mj-lt"/>
              <a:buAutoNum type="alphaUcPeriod"/>
            </a:pPr>
            <a:r>
              <a:rPr lang="en-US" dirty="0">
                <a:solidFill>
                  <a:srgbClr val="FF0000"/>
                </a:solidFill>
              </a:rPr>
              <a:t>All of the above </a:t>
            </a:r>
          </a:p>
        </p:txBody>
      </p:sp>
    </p:spTree>
    <p:extLst>
      <p:ext uri="{BB962C8B-B14F-4D97-AF65-F5344CB8AC3E}">
        <p14:creationId xmlns:p14="http://schemas.microsoft.com/office/powerpoint/2010/main" val="290719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Graphics\Powerpoint\MH_DCM\MH_DCM-TEXTEDIT PROJECTS\RAVEN_11e\Final files\chapt15\chapt00_labeled\rav88132_t15_01.jpg">
            <a:extLst>
              <a:ext uri="{FF2B5EF4-FFF2-40B4-BE49-F238E27FC236}">
                <a16:creationId xmlns:a16="http://schemas.microsoft.com/office/drawing/2014/main" id="{9BE42686-5CCC-43DB-BC60-F14D50652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59" b="7983"/>
          <a:stretch/>
        </p:blipFill>
        <p:spPr bwMode="auto">
          <a:xfrm>
            <a:off x="474858" y="1268081"/>
            <a:ext cx="9945488" cy="524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5E1B0FE-E1A9-4CC0-9E05-FF9BCCA6A589}"/>
              </a:ext>
            </a:extLst>
          </p:cNvPr>
          <p:cNvSpPr txBox="1"/>
          <p:nvPr/>
        </p:nvSpPr>
        <p:spPr>
          <a:xfrm>
            <a:off x="2659405" y="86265"/>
            <a:ext cx="9057737" cy="2031325"/>
          </a:xfrm>
          <a:prstGeom prst="rect">
            <a:avLst/>
          </a:prstGeom>
          <a:noFill/>
        </p:spPr>
        <p:txBody>
          <a:bodyPr wrap="square" numCol="2" rtlCol="0">
            <a:spAutoFit/>
          </a:bodyPr>
          <a:lstStyle/>
          <a:p>
            <a:r>
              <a:rPr lang="en-US" dirty="0"/>
              <a:t>Based  on this chart, which of the following would be cause a different protein to form?</a:t>
            </a:r>
          </a:p>
          <a:p>
            <a:r>
              <a:rPr lang="en-US" dirty="0"/>
              <a:t>Assume we started with ATT in the DNA</a:t>
            </a:r>
          </a:p>
          <a:p>
            <a:endParaRPr lang="en-US" dirty="0"/>
          </a:p>
          <a:p>
            <a:endParaRPr lang="en-US" dirty="0"/>
          </a:p>
          <a:p>
            <a:endParaRPr lang="en-US" dirty="0"/>
          </a:p>
          <a:p>
            <a:endParaRPr lang="en-US" dirty="0"/>
          </a:p>
          <a:p>
            <a:pPr marL="342900" indent="-342900">
              <a:buFont typeface="+mj-lt"/>
              <a:buAutoNum type="alphaUcPeriod"/>
            </a:pPr>
            <a:r>
              <a:rPr lang="en-US" dirty="0"/>
              <a:t>ATC</a:t>
            </a:r>
          </a:p>
          <a:p>
            <a:pPr marL="342900" indent="-342900">
              <a:buFont typeface="+mj-lt"/>
              <a:buAutoNum type="alphaUcPeriod"/>
            </a:pPr>
            <a:r>
              <a:rPr lang="en-US" dirty="0"/>
              <a:t>ATA</a:t>
            </a:r>
          </a:p>
          <a:p>
            <a:pPr marL="342900" indent="-342900">
              <a:buFont typeface="+mj-lt"/>
              <a:buAutoNum type="alphaUcPeriod"/>
            </a:pPr>
            <a:r>
              <a:rPr lang="en-US" dirty="0"/>
              <a:t>ATT</a:t>
            </a:r>
          </a:p>
          <a:p>
            <a:pPr marL="342900" indent="-342900">
              <a:buFont typeface="+mj-lt"/>
              <a:buAutoNum type="alphaUcPeriod"/>
            </a:pPr>
            <a:r>
              <a:rPr lang="en-US" dirty="0">
                <a:solidFill>
                  <a:srgbClr val="FF0000"/>
                </a:solidFill>
              </a:rPr>
              <a:t>ATG</a:t>
            </a:r>
          </a:p>
        </p:txBody>
      </p:sp>
    </p:spTree>
    <p:extLst>
      <p:ext uri="{BB962C8B-B14F-4D97-AF65-F5344CB8AC3E}">
        <p14:creationId xmlns:p14="http://schemas.microsoft.com/office/powerpoint/2010/main" val="587195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B53F-5ADC-446A-A9B3-888115196482}"/>
              </a:ext>
            </a:extLst>
          </p:cNvPr>
          <p:cNvSpPr>
            <a:spLocks noGrp="1"/>
          </p:cNvSpPr>
          <p:nvPr>
            <p:ph type="title"/>
          </p:nvPr>
        </p:nvSpPr>
        <p:spPr>
          <a:xfrm>
            <a:off x="125506" y="0"/>
            <a:ext cx="10515600" cy="1325563"/>
          </a:xfrm>
        </p:spPr>
        <p:txBody>
          <a:bodyPr/>
          <a:lstStyle/>
          <a:p>
            <a:r>
              <a:rPr lang="en-US" dirty="0"/>
              <a:t>Prokaryotic Transcription </a:t>
            </a:r>
          </a:p>
        </p:txBody>
      </p:sp>
      <p:sp>
        <p:nvSpPr>
          <p:cNvPr id="3" name="Content Placeholder 2">
            <a:extLst>
              <a:ext uri="{FF2B5EF4-FFF2-40B4-BE49-F238E27FC236}">
                <a16:creationId xmlns:a16="http://schemas.microsoft.com/office/drawing/2014/main" id="{FBFBCD84-F38A-4B6F-9E59-67AF9F1E9B45}"/>
              </a:ext>
            </a:extLst>
          </p:cNvPr>
          <p:cNvSpPr>
            <a:spLocks noGrp="1"/>
          </p:cNvSpPr>
          <p:nvPr>
            <p:ph idx="1"/>
          </p:nvPr>
        </p:nvSpPr>
        <p:spPr>
          <a:xfrm>
            <a:off x="295835" y="1183341"/>
            <a:ext cx="4607859" cy="5208494"/>
          </a:xfrm>
        </p:spPr>
        <p:txBody>
          <a:bodyPr/>
          <a:lstStyle/>
          <a:p>
            <a:pPr marL="0" indent="0">
              <a:buNone/>
            </a:pPr>
            <a:r>
              <a:rPr lang="en-US" dirty="0" err="1"/>
              <a:t>iClicker</a:t>
            </a:r>
            <a:r>
              <a:rPr lang="en-US" dirty="0"/>
              <a:t>! </a:t>
            </a:r>
          </a:p>
          <a:p>
            <a:pPr marL="0" indent="0">
              <a:buNone/>
            </a:pPr>
            <a:r>
              <a:rPr lang="en-US" dirty="0"/>
              <a:t>The blue bit</a:t>
            </a:r>
          </a:p>
          <a:p>
            <a:pPr marL="514350" indent="-514350">
              <a:buFont typeface="+mj-lt"/>
              <a:buAutoNum type="alphaUcPeriod"/>
            </a:pPr>
            <a:r>
              <a:rPr lang="en-US" dirty="0"/>
              <a:t>Proofreads the generated mRNA</a:t>
            </a:r>
          </a:p>
          <a:p>
            <a:pPr marL="514350" indent="-514350">
              <a:buFont typeface="+mj-lt"/>
              <a:buAutoNum type="alphaUcPeriod"/>
            </a:pPr>
            <a:r>
              <a:rPr lang="en-US" dirty="0"/>
              <a:t>Is needed throughout the entire transcription process</a:t>
            </a:r>
          </a:p>
          <a:p>
            <a:pPr marL="514350" indent="-514350">
              <a:buFont typeface="+mj-lt"/>
              <a:buAutoNum type="alphaUcPeriod"/>
            </a:pPr>
            <a:r>
              <a:rPr lang="en-US" dirty="0">
                <a:solidFill>
                  <a:srgbClr val="FF0000"/>
                </a:solidFill>
              </a:rPr>
              <a:t>Disassociates after transcription has begun</a:t>
            </a:r>
          </a:p>
          <a:p>
            <a:pPr marL="514350" indent="-514350">
              <a:buFont typeface="+mj-lt"/>
              <a:buAutoNum type="alphaUcPeriod"/>
            </a:pPr>
            <a:r>
              <a:rPr lang="en-US" dirty="0"/>
              <a:t>Can bind anywhere on the DNA</a:t>
            </a:r>
          </a:p>
          <a:p>
            <a:pPr marL="514350" indent="-514350">
              <a:buFont typeface="+mj-lt"/>
              <a:buAutoNum type="alphaUcPeriod"/>
            </a:pPr>
            <a:endParaRPr lang="en-US" dirty="0"/>
          </a:p>
          <a:p>
            <a:pPr marL="514350" indent="-514350">
              <a:buFont typeface="+mj-lt"/>
              <a:buAutoNum type="alphaUcPeriod"/>
            </a:pPr>
            <a:endParaRPr lang="en-US" dirty="0"/>
          </a:p>
          <a:p>
            <a:pPr marL="514350" indent="-514350">
              <a:buFont typeface="+mj-lt"/>
              <a:buAutoNum type="alphaUcPeriod"/>
            </a:pPr>
            <a:endParaRPr lang="en-US" dirty="0"/>
          </a:p>
        </p:txBody>
      </p:sp>
      <p:pic>
        <p:nvPicPr>
          <p:cNvPr id="4" name="Picture 2" descr="Y:\Graphics\Powerpoint\MH_DCM\MH_DCM-TEXTEDIT PROJECTS\RAVEN_11e\Final files\chapt15\chapt00_labeled\rav88132_15_06a.jpg">
            <a:extLst>
              <a:ext uri="{FF2B5EF4-FFF2-40B4-BE49-F238E27FC236}">
                <a16:creationId xmlns:a16="http://schemas.microsoft.com/office/drawing/2014/main" id="{8FE2A455-97F6-440D-BC1D-3FDDA91AE4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46" b="8974"/>
          <a:stretch/>
        </p:blipFill>
        <p:spPr bwMode="auto">
          <a:xfrm>
            <a:off x="5020221" y="1479176"/>
            <a:ext cx="6875944" cy="41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522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95224-ED7A-4FAC-847C-500A9CB9173B}"/>
              </a:ext>
            </a:extLst>
          </p:cNvPr>
          <p:cNvSpPr>
            <a:spLocks noGrp="1"/>
          </p:cNvSpPr>
          <p:nvPr>
            <p:ph type="title"/>
          </p:nvPr>
        </p:nvSpPr>
        <p:spPr>
          <a:xfrm>
            <a:off x="838201" y="18255"/>
            <a:ext cx="10515600" cy="1325563"/>
          </a:xfrm>
        </p:spPr>
        <p:txBody>
          <a:bodyPr/>
          <a:lstStyle/>
          <a:p>
            <a:r>
              <a:rPr lang="en-US" dirty="0"/>
              <a:t>In prokaryotes transcription and translation are coupled </a:t>
            </a:r>
          </a:p>
        </p:txBody>
      </p:sp>
      <p:sp>
        <p:nvSpPr>
          <p:cNvPr id="3" name="Content Placeholder 2">
            <a:extLst>
              <a:ext uri="{FF2B5EF4-FFF2-40B4-BE49-F238E27FC236}">
                <a16:creationId xmlns:a16="http://schemas.microsoft.com/office/drawing/2014/main" id="{EAD57A93-8562-4F2D-94B5-29F786DF1EF6}"/>
              </a:ext>
            </a:extLst>
          </p:cNvPr>
          <p:cNvSpPr>
            <a:spLocks noGrp="1"/>
          </p:cNvSpPr>
          <p:nvPr>
            <p:ph idx="1"/>
          </p:nvPr>
        </p:nvSpPr>
        <p:spPr>
          <a:xfrm>
            <a:off x="838201" y="1825625"/>
            <a:ext cx="3805517" cy="2495363"/>
          </a:xfrm>
        </p:spPr>
        <p:txBody>
          <a:bodyPr>
            <a:normAutofit/>
          </a:bodyPr>
          <a:lstStyle/>
          <a:p>
            <a:pPr marL="456789" lvl="1" indent="0">
              <a:buNone/>
            </a:pPr>
            <a:r>
              <a:rPr lang="en-US" altLang="en-US" sz="2800" dirty="0"/>
              <a:t>mRNA begins to be translated before transcription is finished</a:t>
            </a:r>
          </a:p>
          <a:p>
            <a:endParaRPr lang="en-US" dirty="0"/>
          </a:p>
        </p:txBody>
      </p:sp>
      <p:pic>
        <p:nvPicPr>
          <p:cNvPr id="9" name="Picture 42" descr="In E. coli transcription occurs during translation.  The RNA polymerase moves along the DNA strand.  This process will form ribosomes.  As the ribosomes move along the DNA strand they form polypeptide chains.">
            <a:extLst>
              <a:ext uri="{FF2B5EF4-FFF2-40B4-BE49-F238E27FC236}">
                <a16:creationId xmlns:a16="http://schemas.microsoft.com/office/drawing/2014/main" id="{7081C1F1-E05A-486D-AE6B-431E6A926B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22"/>
          <a:stretch/>
        </p:blipFill>
        <p:spPr bwMode="auto">
          <a:xfrm>
            <a:off x="5063565" y="860610"/>
            <a:ext cx="6046788" cy="548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F8349AA-670B-4709-B7D7-C360A325CD44}"/>
              </a:ext>
            </a:extLst>
          </p:cNvPr>
          <p:cNvSpPr txBox="1"/>
          <p:nvPr/>
        </p:nvSpPr>
        <p:spPr>
          <a:xfrm>
            <a:off x="398842" y="4123426"/>
            <a:ext cx="4014497" cy="2031325"/>
          </a:xfrm>
          <a:prstGeom prst="rect">
            <a:avLst/>
          </a:prstGeom>
          <a:noFill/>
        </p:spPr>
        <p:txBody>
          <a:bodyPr wrap="none" rtlCol="0">
            <a:spAutoFit/>
          </a:bodyPr>
          <a:lstStyle/>
          <a:p>
            <a:r>
              <a:rPr lang="en-US" dirty="0"/>
              <a:t>Why can’t it work like this in Eukaryotes?</a:t>
            </a:r>
          </a:p>
          <a:p>
            <a:pPr marL="800100" lvl="1" indent="-342900">
              <a:buFont typeface="+mj-lt"/>
              <a:buAutoNum type="alphaUcPeriod"/>
            </a:pPr>
            <a:r>
              <a:rPr lang="en-US" dirty="0"/>
              <a:t>Chromosomes are too large</a:t>
            </a:r>
          </a:p>
          <a:p>
            <a:pPr marL="800100" lvl="1" indent="-342900">
              <a:buFont typeface="+mj-lt"/>
              <a:buAutoNum type="alphaUcPeriod"/>
            </a:pPr>
            <a:r>
              <a:rPr lang="en-US" dirty="0"/>
              <a:t>A little thing called the nucleus</a:t>
            </a:r>
          </a:p>
          <a:p>
            <a:pPr marL="800100" lvl="1" indent="-342900">
              <a:buFont typeface="+mj-lt"/>
              <a:buAutoNum type="alphaUcPeriod"/>
            </a:pPr>
            <a:r>
              <a:rPr lang="en-US" dirty="0"/>
              <a:t>Eukaryotes modify the mRNA</a:t>
            </a:r>
          </a:p>
          <a:p>
            <a:pPr marL="800100" lvl="1" indent="-342900">
              <a:buFont typeface="+mj-lt"/>
              <a:buAutoNum type="alphaUcPeriod"/>
            </a:pPr>
            <a:r>
              <a:rPr lang="en-US" dirty="0"/>
              <a:t>All of the above</a:t>
            </a:r>
          </a:p>
          <a:p>
            <a:pPr marL="800100" lvl="1" indent="-342900">
              <a:buFont typeface="+mj-lt"/>
              <a:buAutoNum type="alphaUcPeriod"/>
            </a:pPr>
            <a:r>
              <a:rPr lang="en-US" dirty="0">
                <a:solidFill>
                  <a:srgbClr val="FF0000"/>
                </a:solidFill>
              </a:rPr>
              <a:t>B&amp;C, not A</a:t>
            </a:r>
          </a:p>
          <a:p>
            <a:endParaRPr lang="en-US" dirty="0"/>
          </a:p>
        </p:txBody>
      </p:sp>
    </p:spTree>
    <p:extLst>
      <p:ext uri="{BB962C8B-B14F-4D97-AF65-F5344CB8AC3E}">
        <p14:creationId xmlns:p14="http://schemas.microsoft.com/office/powerpoint/2010/main" val="3146539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8">
            <a:extLst>
              <a:ext uri="{FF2B5EF4-FFF2-40B4-BE49-F238E27FC236}">
                <a16:creationId xmlns:a16="http://schemas.microsoft.com/office/drawing/2014/main" id="{A5F42D64-80C0-4C31-A04D-3BA769FE14CE}"/>
              </a:ext>
            </a:extLst>
          </p:cNvPr>
          <p:cNvPicPr>
            <a:picLocks noGrp="1" noChangeAspect="1"/>
          </p:cNvPicPr>
          <p:nvPr>
            <p:ph idx="1"/>
          </p:nvPr>
        </p:nvPicPr>
        <p:blipFill>
          <a:blip r:embed="rId3"/>
          <a:stretch>
            <a:fillRect/>
          </a:stretch>
        </p:blipFill>
        <p:spPr>
          <a:xfrm>
            <a:off x="187324" y="167720"/>
            <a:ext cx="8634704" cy="6574076"/>
          </a:xfrm>
          <a:prstGeom prst="rect">
            <a:avLst/>
          </a:prstGeom>
        </p:spPr>
      </p:pic>
      <p:sp>
        <p:nvSpPr>
          <p:cNvPr id="2" name="TextBox 1"/>
          <p:cNvSpPr txBox="1"/>
          <p:nvPr/>
        </p:nvSpPr>
        <p:spPr>
          <a:xfrm>
            <a:off x="9053848" y="515155"/>
            <a:ext cx="2090297" cy="2308324"/>
          </a:xfrm>
          <a:prstGeom prst="rect">
            <a:avLst/>
          </a:prstGeom>
          <a:noFill/>
        </p:spPr>
        <p:txBody>
          <a:bodyPr wrap="square" rtlCol="0">
            <a:spAutoFit/>
          </a:bodyPr>
          <a:lstStyle/>
          <a:p>
            <a:r>
              <a:rPr lang="en-US" dirty="0"/>
              <a:t>A company has introduced an “Eternal Life’ potion that is crammed full of telomerase! Should you take it?</a:t>
            </a:r>
          </a:p>
          <a:p>
            <a:pPr marL="342900" indent="-342900">
              <a:buFont typeface="+mj-lt"/>
              <a:buAutoNum type="alphaUcPeriod"/>
            </a:pPr>
            <a:r>
              <a:rPr lang="en-US" dirty="0"/>
              <a:t>Of course!</a:t>
            </a:r>
          </a:p>
          <a:p>
            <a:pPr marL="342900" indent="-342900">
              <a:buFont typeface="+mj-lt"/>
              <a:buAutoNum type="alphaUcPeriod"/>
            </a:pPr>
            <a:r>
              <a:rPr lang="en-US" dirty="0"/>
              <a:t>No!</a:t>
            </a:r>
          </a:p>
        </p:txBody>
      </p:sp>
    </p:spTree>
    <p:extLst>
      <p:ext uri="{BB962C8B-B14F-4D97-AF65-F5344CB8AC3E}">
        <p14:creationId xmlns:p14="http://schemas.microsoft.com/office/powerpoint/2010/main" val="112140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10682-0CA0-4A53-A059-F7354E0B4B1B}"/>
              </a:ext>
            </a:extLst>
          </p:cNvPr>
          <p:cNvSpPr>
            <a:spLocks noGrp="1"/>
          </p:cNvSpPr>
          <p:nvPr>
            <p:ph type="title"/>
          </p:nvPr>
        </p:nvSpPr>
        <p:spPr>
          <a:xfrm>
            <a:off x="838200" y="-65176"/>
            <a:ext cx="10515600" cy="1325563"/>
          </a:xfrm>
        </p:spPr>
        <p:txBody>
          <a:bodyPr/>
          <a:lstStyle/>
          <a:p>
            <a:r>
              <a:rPr lang="en-US" dirty="0"/>
              <a:t>Intron Removal (</a:t>
            </a:r>
            <a:r>
              <a:rPr lang="en-US" altLang="en-US" dirty="0"/>
              <a:t>pre-mRNA splicing)</a:t>
            </a:r>
            <a:endParaRPr lang="en-US" dirty="0"/>
          </a:p>
        </p:txBody>
      </p:sp>
      <p:sp>
        <p:nvSpPr>
          <p:cNvPr id="3" name="Content Placeholder 2">
            <a:extLst>
              <a:ext uri="{FF2B5EF4-FFF2-40B4-BE49-F238E27FC236}">
                <a16:creationId xmlns:a16="http://schemas.microsoft.com/office/drawing/2014/main" id="{0514A013-F054-4291-A4CF-723C69EE2C96}"/>
              </a:ext>
            </a:extLst>
          </p:cNvPr>
          <p:cNvSpPr>
            <a:spLocks noGrp="1"/>
          </p:cNvSpPr>
          <p:nvPr>
            <p:ph idx="1"/>
          </p:nvPr>
        </p:nvSpPr>
        <p:spPr>
          <a:xfrm>
            <a:off x="294732" y="997784"/>
            <a:ext cx="4184183" cy="3953714"/>
          </a:xfrm>
        </p:spPr>
        <p:txBody>
          <a:bodyPr>
            <a:normAutofit/>
          </a:bodyPr>
          <a:lstStyle/>
          <a:p>
            <a:r>
              <a:rPr lang="en-US" altLang="en-US" dirty="0"/>
              <a:t>Introns – non-coding sequences </a:t>
            </a:r>
          </a:p>
          <a:p>
            <a:r>
              <a:rPr lang="en-US" altLang="en-US" dirty="0"/>
              <a:t>Exons – sequences that will be translated</a:t>
            </a:r>
          </a:p>
          <a:p>
            <a:endParaRPr lang="en-US" dirty="0"/>
          </a:p>
        </p:txBody>
      </p:sp>
      <p:pic>
        <p:nvPicPr>
          <p:cNvPr id="4" name="Picture 74" descr="Eukaryotic genes contain sequences of introns and exons. ">
            <a:extLst>
              <a:ext uri="{FF2B5EF4-FFF2-40B4-BE49-F238E27FC236}">
                <a16:creationId xmlns:a16="http://schemas.microsoft.com/office/drawing/2014/main" id="{4715700C-0140-468A-B750-93F4250B2C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6" b="77089"/>
          <a:stretch/>
        </p:blipFill>
        <p:spPr bwMode="auto">
          <a:xfrm>
            <a:off x="4222427" y="1604681"/>
            <a:ext cx="7720709" cy="16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4" descr="Eukaryotic genes contain sequences of introns and exons. ">
            <a:extLst>
              <a:ext uri="{FF2B5EF4-FFF2-40B4-BE49-F238E27FC236}">
                <a16:creationId xmlns:a16="http://schemas.microsoft.com/office/drawing/2014/main" id="{BB16C93E-A73E-4C0F-AE75-D85B72118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5" b="63170"/>
          <a:stretch/>
        </p:blipFill>
        <p:spPr bwMode="auto">
          <a:xfrm>
            <a:off x="4222429" y="1604681"/>
            <a:ext cx="7720707" cy="273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4" descr="Eukaryotic genes contain sequences of introns and exons. ">
            <a:extLst>
              <a:ext uri="{FF2B5EF4-FFF2-40B4-BE49-F238E27FC236}">
                <a16:creationId xmlns:a16="http://schemas.microsoft.com/office/drawing/2014/main" id="{D6874C86-2E6A-43FD-A25D-001BF271BC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5" b="46600"/>
          <a:stretch/>
        </p:blipFill>
        <p:spPr bwMode="auto">
          <a:xfrm>
            <a:off x="4222428" y="1604681"/>
            <a:ext cx="7720708" cy="406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8411" y="2974641"/>
            <a:ext cx="3657600" cy="2862322"/>
          </a:xfrm>
          <a:prstGeom prst="rect">
            <a:avLst/>
          </a:prstGeom>
          <a:noFill/>
        </p:spPr>
        <p:txBody>
          <a:bodyPr wrap="square" rtlCol="0">
            <a:spAutoFit/>
          </a:bodyPr>
          <a:lstStyle/>
          <a:p>
            <a:r>
              <a:rPr lang="en-US" dirty="0"/>
              <a:t>If a mutation occurs in an intron</a:t>
            </a:r>
          </a:p>
          <a:p>
            <a:r>
              <a:rPr lang="en-US" dirty="0"/>
              <a:t>will this have any impact on the </a:t>
            </a:r>
          </a:p>
          <a:p>
            <a:r>
              <a:rPr lang="en-US" dirty="0"/>
              <a:t>resulting protein? </a:t>
            </a:r>
          </a:p>
          <a:p>
            <a:pPr marL="800100" lvl="1" indent="-342900">
              <a:buFont typeface="+mj-lt"/>
              <a:buAutoNum type="alphaUcPeriod"/>
            </a:pPr>
            <a:r>
              <a:rPr lang="en-US" dirty="0"/>
              <a:t>Yes, always</a:t>
            </a:r>
          </a:p>
          <a:p>
            <a:pPr marL="800100" lvl="1" indent="-342900">
              <a:buFont typeface="+mj-lt"/>
              <a:buAutoNum type="alphaUcPeriod"/>
            </a:pPr>
            <a:r>
              <a:rPr lang="en-US" dirty="0"/>
              <a:t>No, never</a:t>
            </a:r>
          </a:p>
          <a:p>
            <a:pPr marL="800100" lvl="1" indent="-342900">
              <a:buFont typeface="+mj-lt"/>
              <a:buAutoNum type="alphaUcPeriod"/>
            </a:pPr>
            <a:r>
              <a:rPr lang="en-US" dirty="0"/>
              <a:t>Sometimes, but if it does, the impact will always be very minor</a:t>
            </a:r>
          </a:p>
          <a:p>
            <a:pPr marL="800100" lvl="1" indent="-342900">
              <a:buFont typeface="+mj-lt"/>
              <a:buAutoNum type="alphaUcPeriod"/>
            </a:pPr>
            <a:r>
              <a:rPr lang="en-US" dirty="0">
                <a:solidFill>
                  <a:srgbClr val="FF0000"/>
                </a:solidFill>
              </a:rPr>
              <a:t>Sometimes, and the impact can be extreme</a:t>
            </a:r>
          </a:p>
        </p:txBody>
      </p:sp>
    </p:spTree>
    <p:extLst>
      <p:ext uri="{BB962C8B-B14F-4D97-AF65-F5344CB8AC3E}">
        <p14:creationId xmlns:p14="http://schemas.microsoft.com/office/powerpoint/2010/main" val="133348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308A9-5C0B-4CC0-8140-345A059B9EF1}"/>
              </a:ext>
            </a:extLst>
          </p:cNvPr>
          <p:cNvSpPr>
            <a:spLocks noGrp="1"/>
          </p:cNvSpPr>
          <p:nvPr>
            <p:ph type="title"/>
          </p:nvPr>
        </p:nvSpPr>
        <p:spPr/>
        <p:txBody>
          <a:bodyPr/>
          <a:lstStyle/>
          <a:p>
            <a:r>
              <a:rPr lang="en-US" dirty="0"/>
              <a:t>Translation and Transcription are?</a:t>
            </a:r>
          </a:p>
        </p:txBody>
      </p:sp>
      <p:sp>
        <p:nvSpPr>
          <p:cNvPr id="3" name="Content Placeholder 2">
            <a:extLst>
              <a:ext uri="{FF2B5EF4-FFF2-40B4-BE49-F238E27FC236}">
                <a16:creationId xmlns:a16="http://schemas.microsoft.com/office/drawing/2014/main" id="{E2D7F853-191C-49B4-9437-ADC99E33A823}"/>
              </a:ext>
            </a:extLst>
          </p:cNvPr>
          <p:cNvSpPr>
            <a:spLocks noGrp="1"/>
          </p:cNvSpPr>
          <p:nvPr>
            <p:ph idx="1"/>
          </p:nvPr>
        </p:nvSpPr>
        <p:spPr/>
        <p:txBody>
          <a:bodyPr/>
          <a:lstStyle/>
          <a:p>
            <a:pPr marL="514350" indent="-514350">
              <a:buFont typeface="+mj-lt"/>
              <a:buAutoNum type="alphaUcPeriod"/>
            </a:pPr>
            <a:r>
              <a:rPr lang="en-US" dirty="0"/>
              <a:t>Translation is the DNA being converted to an mRNA sequence and transcription is this sequence producing a protein </a:t>
            </a:r>
          </a:p>
          <a:p>
            <a:pPr marL="514350" indent="-514350">
              <a:buFont typeface="+mj-lt"/>
              <a:buAutoNum type="alphaUcPeriod"/>
            </a:pPr>
            <a:r>
              <a:rPr lang="en-US" dirty="0">
                <a:solidFill>
                  <a:srgbClr val="FF0000"/>
                </a:solidFill>
              </a:rPr>
              <a:t>Transcription is the DNA being converted to an mRNA sequence and Translation is this sequence producing a protein </a:t>
            </a:r>
          </a:p>
          <a:p>
            <a:pPr marL="514350" indent="-514350">
              <a:buFont typeface="+mj-lt"/>
              <a:buAutoNum type="alphaUcPeriod"/>
            </a:pPr>
            <a:r>
              <a:rPr lang="en-US" dirty="0"/>
              <a:t>Translation is the DNA being converted to a protein and transcription is this sequence producing a mRNA sequence</a:t>
            </a:r>
          </a:p>
          <a:p>
            <a:pPr marL="514350" indent="-514350">
              <a:buFont typeface="+mj-lt"/>
              <a:buAutoNum type="alphaUcPeriod"/>
            </a:pPr>
            <a:r>
              <a:rPr lang="en-US" dirty="0"/>
              <a:t>Transcription is the DNA being converted to a protein and translation is this sequence producing a mRNA sequence</a:t>
            </a:r>
          </a:p>
          <a:p>
            <a:pPr marL="514350" indent="-514350">
              <a:buFont typeface="+mj-lt"/>
              <a:buAutoNum type="alphaUcPeriod"/>
            </a:pPr>
            <a:endParaRPr lang="en-US" dirty="0"/>
          </a:p>
          <a:p>
            <a:pPr marL="514350" indent="-514350">
              <a:buFont typeface="+mj-lt"/>
              <a:buAutoNum type="alphaUcPeriod"/>
            </a:pPr>
            <a:endParaRPr lang="en-US" dirty="0"/>
          </a:p>
        </p:txBody>
      </p:sp>
    </p:spTree>
    <p:extLst>
      <p:ext uri="{BB962C8B-B14F-4D97-AF65-F5344CB8AC3E}">
        <p14:creationId xmlns:p14="http://schemas.microsoft.com/office/powerpoint/2010/main" val="34105065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3793" y="1166262"/>
            <a:ext cx="10515600" cy="4351338"/>
          </a:xfrm>
        </p:spPr>
        <p:txBody>
          <a:bodyPr/>
          <a:lstStyle/>
          <a:p>
            <a:pPr marL="0" indent="0">
              <a:buNone/>
            </a:pPr>
            <a:r>
              <a:rPr lang="en-US" dirty="0"/>
              <a:t>Which of the following types of mutation, resulting in an error in the mRNA just after the AUG start of translation, is likely to have the most serious effect on the polypeptide product?</a:t>
            </a:r>
          </a:p>
          <a:p>
            <a:r>
              <a:rPr lang="en-US" dirty="0"/>
              <a:t>a.	deletion of a codon</a:t>
            </a:r>
          </a:p>
          <a:p>
            <a:r>
              <a:rPr lang="en-US" dirty="0">
                <a:solidFill>
                  <a:srgbClr val="FF0000"/>
                </a:solidFill>
              </a:rPr>
              <a:t>b.	deletion of a nucleotide</a:t>
            </a:r>
          </a:p>
          <a:p>
            <a:r>
              <a:rPr lang="en-US" dirty="0"/>
              <a:t>c.	substitution of the third nucleotide of a codon</a:t>
            </a:r>
          </a:p>
          <a:p>
            <a:r>
              <a:rPr lang="en-US" dirty="0"/>
              <a:t>d.	substitution of the first nucleotide of a codon</a:t>
            </a:r>
          </a:p>
          <a:p>
            <a:endParaRPr lang="en-US" dirty="0"/>
          </a:p>
        </p:txBody>
      </p:sp>
    </p:spTree>
    <p:extLst>
      <p:ext uri="{BB962C8B-B14F-4D97-AF65-F5344CB8AC3E}">
        <p14:creationId xmlns:p14="http://schemas.microsoft.com/office/powerpoint/2010/main" val="887721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r>
              <a:rPr lang="en-US" sz="2800" dirty="0"/>
              <a:t>RNA polymerase attaches to a promoter to initiation transcription in prokaryotes. Which of the following is true about this promoter region:</a:t>
            </a:r>
          </a:p>
          <a:p>
            <a:pPr lvl="0"/>
            <a:r>
              <a:rPr lang="en-US" sz="2800" dirty="0"/>
              <a:t>a.	It is symmetrically on both DNA strands</a:t>
            </a:r>
          </a:p>
          <a:p>
            <a:pPr lvl="0"/>
            <a:r>
              <a:rPr lang="en-US" sz="2800" dirty="0"/>
              <a:t>b.	</a:t>
            </a:r>
            <a:r>
              <a:rPr lang="en-US" sz="2800" dirty="0">
                <a:solidFill>
                  <a:srgbClr val="FF0000"/>
                </a:solidFill>
              </a:rPr>
              <a:t>It is not transcribed into mRNA</a:t>
            </a:r>
          </a:p>
          <a:p>
            <a:pPr lvl="0"/>
            <a:r>
              <a:rPr lang="en-US" sz="2800" dirty="0"/>
              <a:t>c.	It costs ATP for the polymerase to attach</a:t>
            </a:r>
          </a:p>
          <a:p>
            <a:pPr lvl="0"/>
            <a:r>
              <a:rPr lang="en-US" sz="2800" dirty="0"/>
              <a:t>d.	It must be regenerated between transcription events</a:t>
            </a:r>
          </a:p>
        </p:txBody>
      </p:sp>
    </p:spTree>
    <p:extLst>
      <p:ext uri="{BB962C8B-B14F-4D97-AF65-F5344CB8AC3E}">
        <p14:creationId xmlns:p14="http://schemas.microsoft.com/office/powerpoint/2010/main" val="2717424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What is consumed during translation?</a:t>
            </a:r>
          </a:p>
          <a:p>
            <a:r>
              <a:rPr lang="en-US" dirty="0"/>
              <a:t>a.	</a:t>
            </a:r>
            <a:r>
              <a:rPr lang="en-US" dirty="0">
                <a:solidFill>
                  <a:srgbClr val="FF0000"/>
                </a:solidFill>
              </a:rPr>
              <a:t>Amino Acids</a:t>
            </a:r>
          </a:p>
          <a:p>
            <a:r>
              <a:rPr lang="en-US" dirty="0"/>
              <a:t>b.	</a:t>
            </a:r>
            <a:r>
              <a:rPr lang="en-US" dirty="0" err="1"/>
              <a:t>tRNA</a:t>
            </a:r>
            <a:endParaRPr lang="en-US" dirty="0"/>
          </a:p>
          <a:p>
            <a:r>
              <a:rPr lang="en-US" dirty="0"/>
              <a:t>c.	Ribosomes</a:t>
            </a:r>
          </a:p>
          <a:p>
            <a:r>
              <a:rPr lang="en-US" dirty="0"/>
              <a:t>d.	mRNA</a:t>
            </a:r>
          </a:p>
          <a:p>
            <a:endParaRPr lang="en-US" dirty="0"/>
          </a:p>
        </p:txBody>
      </p:sp>
    </p:spTree>
    <p:extLst>
      <p:ext uri="{BB962C8B-B14F-4D97-AF65-F5344CB8AC3E}">
        <p14:creationId xmlns:p14="http://schemas.microsoft.com/office/powerpoint/2010/main" val="18351199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E426E-48E7-463C-9C71-FB17C52659DB}"/>
              </a:ext>
            </a:extLst>
          </p:cNvPr>
          <p:cNvSpPr>
            <a:spLocks noGrp="1"/>
          </p:cNvSpPr>
          <p:nvPr>
            <p:ph type="title"/>
          </p:nvPr>
        </p:nvSpPr>
        <p:spPr>
          <a:xfrm>
            <a:off x="542367" y="122992"/>
            <a:ext cx="10515600" cy="1325563"/>
          </a:xfrm>
        </p:spPr>
        <p:txBody>
          <a:bodyPr/>
          <a:lstStyle/>
          <a:p>
            <a:r>
              <a:rPr lang="en-US" dirty="0"/>
              <a:t>Result – Two daughter cells</a:t>
            </a:r>
          </a:p>
        </p:txBody>
      </p:sp>
      <p:pic>
        <p:nvPicPr>
          <p:cNvPr id="5" name="Picture 4" descr="Y:\Graphics\Powerpoint\MH_DCM\MH_DCM-TEXTEDIT PROJECTS\RAVEN_11e\Final files\chapt10\chapt00_labeled\rav88132_10_01.jpg">
            <a:extLst>
              <a:ext uri="{FF2B5EF4-FFF2-40B4-BE49-F238E27FC236}">
                <a16:creationId xmlns:a16="http://schemas.microsoft.com/office/drawing/2014/main" id="{1B2C7E78-B7BF-44FE-89D9-A0F91724408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0701" b="95478" l="2915" r="96064">
                        <a14:foregroundMark x1="60933" y1="86624" x2="86880" y2="84459"/>
                      </a14:backgroundRemoval>
                    </a14:imgEffect>
                  </a14:imgLayer>
                </a14:imgProps>
              </a:ext>
              <a:ext uri="{28A0092B-C50C-407E-A947-70E740481C1C}">
                <a14:useLocalDpi xmlns:a14="http://schemas.microsoft.com/office/drawing/2010/main" val="0"/>
              </a:ext>
            </a:extLst>
          </a:blip>
          <a:srcRect t="80659" b="5838"/>
          <a:stretch/>
        </p:blipFill>
        <p:spPr bwMode="auto">
          <a:xfrm>
            <a:off x="542367" y="530280"/>
            <a:ext cx="11174418" cy="345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75764" y="4733365"/>
            <a:ext cx="8762270" cy="1477328"/>
          </a:xfrm>
          <a:prstGeom prst="rect">
            <a:avLst/>
          </a:prstGeom>
          <a:noFill/>
        </p:spPr>
        <p:txBody>
          <a:bodyPr wrap="none" rtlCol="0">
            <a:spAutoFit/>
          </a:bodyPr>
          <a:lstStyle/>
          <a:p>
            <a:r>
              <a:rPr lang="en-US" dirty="0"/>
              <a:t>These cells are:</a:t>
            </a:r>
          </a:p>
          <a:p>
            <a:pPr marL="800100" lvl="1" indent="-342900">
              <a:buFont typeface="+mj-lt"/>
              <a:buAutoNum type="alphaUcPeriod"/>
            </a:pPr>
            <a:r>
              <a:rPr lang="en-US" dirty="0"/>
              <a:t>Always different from one another</a:t>
            </a:r>
          </a:p>
          <a:p>
            <a:pPr marL="800100" lvl="1" indent="-342900">
              <a:buFont typeface="+mj-lt"/>
              <a:buAutoNum type="alphaUcPeriod"/>
            </a:pPr>
            <a:r>
              <a:rPr lang="en-US" dirty="0"/>
              <a:t>Always exactly the same as one another</a:t>
            </a:r>
          </a:p>
          <a:p>
            <a:pPr marL="800100" lvl="1" indent="-342900">
              <a:buFont typeface="+mj-lt"/>
              <a:buAutoNum type="alphaUcPeriod"/>
            </a:pPr>
            <a:r>
              <a:rPr lang="en-US" dirty="0">
                <a:solidFill>
                  <a:srgbClr val="FF0000"/>
                </a:solidFill>
              </a:rPr>
              <a:t>In theory identical, but there may have been a mutation when the DNA was copied</a:t>
            </a:r>
          </a:p>
          <a:p>
            <a:endParaRPr lang="en-US" dirty="0"/>
          </a:p>
        </p:txBody>
      </p:sp>
    </p:spTree>
    <p:extLst>
      <p:ext uri="{BB962C8B-B14F-4D97-AF65-F5344CB8AC3E}">
        <p14:creationId xmlns:p14="http://schemas.microsoft.com/office/powerpoint/2010/main" val="298740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Graphics\Powerpoint\MH_DCM\MH_DCM-TEXTEDIT PROJECTS\RAVEN_11e\Final files\chapt10\chapt00_labeled\rav88132_10_05.jpg">
            <a:extLst>
              <a:ext uri="{FF2B5EF4-FFF2-40B4-BE49-F238E27FC236}">
                <a16:creationId xmlns:a16="http://schemas.microsoft.com/office/drawing/2014/main" id="{3ED77B11-EFC5-4A61-BBB4-64BCD2B3E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26"/>
          <a:stretch/>
        </p:blipFill>
        <p:spPr bwMode="auto">
          <a:xfrm>
            <a:off x="2734668" y="201705"/>
            <a:ext cx="9257224" cy="61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Every species will have a different number of chromosomes. Humans have forty six chromosomes in twenty three nearly identical pairs.">
            <a:extLst>
              <a:ext uri="{FF2B5EF4-FFF2-40B4-BE49-F238E27FC236}">
                <a16:creationId xmlns:a16="http://schemas.microsoft.com/office/drawing/2014/main" id="{C3A1F8E1-5E6A-4046-9C48-3D29BDE41F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49" t="7382" r="4549" b="8065"/>
          <a:stretch/>
        </p:blipFill>
        <p:spPr bwMode="auto">
          <a:xfrm>
            <a:off x="3003121" y="3265082"/>
            <a:ext cx="3587774" cy="283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7615" y="1532963"/>
            <a:ext cx="2377053" cy="2862322"/>
          </a:xfrm>
          <a:prstGeom prst="rect">
            <a:avLst/>
          </a:prstGeom>
          <a:noFill/>
        </p:spPr>
        <p:txBody>
          <a:bodyPr wrap="square" rtlCol="0">
            <a:spAutoFit/>
          </a:bodyPr>
          <a:lstStyle/>
          <a:p>
            <a:r>
              <a:rPr lang="en-US" dirty="0"/>
              <a:t>The DNA in a chromosome:</a:t>
            </a:r>
          </a:p>
          <a:p>
            <a:pPr marL="342900" indent="-342900">
              <a:buFont typeface="+mj-lt"/>
              <a:buAutoNum type="alphaUcPeriod"/>
            </a:pPr>
            <a:r>
              <a:rPr lang="en-US" dirty="0"/>
              <a:t>Can be easily replicated</a:t>
            </a:r>
          </a:p>
          <a:p>
            <a:pPr marL="342900" indent="-342900">
              <a:buFont typeface="+mj-lt"/>
              <a:buAutoNum type="alphaUcPeriod"/>
            </a:pPr>
            <a:r>
              <a:rPr lang="en-US" dirty="0"/>
              <a:t>Can be easily transcribed</a:t>
            </a:r>
          </a:p>
          <a:p>
            <a:pPr marL="342900" indent="-342900">
              <a:buFont typeface="+mj-lt"/>
              <a:buAutoNum type="alphaUcPeriod"/>
            </a:pPr>
            <a:r>
              <a:rPr lang="en-US" dirty="0"/>
              <a:t>Can be easily translated</a:t>
            </a:r>
          </a:p>
          <a:p>
            <a:pPr marL="342900" indent="-342900">
              <a:buFont typeface="+mj-lt"/>
              <a:buAutoNum type="alphaUcPeriod"/>
            </a:pPr>
            <a:r>
              <a:rPr lang="en-US" dirty="0">
                <a:solidFill>
                  <a:srgbClr val="FF0000"/>
                </a:solidFill>
              </a:rPr>
              <a:t>Its hard to access in its stored state</a:t>
            </a:r>
          </a:p>
        </p:txBody>
      </p:sp>
    </p:spTree>
    <p:extLst>
      <p:ext uri="{BB962C8B-B14F-4D97-AF65-F5344CB8AC3E}">
        <p14:creationId xmlns:p14="http://schemas.microsoft.com/office/powerpoint/2010/main" val="44205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Graphics\Powerpoint\MH_DCM\MH_DCM-TEXTEDIT PROJECTS\RAVEN_11e\Final files\chapt10\chapt00_labeled\rav88132_10_08.jpg">
            <a:extLst>
              <a:ext uri="{FF2B5EF4-FFF2-40B4-BE49-F238E27FC236}">
                <a16:creationId xmlns:a16="http://schemas.microsoft.com/office/drawing/2014/main" id="{37935975-AFED-423B-BA7B-CFF1F9904F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9"/>
          <a:stretch/>
        </p:blipFill>
        <p:spPr bwMode="auto">
          <a:xfrm>
            <a:off x="554551" y="227600"/>
            <a:ext cx="6672181" cy="615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718611" y="968188"/>
            <a:ext cx="4115357" cy="1754326"/>
          </a:xfrm>
          <a:prstGeom prst="rect">
            <a:avLst/>
          </a:prstGeom>
          <a:noFill/>
        </p:spPr>
        <p:txBody>
          <a:bodyPr wrap="none" rtlCol="0">
            <a:spAutoFit/>
          </a:bodyPr>
          <a:lstStyle/>
          <a:p>
            <a:r>
              <a:rPr lang="en-US" dirty="0"/>
              <a:t>Which phase do you think is the quickest?</a:t>
            </a:r>
          </a:p>
          <a:p>
            <a:pPr marL="342900" indent="-342900">
              <a:buFont typeface="+mj-lt"/>
              <a:buAutoNum type="alphaUcPeriod"/>
            </a:pPr>
            <a:r>
              <a:rPr lang="en-US" dirty="0"/>
              <a:t>G2</a:t>
            </a:r>
          </a:p>
          <a:p>
            <a:pPr marL="342900" indent="-342900">
              <a:buFont typeface="+mj-lt"/>
              <a:buAutoNum type="alphaUcPeriod"/>
            </a:pPr>
            <a:r>
              <a:rPr lang="en-US" dirty="0">
                <a:solidFill>
                  <a:srgbClr val="FF0000"/>
                </a:solidFill>
              </a:rPr>
              <a:t>M</a:t>
            </a:r>
          </a:p>
          <a:p>
            <a:pPr marL="342900" indent="-342900">
              <a:buFont typeface="+mj-lt"/>
              <a:buAutoNum type="alphaUcPeriod"/>
            </a:pPr>
            <a:r>
              <a:rPr lang="en-US" dirty="0"/>
              <a:t>S</a:t>
            </a:r>
          </a:p>
          <a:p>
            <a:pPr marL="342900" indent="-342900">
              <a:buFont typeface="+mj-lt"/>
              <a:buAutoNum type="alphaUcPeriod"/>
            </a:pPr>
            <a:r>
              <a:rPr lang="en-US" dirty="0"/>
              <a:t>G1</a:t>
            </a:r>
          </a:p>
          <a:p>
            <a:pPr marL="342900" indent="-342900">
              <a:buFont typeface="+mj-lt"/>
              <a:buAutoNum type="alphaUcPeriod"/>
            </a:pPr>
            <a:r>
              <a:rPr lang="en-US" dirty="0"/>
              <a:t>All equal</a:t>
            </a:r>
          </a:p>
        </p:txBody>
      </p:sp>
    </p:spTree>
    <p:extLst>
      <p:ext uri="{BB962C8B-B14F-4D97-AF65-F5344CB8AC3E}">
        <p14:creationId xmlns:p14="http://schemas.microsoft.com/office/powerpoint/2010/main" val="300172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52FDF-B045-47C8-8DF9-624F740CEDA7}"/>
              </a:ext>
            </a:extLst>
          </p:cNvPr>
          <p:cNvSpPr>
            <a:spLocks noGrp="1"/>
          </p:cNvSpPr>
          <p:nvPr>
            <p:ph type="title"/>
          </p:nvPr>
        </p:nvSpPr>
        <p:spPr/>
        <p:txBody>
          <a:bodyPr/>
          <a:lstStyle/>
          <a:p>
            <a:r>
              <a:rPr lang="en-US" dirty="0"/>
              <a:t>Interphase – preparing for mitosis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F5EF8E8-6A17-4ABE-BEDC-EEB076497801}"/>
                  </a:ext>
                </a:extLst>
              </p:cNvPr>
              <p:cNvSpPr>
                <a:spLocks noGrp="1"/>
              </p:cNvSpPr>
              <p:nvPr>
                <p:ph idx="1"/>
              </p:nvPr>
            </p:nvSpPr>
            <p:spPr>
              <a:xfrm>
                <a:off x="370467" y="1690692"/>
                <a:ext cx="4624136" cy="4351338"/>
              </a:xfrm>
            </p:spPr>
            <p:txBody>
              <a:bodyPr/>
              <a:lstStyle/>
              <a:p>
                <a:pPr>
                  <a:buSzPct val="80000"/>
                </a:pPr>
                <a14:m>
                  <m:oMath xmlns:m="http://schemas.openxmlformats.org/officeDocument/2006/math">
                    <m:sSub>
                      <m:sSubPr>
                        <m:ctrlPr>
                          <a:rPr lang="en-US" altLang="en-US" sz="2800" i="1">
                            <a:latin typeface="Cambria Math" panose="02040503050406030204" pitchFamily="18" charset="0"/>
                          </a:rPr>
                        </m:ctrlPr>
                      </m:sSubPr>
                      <m:e>
                        <m:r>
                          <m:rPr>
                            <m:sty m:val="p"/>
                          </m:rPr>
                          <a:rPr lang="en-US" altLang="en-US" sz="2800">
                            <a:latin typeface="Cambria Math" panose="02040503050406030204" pitchFamily="18" charset="0"/>
                          </a:rPr>
                          <m:t>G</m:t>
                        </m:r>
                      </m:e>
                      <m:sub>
                        <m:r>
                          <a:rPr lang="en-US" altLang="en-US" sz="2800">
                            <a:latin typeface="Cambria Math" panose="02040503050406030204" pitchFamily="18" charset="0"/>
                          </a:rPr>
                          <m:t>1</m:t>
                        </m:r>
                      </m:sub>
                    </m:sSub>
                  </m:oMath>
                </a14:m>
                <a:r>
                  <a:rPr lang="en-US" altLang="en-US" sz="2800" dirty="0"/>
                  <a:t>, S, and </a:t>
                </a:r>
                <a14:m>
                  <m:oMath xmlns:m="http://schemas.openxmlformats.org/officeDocument/2006/math">
                    <m:sSub>
                      <m:sSubPr>
                        <m:ctrlPr>
                          <a:rPr lang="en-US" altLang="en-US" sz="2800" i="1">
                            <a:latin typeface="Cambria Math" panose="02040503050406030204" pitchFamily="18" charset="0"/>
                          </a:rPr>
                        </m:ctrlPr>
                      </m:sSubPr>
                      <m:e>
                        <m:r>
                          <m:rPr>
                            <m:sty m:val="p"/>
                          </m:rPr>
                          <a:rPr lang="en-US" altLang="en-US" sz="2800">
                            <a:latin typeface="Cambria Math" panose="02040503050406030204" pitchFamily="18" charset="0"/>
                          </a:rPr>
                          <m:t>G</m:t>
                        </m:r>
                      </m:e>
                      <m:sub>
                        <m:r>
                          <a:rPr lang="en-US" altLang="en-US" sz="2800">
                            <a:latin typeface="Cambria Math" panose="02040503050406030204" pitchFamily="18" charset="0"/>
                          </a:rPr>
                          <m:t>2</m:t>
                        </m:r>
                      </m:sub>
                    </m:sSub>
                  </m:oMath>
                </a14:m>
                <a:r>
                  <a:rPr lang="en-US" altLang="en-US" sz="2800" dirty="0"/>
                  <a:t> phases</a:t>
                </a:r>
              </a:p>
              <a:p>
                <a:pPr lvl="1"/>
                <a14:m>
                  <m:oMath xmlns:m="http://schemas.openxmlformats.org/officeDocument/2006/math">
                    <m:sSub>
                      <m:sSubPr>
                        <m:ctrlPr>
                          <a:rPr lang="en-US" altLang="en-US" sz="2400" i="1">
                            <a:latin typeface="Cambria Math" panose="02040503050406030204" pitchFamily="18" charset="0"/>
                          </a:rPr>
                        </m:ctrlPr>
                      </m:sSubPr>
                      <m:e>
                        <m:r>
                          <m:rPr>
                            <m:sty m:val="p"/>
                          </m:rPr>
                          <a:rPr lang="en-US" altLang="en-US" sz="2400">
                            <a:latin typeface="Cambria Math" panose="02040503050406030204" pitchFamily="18" charset="0"/>
                          </a:rPr>
                          <m:t>G</m:t>
                        </m:r>
                      </m:e>
                      <m:sub>
                        <m:r>
                          <a:rPr lang="en-US" altLang="en-US" sz="2400">
                            <a:latin typeface="Cambria Math" panose="02040503050406030204" pitchFamily="18" charset="0"/>
                          </a:rPr>
                          <m:t>1</m:t>
                        </m:r>
                      </m:sub>
                    </m:sSub>
                  </m:oMath>
                </a14:m>
                <a:r>
                  <a:rPr lang="en-US" altLang="en-US" sz="2400" dirty="0"/>
                  <a:t> – cells undergo major portion of growth</a:t>
                </a:r>
              </a:p>
              <a:p>
                <a:pPr lvl="1"/>
                <a:r>
                  <a:rPr lang="en-US" altLang="en-US" sz="2400" dirty="0"/>
                  <a:t>S – replicate DNA</a:t>
                </a:r>
              </a:p>
              <a:p>
                <a:pPr lvl="1"/>
                <a14:m>
                  <m:oMath xmlns:m="http://schemas.openxmlformats.org/officeDocument/2006/math">
                    <m:sSub>
                      <m:sSubPr>
                        <m:ctrlPr>
                          <a:rPr lang="en-US" altLang="en-US" sz="2400" i="1">
                            <a:latin typeface="Cambria Math" panose="02040503050406030204" pitchFamily="18" charset="0"/>
                          </a:rPr>
                        </m:ctrlPr>
                      </m:sSubPr>
                      <m:e>
                        <m:r>
                          <m:rPr>
                            <m:sty m:val="p"/>
                          </m:rPr>
                          <a:rPr lang="en-US" altLang="en-US" sz="2400">
                            <a:latin typeface="Cambria Math" panose="02040503050406030204" pitchFamily="18" charset="0"/>
                          </a:rPr>
                          <m:t>G</m:t>
                        </m:r>
                      </m:e>
                      <m:sub>
                        <m:r>
                          <a:rPr lang="en-US" altLang="en-US" sz="2400">
                            <a:latin typeface="Cambria Math" panose="02040503050406030204" pitchFamily="18" charset="0"/>
                          </a:rPr>
                          <m:t>2</m:t>
                        </m:r>
                      </m:sub>
                    </m:sSub>
                  </m:oMath>
                </a14:m>
                <a:r>
                  <a:rPr lang="en-US" altLang="en-US" sz="2400" dirty="0"/>
                  <a:t> – chromosomes coil more tightly using motor proteins; centrioles replicate; tubulin synthesis</a:t>
                </a:r>
                <a:endParaRPr lang="en-US" dirty="0"/>
              </a:p>
            </p:txBody>
          </p:sp>
        </mc:Choice>
        <mc:Fallback xmlns="">
          <p:sp>
            <p:nvSpPr>
              <p:cNvPr id="3" name="Content Placeholder 2">
                <a:extLst>
                  <a:ext uri="{FF2B5EF4-FFF2-40B4-BE49-F238E27FC236}">
                    <a16:creationId xmlns:a16="http://schemas.microsoft.com/office/drawing/2014/main" id="{AF5EF8E8-6A17-4ABE-BEDC-EEB076497801}"/>
                  </a:ext>
                </a:extLst>
              </p:cNvPr>
              <p:cNvSpPr>
                <a:spLocks noGrp="1" noRot="1" noChangeAspect="1" noMove="1" noResize="1" noEditPoints="1" noAdjustHandles="1" noChangeArrowheads="1" noChangeShapeType="1" noTextEdit="1"/>
              </p:cNvSpPr>
              <p:nvPr>
                <p:ph idx="1"/>
              </p:nvPr>
            </p:nvSpPr>
            <p:spPr>
              <a:xfrm>
                <a:off x="370467" y="1690692"/>
                <a:ext cx="4624136" cy="4351338"/>
              </a:xfrm>
              <a:blipFill>
                <a:blip r:embed="rId3"/>
                <a:stretch>
                  <a:fillRect t="-2241"/>
                </a:stretch>
              </a:blipFill>
            </p:spPr>
            <p:txBody>
              <a:bodyPr/>
              <a:lstStyle/>
              <a:p>
                <a:r>
                  <a:rPr lang="en-US">
                    <a:noFill/>
                  </a:rPr>
                  <a:t> </a:t>
                </a:r>
              </a:p>
            </p:txBody>
          </p:sp>
        </mc:Fallback>
      </mc:AlternateContent>
      <p:pic>
        <p:nvPicPr>
          <p:cNvPr id="16386" name="Picture 2" descr="Image result for interphase">
            <a:extLst>
              <a:ext uri="{FF2B5EF4-FFF2-40B4-BE49-F238E27FC236}">
                <a16:creationId xmlns:a16="http://schemas.microsoft.com/office/drawing/2014/main" id="{504F2157-C320-4AEC-9E77-CACD6AE30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509" y="1835071"/>
            <a:ext cx="6359198" cy="37449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0467" y="4666129"/>
            <a:ext cx="4354269" cy="1477328"/>
          </a:xfrm>
          <a:prstGeom prst="rect">
            <a:avLst/>
          </a:prstGeom>
          <a:noFill/>
        </p:spPr>
        <p:txBody>
          <a:bodyPr wrap="none" rtlCol="0">
            <a:spAutoFit/>
          </a:bodyPr>
          <a:lstStyle/>
          <a:p>
            <a:r>
              <a:rPr lang="en-US" dirty="0"/>
              <a:t>When do we have sister chromatids appear?</a:t>
            </a:r>
          </a:p>
          <a:p>
            <a:pPr marL="800100" lvl="1" indent="-342900">
              <a:buFont typeface="+mj-lt"/>
              <a:buAutoNum type="alphaUcPeriod"/>
            </a:pPr>
            <a:r>
              <a:rPr lang="en-US" dirty="0"/>
              <a:t>G1</a:t>
            </a:r>
          </a:p>
          <a:p>
            <a:pPr marL="800100" lvl="1" indent="-342900">
              <a:buFont typeface="+mj-lt"/>
              <a:buAutoNum type="alphaUcPeriod"/>
            </a:pPr>
            <a:r>
              <a:rPr lang="en-US" dirty="0">
                <a:solidFill>
                  <a:srgbClr val="FF0000"/>
                </a:solidFill>
              </a:rPr>
              <a:t>S</a:t>
            </a:r>
          </a:p>
          <a:p>
            <a:pPr marL="800100" lvl="1" indent="-342900">
              <a:buFont typeface="+mj-lt"/>
              <a:buAutoNum type="alphaUcPeriod"/>
            </a:pPr>
            <a:r>
              <a:rPr lang="en-US" dirty="0"/>
              <a:t>G2</a:t>
            </a:r>
          </a:p>
          <a:p>
            <a:pPr marL="800100" lvl="1" indent="-342900">
              <a:buFont typeface="+mj-lt"/>
              <a:buAutoNum type="alphaUcPeriod"/>
            </a:pPr>
            <a:r>
              <a:rPr lang="en-US" dirty="0"/>
              <a:t>They’re always there </a:t>
            </a:r>
          </a:p>
        </p:txBody>
      </p:sp>
    </p:spTree>
    <p:extLst>
      <p:ext uri="{BB962C8B-B14F-4D97-AF65-F5344CB8AC3E}">
        <p14:creationId xmlns:p14="http://schemas.microsoft.com/office/powerpoint/2010/main" val="124392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9F0B9-AA1B-4CCA-A1EE-2D8A97A9C823}"/>
              </a:ext>
            </a:extLst>
          </p:cNvPr>
          <p:cNvSpPr>
            <a:spLocks noGrp="1"/>
          </p:cNvSpPr>
          <p:nvPr>
            <p:ph type="title"/>
          </p:nvPr>
        </p:nvSpPr>
        <p:spPr>
          <a:xfrm>
            <a:off x="838201" y="365129"/>
            <a:ext cx="3757862" cy="1325563"/>
          </a:xfrm>
        </p:spPr>
        <p:txBody>
          <a:bodyPr/>
          <a:lstStyle/>
          <a:p>
            <a:r>
              <a:rPr lang="en-US" dirty="0"/>
              <a:t>M phase – Cell Division</a:t>
            </a:r>
          </a:p>
        </p:txBody>
      </p:sp>
      <p:sp>
        <p:nvSpPr>
          <p:cNvPr id="3" name="Content Placeholder 2">
            <a:extLst>
              <a:ext uri="{FF2B5EF4-FFF2-40B4-BE49-F238E27FC236}">
                <a16:creationId xmlns:a16="http://schemas.microsoft.com/office/drawing/2014/main" id="{65EFAC24-C700-4290-92EB-9E7D012145BD}"/>
              </a:ext>
            </a:extLst>
          </p:cNvPr>
          <p:cNvSpPr>
            <a:spLocks noGrp="1"/>
          </p:cNvSpPr>
          <p:nvPr>
            <p:ph idx="1"/>
          </p:nvPr>
        </p:nvSpPr>
        <p:spPr>
          <a:xfrm>
            <a:off x="838201" y="1825625"/>
            <a:ext cx="3661610" cy="4351338"/>
          </a:xfrm>
        </p:spPr>
        <p:txBody>
          <a:bodyPr/>
          <a:lstStyle/>
          <a:p>
            <a:pPr>
              <a:buNone/>
            </a:pPr>
            <a:r>
              <a:rPr lang="en-US" altLang="en-US" dirty="0"/>
              <a:t>When are the chromosomes aligned in the middle of the cell?</a:t>
            </a:r>
          </a:p>
          <a:p>
            <a:pPr marL="514350" indent="-514350">
              <a:buFont typeface="+mj-lt"/>
              <a:buAutoNum type="alphaUcPeriod"/>
            </a:pPr>
            <a:r>
              <a:rPr lang="en-US" altLang="en-US" dirty="0"/>
              <a:t>Prophase</a:t>
            </a:r>
          </a:p>
          <a:p>
            <a:pPr marL="514350" indent="-514350">
              <a:buFont typeface="+mj-lt"/>
              <a:buAutoNum type="alphaUcPeriod"/>
            </a:pPr>
            <a:r>
              <a:rPr lang="en-US" altLang="en-US" dirty="0"/>
              <a:t>Prometaphase</a:t>
            </a:r>
          </a:p>
          <a:p>
            <a:pPr marL="514350" indent="-514350">
              <a:buFont typeface="+mj-lt"/>
              <a:buAutoNum type="alphaUcPeriod"/>
            </a:pPr>
            <a:r>
              <a:rPr lang="en-US" altLang="en-US" dirty="0">
                <a:solidFill>
                  <a:srgbClr val="FF0000"/>
                </a:solidFill>
              </a:rPr>
              <a:t>Metaphase</a:t>
            </a:r>
          </a:p>
          <a:p>
            <a:pPr marL="514350" indent="-514350">
              <a:buFont typeface="+mj-lt"/>
              <a:buAutoNum type="alphaUcPeriod"/>
            </a:pPr>
            <a:r>
              <a:rPr lang="en-US" altLang="en-US" dirty="0"/>
              <a:t>Anaphase</a:t>
            </a:r>
          </a:p>
          <a:p>
            <a:pPr marL="514350" indent="-514350">
              <a:buFont typeface="+mj-lt"/>
              <a:buAutoNum type="alphaUcPeriod"/>
            </a:pPr>
            <a:r>
              <a:rPr lang="en-US" altLang="en-US" dirty="0"/>
              <a:t>Telophase</a:t>
            </a:r>
          </a:p>
          <a:p>
            <a:endParaRPr lang="en-US" dirty="0"/>
          </a:p>
        </p:txBody>
      </p:sp>
      <p:pic>
        <p:nvPicPr>
          <p:cNvPr id="4" name="Picture 2" descr="Y:\Graphics\Powerpoint\MH_DCM\MH_DCM-TEXTEDIT PROJECTS\RAVEN_11e\Final files\chapt10\chapt00_labeled\rav88132_10_08.jpg">
            <a:extLst>
              <a:ext uri="{FF2B5EF4-FFF2-40B4-BE49-F238E27FC236}">
                <a16:creationId xmlns:a16="http://schemas.microsoft.com/office/drawing/2014/main" id="{272F13FA-249C-46F1-B80A-AAE9C6AD89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9"/>
          <a:stretch/>
        </p:blipFill>
        <p:spPr bwMode="auto">
          <a:xfrm>
            <a:off x="5142829" y="206368"/>
            <a:ext cx="6672181" cy="615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3251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5" y="0"/>
            <a:ext cx="10515600" cy="1325563"/>
          </a:xfrm>
        </p:spPr>
        <p:txBody>
          <a:bodyPr/>
          <a:lstStyle/>
          <a:p>
            <a:r>
              <a:rPr lang="en-US" dirty="0"/>
              <a:t>That’s still  a lot of errors! </a:t>
            </a:r>
          </a:p>
        </p:txBody>
      </p:sp>
      <p:pic>
        <p:nvPicPr>
          <p:cNvPr id="13314" name="Picture 2" descr="http://oregonstate.edu/instruct/bb350/textmaterials/10/Slide29.jpg"/>
          <p:cNvPicPr>
            <a:picLocks noChangeAspect="1" noChangeArrowheads="1"/>
          </p:cNvPicPr>
          <p:nvPr/>
        </p:nvPicPr>
        <p:blipFill rotWithShape="1">
          <a:blip r:embed="rId2">
            <a:extLst>
              <a:ext uri="{28A0092B-C50C-407E-A947-70E740481C1C}">
                <a14:useLocalDpi xmlns:a14="http://schemas.microsoft.com/office/drawing/2010/main" val="0"/>
              </a:ext>
            </a:extLst>
          </a:blip>
          <a:srcRect l="34957" b="4487"/>
          <a:stretch/>
        </p:blipFill>
        <p:spPr bwMode="auto">
          <a:xfrm>
            <a:off x="1019175" y="1220451"/>
            <a:ext cx="4857750" cy="53500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12169" y="1841679"/>
            <a:ext cx="3872727" cy="2031325"/>
          </a:xfrm>
          <a:prstGeom prst="rect">
            <a:avLst/>
          </a:prstGeom>
          <a:noFill/>
        </p:spPr>
        <p:txBody>
          <a:bodyPr wrap="none" rtlCol="0">
            <a:spAutoFit/>
          </a:bodyPr>
          <a:lstStyle/>
          <a:p>
            <a:r>
              <a:rPr lang="en-US" dirty="0"/>
              <a:t>These errors are called Mutations.</a:t>
            </a:r>
          </a:p>
          <a:p>
            <a:r>
              <a:rPr lang="en-US" dirty="0"/>
              <a:t>What is a possible result of mutations?</a:t>
            </a:r>
          </a:p>
          <a:p>
            <a:pPr marL="342900" indent="-342900">
              <a:buFont typeface="+mj-lt"/>
              <a:buAutoNum type="alphaUcPeriod"/>
            </a:pPr>
            <a:r>
              <a:rPr lang="en-US" dirty="0"/>
              <a:t>Death</a:t>
            </a:r>
          </a:p>
          <a:p>
            <a:pPr marL="342900" indent="-342900">
              <a:buFont typeface="+mj-lt"/>
              <a:buAutoNum type="alphaUcPeriod"/>
            </a:pPr>
            <a:r>
              <a:rPr lang="en-US" dirty="0"/>
              <a:t>Illness</a:t>
            </a:r>
          </a:p>
          <a:p>
            <a:pPr marL="342900" indent="-342900">
              <a:buFont typeface="+mj-lt"/>
              <a:buAutoNum type="alphaUcPeriod"/>
            </a:pPr>
            <a:r>
              <a:rPr lang="en-US" dirty="0"/>
              <a:t>No effect on the organism</a:t>
            </a:r>
          </a:p>
          <a:p>
            <a:pPr marL="342900" indent="-342900">
              <a:buFont typeface="+mj-lt"/>
              <a:buAutoNum type="alphaUcPeriod"/>
            </a:pPr>
            <a:r>
              <a:rPr lang="en-US" dirty="0"/>
              <a:t>Beneficial effect</a:t>
            </a:r>
          </a:p>
          <a:p>
            <a:pPr marL="342900" indent="-342900">
              <a:buFont typeface="+mj-lt"/>
              <a:buAutoNum type="alphaUcPeriod"/>
            </a:pPr>
            <a:r>
              <a:rPr lang="en-US" dirty="0"/>
              <a:t>All of the above </a:t>
            </a:r>
          </a:p>
        </p:txBody>
      </p:sp>
    </p:spTree>
    <p:extLst>
      <p:ext uri="{BB962C8B-B14F-4D97-AF65-F5344CB8AC3E}">
        <p14:creationId xmlns:p14="http://schemas.microsoft.com/office/powerpoint/2010/main" val="127284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Graphics\Powerpoint\MH_DCM\MH_DCM-TEXTEDIT PROJECTS\RAVEN_11e\Final files\chapt10\chapt00_labeled\rav88132_10_08.jpg">
            <a:extLst>
              <a:ext uri="{FF2B5EF4-FFF2-40B4-BE49-F238E27FC236}">
                <a16:creationId xmlns:a16="http://schemas.microsoft.com/office/drawing/2014/main" id="{37935975-AFED-423B-BA7B-CFF1F9904F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9"/>
          <a:stretch/>
        </p:blipFill>
        <p:spPr bwMode="auto">
          <a:xfrm>
            <a:off x="258897" y="350748"/>
            <a:ext cx="6672181" cy="615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mage result for interphase">
            <a:extLst>
              <a:ext uri="{FF2B5EF4-FFF2-40B4-BE49-F238E27FC236}">
                <a16:creationId xmlns:a16="http://schemas.microsoft.com/office/drawing/2014/main" id="{7E93987B-D182-4A45-A776-770D7FB611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3770" y="521292"/>
            <a:ext cx="4672036" cy="27514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40877" y="3858016"/>
            <a:ext cx="4118179" cy="2308324"/>
          </a:xfrm>
          <a:prstGeom prst="rect">
            <a:avLst/>
          </a:prstGeom>
          <a:noFill/>
        </p:spPr>
        <p:txBody>
          <a:bodyPr wrap="none" rtlCol="0">
            <a:spAutoFit/>
          </a:bodyPr>
          <a:lstStyle/>
          <a:p>
            <a:r>
              <a:rPr lang="en-US" dirty="0" err="1"/>
              <a:t>iclicker</a:t>
            </a:r>
            <a:r>
              <a:rPr lang="en-US" dirty="0"/>
              <a:t> </a:t>
            </a:r>
          </a:p>
          <a:p>
            <a:r>
              <a:rPr lang="en-US" dirty="0"/>
              <a:t>What is the point of no return, where the </a:t>
            </a:r>
          </a:p>
          <a:p>
            <a:r>
              <a:rPr lang="en-US" dirty="0"/>
              <a:t>cell is COMMITTED to dividing?</a:t>
            </a:r>
          </a:p>
          <a:p>
            <a:pPr marL="342900" indent="-342900">
              <a:buFont typeface="+mj-lt"/>
              <a:buAutoNum type="alphaLcParenR"/>
            </a:pPr>
            <a:r>
              <a:rPr lang="en-US" dirty="0"/>
              <a:t>G1</a:t>
            </a:r>
          </a:p>
          <a:p>
            <a:pPr marL="342900" indent="-342900">
              <a:buFont typeface="+mj-lt"/>
              <a:buAutoNum type="alphaLcParenR"/>
            </a:pPr>
            <a:r>
              <a:rPr lang="en-US" dirty="0">
                <a:solidFill>
                  <a:srgbClr val="FF0000"/>
                </a:solidFill>
              </a:rPr>
              <a:t>S</a:t>
            </a:r>
          </a:p>
          <a:p>
            <a:pPr marL="342900" indent="-342900">
              <a:buFont typeface="+mj-lt"/>
              <a:buAutoNum type="alphaLcParenR"/>
            </a:pPr>
            <a:r>
              <a:rPr lang="en-US" dirty="0"/>
              <a:t>G2</a:t>
            </a:r>
          </a:p>
          <a:p>
            <a:pPr marL="342900" indent="-342900">
              <a:buFont typeface="+mj-lt"/>
              <a:buAutoNum type="alphaLcParenR"/>
            </a:pPr>
            <a:r>
              <a:rPr lang="en-US" dirty="0"/>
              <a:t>M</a:t>
            </a:r>
          </a:p>
          <a:p>
            <a:endParaRPr lang="en-US" dirty="0"/>
          </a:p>
        </p:txBody>
      </p:sp>
    </p:spTree>
    <p:extLst>
      <p:ext uri="{BB962C8B-B14F-4D97-AF65-F5344CB8AC3E}">
        <p14:creationId xmlns:p14="http://schemas.microsoft.com/office/powerpoint/2010/main" val="30689375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Graphics\Powerpoint\MH_DCM\MH_DCM-TEXTEDIT PROJECTS\RAVEN_11e\Final files\chapt10\chapt00_labeled\rav88132_10_11.jpg">
            <a:extLst>
              <a:ext uri="{FF2B5EF4-FFF2-40B4-BE49-F238E27FC236}">
                <a16:creationId xmlns:a16="http://schemas.microsoft.com/office/drawing/2014/main" id="{8FDCBD81-46B5-4C93-9BB6-D82E26B93C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69"/>
          <a:stretch/>
        </p:blipFill>
        <p:spPr bwMode="auto">
          <a:xfrm>
            <a:off x="168772" y="282574"/>
            <a:ext cx="11860162" cy="430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54476" y="4822521"/>
            <a:ext cx="7443704" cy="1477328"/>
          </a:xfrm>
          <a:prstGeom prst="rect">
            <a:avLst/>
          </a:prstGeom>
          <a:noFill/>
        </p:spPr>
        <p:txBody>
          <a:bodyPr wrap="none" rtlCol="0">
            <a:spAutoFit/>
          </a:bodyPr>
          <a:lstStyle/>
          <a:p>
            <a:r>
              <a:rPr lang="en-US" dirty="0"/>
              <a:t>What is the most important phase of mitosis to get right? (with no do overs!) </a:t>
            </a:r>
          </a:p>
          <a:p>
            <a:pPr marL="342900" indent="-342900">
              <a:buFont typeface="+mj-lt"/>
              <a:buAutoNum type="alphaLcParenR"/>
            </a:pPr>
            <a:r>
              <a:rPr lang="en-US" dirty="0"/>
              <a:t>Prophase</a:t>
            </a:r>
          </a:p>
          <a:p>
            <a:pPr marL="342900" indent="-342900">
              <a:buFont typeface="+mj-lt"/>
              <a:buAutoNum type="alphaLcParenR"/>
            </a:pPr>
            <a:r>
              <a:rPr lang="en-US" dirty="0"/>
              <a:t>Metaphase</a:t>
            </a:r>
          </a:p>
          <a:p>
            <a:pPr marL="342900" indent="-342900">
              <a:buFont typeface="+mj-lt"/>
              <a:buAutoNum type="alphaLcParenR"/>
            </a:pPr>
            <a:r>
              <a:rPr lang="en-US" dirty="0">
                <a:solidFill>
                  <a:srgbClr val="FF0000"/>
                </a:solidFill>
              </a:rPr>
              <a:t>Anaphase</a:t>
            </a:r>
          </a:p>
          <a:p>
            <a:pPr marL="342900" indent="-342900">
              <a:buFont typeface="+mj-lt"/>
              <a:buAutoNum type="alphaLcParenR"/>
            </a:pPr>
            <a:r>
              <a:rPr lang="en-US" dirty="0"/>
              <a:t>Telophase</a:t>
            </a:r>
          </a:p>
        </p:txBody>
      </p:sp>
    </p:spTree>
    <p:extLst>
      <p:ext uri="{BB962C8B-B14F-4D97-AF65-F5344CB8AC3E}">
        <p14:creationId xmlns:p14="http://schemas.microsoft.com/office/powerpoint/2010/main" val="315969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CE2B1-1C9F-4463-A653-C5D46433D8E4}"/>
              </a:ext>
            </a:extLst>
          </p:cNvPr>
          <p:cNvSpPr>
            <a:spLocks noGrp="1"/>
          </p:cNvSpPr>
          <p:nvPr>
            <p:ph type="title"/>
          </p:nvPr>
        </p:nvSpPr>
        <p:spPr>
          <a:xfrm>
            <a:off x="588819" y="136529"/>
            <a:ext cx="11817926" cy="1325563"/>
          </a:xfrm>
        </p:spPr>
        <p:txBody>
          <a:bodyPr/>
          <a:lstStyle/>
          <a:p>
            <a:r>
              <a:rPr lang="en-US" dirty="0"/>
              <a:t>Sexual Reproduction requires reduction of genome </a:t>
            </a:r>
          </a:p>
        </p:txBody>
      </p:sp>
      <p:pic>
        <p:nvPicPr>
          <p:cNvPr id="4" name="Picture 2" descr="Image result for human chromosomes">
            <a:extLst>
              <a:ext uri="{FF2B5EF4-FFF2-40B4-BE49-F238E27FC236}">
                <a16:creationId xmlns:a16="http://schemas.microsoft.com/office/drawing/2014/main" id="{BF7C203F-49C5-4C1A-A404-CD58F69EF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14" y="1462092"/>
            <a:ext cx="7189359" cy="36059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844579" y="2895716"/>
            <a:ext cx="4308359" cy="1200329"/>
          </a:xfrm>
          <a:prstGeom prst="rect">
            <a:avLst/>
          </a:prstGeom>
          <a:noFill/>
        </p:spPr>
        <p:txBody>
          <a:bodyPr wrap="none" rtlCol="0">
            <a:spAutoFit/>
          </a:bodyPr>
          <a:lstStyle/>
          <a:p>
            <a:r>
              <a:rPr lang="en-US" dirty="0"/>
              <a:t>Are these chromosomes from a diploid cell?</a:t>
            </a:r>
          </a:p>
          <a:p>
            <a:pPr marL="800100" lvl="1" indent="-342900">
              <a:buFont typeface="+mj-lt"/>
              <a:buAutoNum type="alphaUcPeriod"/>
            </a:pPr>
            <a:r>
              <a:rPr lang="en-US" dirty="0"/>
              <a:t>No!	</a:t>
            </a:r>
          </a:p>
          <a:p>
            <a:pPr marL="800100" lvl="1" indent="-342900">
              <a:buFont typeface="+mj-lt"/>
              <a:buAutoNum type="alphaUcPeriod"/>
            </a:pPr>
            <a:r>
              <a:rPr lang="en-US" dirty="0">
                <a:solidFill>
                  <a:srgbClr val="FF0000"/>
                </a:solidFill>
              </a:rPr>
              <a:t>Yes!</a:t>
            </a:r>
          </a:p>
          <a:p>
            <a:pPr marL="800100" lvl="1" indent="-342900">
              <a:buFont typeface="+mj-lt"/>
              <a:buAutoNum type="alphaUcPeriod"/>
            </a:pPr>
            <a:r>
              <a:rPr lang="en-US" dirty="0"/>
              <a:t>You can’t tell from this information</a:t>
            </a:r>
          </a:p>
        </p:txBody>
      </p:sp>
    </p:spTree>
    <p:extLst>
      <p:ext uri="{BB962C8B-B14F-4D97-AF65-F5344CB8AC3E}">
        <p14:creationId xmlns:p14="http://schemas.microsoft.com/office/powerpoint/2010/main" val="2969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Graphics\Powerpoint\MH_DCM\MH_DCM-TEXTEDIT PROJECTS\RAVEN_11e\Final files\chapt10\chapt00_base_art\rav88132_10_07_unlabeled.jpg"/>
          <p:cNvPicPr>
            <a:picLocks noChangeAspect="1" noChangeArrowheads="1"/>
          </p:cNvPicPr>
          <p:nvPr/>
        </p:nvPicPr>
        <p:blipFill rotWithShape="1">
          <a:blip r:embed="rId3">
            <a:extLst>
              <a:ext uri="{28A0092B-C50C-407E-A947-70E740481C1C}">
                <a14:useLocalDpi xmlns:a14="http://schemas.microsoft.com/office/drawing/2010/main" val="0"/>
              </a:ext>
            </a:extLst>
          </a:blip>
          <a:srcRect t="3841"/>
          <a:stretch/>
        </p:blipFill>
        <p:spPr bwMode="auto">
          <a:xfrm>
            <a:off x="4760409" y="864297"/>
            <a:ext cx="7097453" cy="5123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210828" y="4229519"/>
            <a:ext cx="6455613" cy="830997"/>
          </a:xfrm>
          <a:prstGeom prst="rect">
            <a:avLst/>
          </a:prstGeom>
          <a:noFill/>
        </p:spPr>
        <p:txBody>
          <a:bodyPr wrap="none" rtlCol="0">
            <a:spAutoFit/>
          </a:bodyPr>
          <a:lstStyle/>
          <a:p>
            <a:r>
              <a:rPr lang="en-US" sz="4800" dirty="0">
                <a:ln>
                  <a:solidFill>
                    <a:schemeClr val="accent4"/>
                  </a:solidFill>
                </a:ln>
                <a:solidFill>
                  <a:schemeClr val="tx2">
                    <a:lumMod val="25000"/>
                  </a:schemeClr>
                </a:solidFill>
              </a:rPr>
              <a:t>1	   2        3     4	5	   6</a:t>
            </a:r>
          </a:p>
        </p:txBody>
      </p:sp>
      <p:sp>
        <p:nvSpPr>
          <p:cNvPr id="7" name="TextBox 6"/>
          <p:cNvSpPr txBox="1"/>
          <p:nvPr/>
        </p:nvSpPr>
        <p:spPr>
          <a:xfrm>
            <a:off x="388307" y="864297"/>
            <a:ext cx="3584123" cy="1477328"/>
          </a:xfrm>
          <a:prstGeom prst="rect">
            <a:avLst/>
          </a:prstGeom>
          <a:noFill/>
        </p:spPr>
        <p:txBody>
          <a:bodyPr wrap="none" rtlCol="0">
            <a:spAutoFit/>
          </a:bodyPr>
          <a:lstStyle/>
          <a:p>
            <a:r>
              <a:rPr lang="en-US" dirty="0"/>
              <a:t>1 and 2 are:</a:t>
            </a:r>
          </a:p>
          <a:p>
            <a:pPr marL="800100" lvl="1" indent="-342900">
              <a:buFont typeface="+mj-lt"/>
              <a:buAutoNum type="alphaUcPeriod"/>
            </a:pPr>
            <a:r>
              <a:rPr lang="en-US" dirty="0"/>
              <a:t>Sister Chromatids</a:t>
            </a:r>
          </a:p>
          <a:p>
            <a:pPr marL="800100" lvl="1" indent="-342900">
              <a:buFont typeface="+mj-lt"/>
              <a:buAutoNum type="alphaUcPeriod"/>
            </a:pPr>
            <a:r>
              <a:rPr lang="en-US" dirty="0">
                <a:solidFill>
                  <a:srgbClr val="FF0000"/>
                </a:solidFill>
              </a:rPr>
              <a:t>Homologous Chromosomes</a:t>
            </a:r>
          </a:p>
          <a:p>
            <a:pPr marL="800100" lvl="1" indent="-342900">
              <a:buFont typeface="+mj-lt"/>
              <a:buAutoNum type="alphaUcPeriod"/>
            </a:pPr>
            <a:r>
              <a:rPr lang="en-US" dirty="0"/>
              <a:t>Both</a:t>
            </a:r>
          </a:p>
          <a:p>
            <a:pPr marL="800100" lvl="1" indent="-342900">
              <a:buFont typeface="+mj-lt"/>
              <a:buAutoNum type="alphaUcPeriod"/>
            </a:pPr>
            <a:r>
              <a:rPr lang="en-US" dirty="0"/>
              <a:t>Neither</a:t>
            </a:r>
          </a:p>
        </p:txBody>
      </p:sp>
      <p:sp>
        <p:nvSpPr>
          <p:cNvPr id="8" name="TextBox 7"/>
          <p:cNvSpPr txBox="1"/>
          <p:nvPr/>
        </p:nvSpPr>
        <p:spPr>
          <a:xfrm>
            <a:off x="503129" y="2546908"/>
            <a:ext cx="3584123" cy="1477328"/>
          </a:xfrm>
          <a:prstGeom prst="rect">
            <a:avLst/>
          </a:prstGeom>
          <a:noFill/>
        </p:spPr>
        <p:txBody>
          <a:bodyPr wrap="none" rtlCol="0">
            <a:spAutoFit/>
          </a:bodyPr>
          <a:lstStyle/>
          <a:p>
            <a:r>
              <a:rPr lang="en-US" dirty="0"/>
              <a:t>3 and 4 are:</a:t>
            </a:r>
          </a:p>
          <a:p>
            <a:pPr marL="800100" lvl="1" indent="-342900">
              <a:buFont typeface="+mj-lt"/>
              <a:buAutoNum type="alphaUcPeriod"/>
            </a:pPr>
            <a:r>
              <a:rPr lang="en-US" dirty="0">
                <a:solidFill>
                  <a:srgbClr val="FF0000"/>
                </a:solidFill>
              </a:rPr>
              <a:t>Sister Chromatids</a:t>
            </a:r>
          </a:p>
          <a:p>
            <a:pPr marL="800100" lvl="1" indent="-342900">
              <a:buFont typeface="+mj-lt"/>
              <a:buAutoNum type="alphaUcPeriod"/>
            </a:pPr>
            <a:r>
              <a:rPr lang="en-US" dirty="0"/>
              <a:t>Homologous Chromosomes</a:t>
            </a:r>
          </a:p>
          <a:p>
            <a:pPr marL="800100" lvl="1" indent="-342900">
              <a:buFont typeface="+mj-lt"/>
              <a:buAutoNum type="alphaUcPeriod"/>
            </a:pPr>
            <a:r>
              <a:rPr lang="en-US" dirty="0"/>
              <a:t>Both</a:t>
            </a:r>
          </a:p>
          <a:p>
            <a:pPr marL="800100" lvl="1" indent="-342900">
              <a:buFont typeface="+mj-lt"/>
              <a:buAutoNum type="alphaUcPeriod"/>
            </a:pPr>
            <a:r>
              <a:rPr lang="en-US" dirty="0"/>
              <a:t>Neither</a:t>
            </a:r>
          </a:p>
        </p:txBody>
      </p:sp>
      <p:sp>
        <p:nvSpPr>
          <p:cNvPr id="9" name="TextBox 8"/>
          <p:cNvSpPr txBox="1"/>
          <p:nvPr/>
        </p:nvSpPr>
        <p:spPr>
          <a:xfrm>
            <a:off x="503129" y="4229519"/>
            <a:ext cx="3584123" cy="1477328"/>
          </a:xfrm>
          <a:prstGeom prst="rect">
            <a:avLst/>
          </a:prstGeom>
          <a:noFill/>
        </p:spPr>
        <p:txBody>
          <a:bodyPr wrap="none" rtlCol="0">
            <a:spAutoFit/>
          </a:bodyPr>
          <a:lstStyle/>
          <a:p>
            <a:r>
              <a:rPr lang="en-US" dirty="0"/>
              <a:t>3 and 6 are:</a:t>
            </a:r>
          </a:p>
          <a:p>
            <a:pPr marL="800100" lvl="1" indent="-342900">
              <a:buFont typeface="+mj-lt"/>
              <a:buAutoNum type="alphaUcPeriod"/>
            </a:pPr>
            <a:r>
              <a:rPr lang="en-US" dirty="0"/>
              <a:t>Sister Chromatids</a:t>
            </a:r>
          </a:p>
          <a:p>
            <a:pPr marL="800100" lvl="1" indent="-342900">
              <a:buFont typeface="+mj-lt"/>
              <a:buAutoNum type="alphaUcPeriod"/>
            </a:pPr>
            <a:r>
              <a:rPr lang="en-US" dirty="0">
                <a:solidFill>
                  <a:srgbClr val="FF0000"/>
                </a:solidFill>
              </a:rPr>
              <a:t>Homologous Chromosomes</a:t>
            </a:r>
          </a:p>
          <a:p>
            <a:pPr marL="800100" lvl="1" indent="-342900">
              <a:buFont typeface="+mj-lt"/>
              <a:buAutoNum type="alphaUcPeriod"/>
            </a:pPr>
            <a:r>
              <a:rPr lang="en-US" dirty="0"/>
              <a:t>Both</a:t>
            </a:r>
          </a:p>
          <a:p>
            <a:pPr marL="800100" lvl="1" indent="-342900">
              <a:buFont typeface="+mj-lt"/>
              <a:buAutoNum type="alphaUcPeriod"/>
            </a:pPr>
            <a:r>
              <a:rPr lang="en-US" dirty="0"/>
              <a:t>Neither</a:t>
            </a:r>
          </a:p>
        </p:txBody>
      </p:sp>
    </p:spTree>
    <p:extLst>
      <p:ext uri="{BB962C8B-B14F-4D97-AF65-F5344CB8AC3E}">
        <p14:creationId xmlns:p14="http://schemas.microsoft.com/office/powerpoint/2010/main" val="3520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E304-499A-4F12-A97E-507EA3F4FDF2}"/>
              </a:ext>
            </a:extLst>
          </p:cNvPr>
          <p:cNvSpPr>
            <a:spLocks noGrp="1"/>
          </p:cNvSpPr>
          <p:nvPr>
            <p:ph type="title"/>
          </p:nvPr>
        </p:nvSpPr>
        <p:spPr>
          <a:xfrm>
            <a:off x="249478" y="-330920"/>
            <a:ext cx="10515600" cy="1325563"/>
          </a:xfrm>
        </p:spPr>
        <p:txBody>
          <a:bodyPr/>
          <a:lstStyle/>
          <a:p>
            <a:r>
              <a:rPr lang="en-US" dirty="0"/>
              <a:t>Result of crossing over</a:t>
            </a:r>
          </a:p>
        </p:txBody>
      </p:sp>
      <p:pic>
        <p:nvPicPr>
          <p:cNvPr id="11266" name="Picture 2" descr="Image result for crossing over">
            <a:extLst>
              <a:ext uri="{FF2B5EF4-FFF2-40B4-BE49-F238E27FC236}">
                <a16:creationId xmlns:a16="http://schemas.microsoft.com/office/drawing/2014/main" id="{4A4AA6FE-9620-461C-AE17-0A1EFE610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78" y="673447"/>
            <a:ext cx="8661689" cy="46473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77191" y="2188241"/>
            <a:ext cx="2359280" cy="3139321"/>
          </a:xfrm>
          <a:prstGeom prst="rect">
            <a:avLst/>
          </a:prstGeom>
          <a:noFill/>
        </p:spPr>
        <p:txBody>
          <a:bodyPr wrap="square" rtlCol="0">
            <a:spAutoFit/>
          </a:bodyPr>
          <a:lstStyle/>
          <a:p>
            <a:r>
              <a:rPr lang="en-US" dirty="0"/>
              <a:t>Do you have  some of the exact same chromosomes as your great-great-grandparent?</a:t>
            </a:r>
          </a:p>
          <a:p>
            <a:pPr marL="800100" lvl="1" indent="-342900">
              <a:buFont typeface="+mj-lt"/>
              <a:buAutoNum type="alphaLcParenR"/>
            </a:pPr>
            <a:r>
              <a:rPr lang="en-US" dirty="0"/>
              <a:t>Yes</a:t>
            </a:r>
          </a:p>
          <a:p>
            <a:pPr marL="800100" lvl="1" indent="-342900">
              <a:buFont typeface="+mj-lt"/>
              <a:buAutoNum type="alphaLcParenR"/>
            </a:pPr>
            <a:r>
              <a:rPr lang="en-US" dirty="0">
                <a:solidFill>
                  <a:srgbClr val="FF0000"/>
                </a:solidFill>
              </a:rPr>
              <a:t>No</a:t>
            </a:r>
          </a:p>
          <a:p>
            <a:pPr marL="800100" lvl="1" indent="-342900">
              <a:buFont typeface="+mj-lt"/>
              <a:buAutoNum type="alphaLcParenR"/>
            </a:pPr>
            <a:r>
              <a:rPr lang="en-US" dirty="0"/>
              <a:t>Yes for paternal</a:t>
            </a:r>
          </a:p>
          <a:p>
            <a:pPr marL="800100" lvl="1" indent="-342900">
              <a:buFont typeface="+mj-lt"/>
              <a:buAutoNum type="alphaLcParenR"/>
            </a:pPr>
            <a:r>
              <a:rPr lang="en-US" dirty="0"/>
              <a:t>Yes for maternal</a:t>
            </a:r>
          </a:p>
        </p:txBody>
      </p:sp>
    </p:spTree>
    <p:extLst>
      <p:ext uri="{BB962C8B-B14F-4D97-AF65-F5344CB8AC3E}">
        <p14:creationId xmlns:p14="http://schemas.microsoft.com/office/powerpoint/2010/main" val="327521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39519-01FD-4719-AD4D-5D8504E300FD}"/>
              </a:ext>
            </a:extLst>
          </p:cNvPr>
          <p:cNvSpPr>
            <a:spLocks noGrp="1"/>
          </p:cNvSpPr>
          <p:nvPr>
            <p:ph type="title"/>
          </p:nvPr>
        </p:nvSpPr>
        <p:spPr>
          <a:xfrm>
            <a:off x="725467" y="-65806"/>
            <a:ext cx="10515600" cy="1325563"/>
          </a:xfrm>
        </p:spPr>
        <p:txBody>
          <a:bodyPr/>
          <a:lstStyle/>
          <a:p>
            <a:r>
              <a:rPr lang="en-US" altLang="en-US" dirty="0">
                <a:ea typeface="ＭＳ Ｐゴシック" panose="020B0600070205080204" pitchFamily="34" charset="-128"/>
              </a:rPr>
              <a:t>Result of Errors in Meiosis?</a:t>
            </a:r>
            <a:endParaRPr lang="en-US" dirty="0"/>
          </a:p>
        </p:txBody>
      </p:sp>
      <p:sp>
        <p:nvSpPr>
          <p:cNvPr id="3" name="Content Placeholder 2">
            <a:extLst>
              <a:ext uri="{FF2B5EF4-FFF2-40B4-BE49-F238E27FC236}">
                <a16:creationId xmlns:a16="http://schemas.microsoft.com/office/drawing/2014/main" id="{F06AC195-7408-4057-863B-5FB8C0436DD4}"/>
              </a:ext>
            </a:extLst>
          </p:cNvPr>
          <p:cNvSpPr>
            <a:spLocks noGrp="1"/>
          </p:cNvSpPr>
          <p:nvPr>
            <p:ph idx="1"/>
          </p:nvPr>
        </p:nvSpPr>
        <p:spPr>
          <a:xfrm>
            <a:off x="535249" y="1587630"/>
            <a:ext cx="4970317" cy="4351338"/>
          </a:xfrm>
        </p:spPr>
        <p:txBody>
          <a:bodyPr/>
          <a:lstStyle/>
          <a:p>
            <a:r>
              <a:rPr lang="en-US" altLang="en-US" dirty="0">
                <a:ea typeface="ＭＳ Ｐゴシック" panose="020B0600070205080204" pitchFamily="34" charset="-128"/>
              </a:rPr>
              <a:t>Nondisjunction – failure of chromosomes to move to opposite poles during either meiotic division</a:t>
            </a:r>
          </a:p>
          <a:p>
            <a:r>
              <a:rPr lang="en-US" altLang="en-US" dirty="0">
                <a:ea typeface="ＭＳ Ｐゴシック" panose="020B0600070205080204" pitchFamily="34" charset="-128"/>
              </a:rPr>
              <a:t>Aneuploid gametes – gametes with missing or extra chromosomes</a:t>
            </a:r>
          </a:p>
          <a:p>
            <a:endParaRPr lang="en-US" dirty="0"/>
          </a:p>
        </p:txBody>
      </p:sp>
      <p:pic>
        <p:nvPicPr>
          <p:cNvPr id="17410" name="Picture 2" descr="Image result for nondisjunction">
            <a:extLst>
              <a:ext uri="{FF2B5EF4-FFF2-40B4-BE49-F238E27FC236}">
                <a16:creationId xmlns:a16="http://schemas.microsoft.com/office/drawing/2014/main" id="{E392337A-0370-4231-B24B-D01191069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912" y="1124167"/>
            <a:ext cx="5715000" cy="2343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33589" y="4461640"/>
            <a:ext cx="7565469" cy="1477328"/>
          </a:xfrm>
          <a:prstGeom prst="rect">
            <a:avLst/>
          </a:prstGeom>
          <a:noFill/>
        </p:spPr>
        <p:txBody>
          <a:bodyPr wrap="none" rtlCol="0">
            <a:spAutoFit/>
          </a:bodyPr>
          <a:lstStyle/>
          <a:p>
            <a:r>
              <a:rPr lang="en-US" dirty="0"/>
              <a:t>Why is this a much bigger deal when it happens in meiosis?</a:t>
            </a:r>
          </a:p>
          <a:p>
            <a:pPr marL="800100" lvl="1" indent="-342900">
              <a:buFont typeface="+mj-lt"/>
              <a:buAutoNum type="alphaUcPeriod"/>
            </a:pPr>
            <a:r>
              <a:rPr lang="en-US" dirty="0"/>
              <a:t>The cell won’t undergo Meiosis II properly</a:t>
            </a:r>
          </a:p>
          <a:p>
            <a:pPr marL="800100" lvl="1" indent="-342900">
              <a:buFont typeface="+mj-lt"/>
              <a:buAutoNum type="alphaUcPeriod"/>
            </a:pPr>
            <a:r>
              <a:rPr lang="en-US" dirty="0"/>
              <a:t>It causes damage to surrounding somatic cells</a:t>
            </a:r>
          </a:p>
          <a:p>
            <a:pPr marL="800100" lvl="1" indent="-342900">
              <a:buFont typeface="+mj-lt"/>
              <a:buAutoNum type="alphaUcPeriod"/>
            </a:pPr>
            <a:r>
              <a:rPr lang="en-US" dirty="0">
                <a:solidFill>
                  <a:srgbClr val="FF0000"/>
                </a:solidFill>
              </a:rPr>
              <a:t>The resultant offspring will have an aberrant number of chromosomes</a:t>
            </a:r>
          </a:p>
          <a:p>
            <a:pPr marL="800100" lvl="1" indent="-342900">
              <a:buFont typeface="+mj-lt"/>
              <a:buAutoNum type="alphaUcPeriod"/>
            </a:pPr>
            <a:r>
              <a:rPr lang="en-US" dirty="0"/>
              <a:t>Its not, its fine!  </a:t>
            </a:r>
          </a:p>
        </p:txBody>
      </p:sp>
    </p:spTree>
    <p:extLst>
      <p:ext uri="{BB962C8B-B14F-4D97-AF65-F5344CB8AC3E}">
        <p14:creationId xmlns:p14="http://schemas.microsoft.com/office/powerpoint/2010/main" val="122214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48A40-9F99-41AC-857B-13FEF041C569}"/>
              </a:ext>
            </a:extLst>
          </p:cNvPr>
          <p:cNvSpPr>
            <a:spLocks noGrp="1"/>
          </p:cNvSpPr>
          <p:nvPr>
            <p:ph type="title"/>
          </p:nvPr>
        </p:nvSpPr>
        <p:spPr>
          <a:xfrm>
            <a:off x="650193" y="108755"/>
            <a:ext cx="10515600" cy="1325563"/>
          </a:xfrm>
        </p:spPr>
        <p:txBody>
          <a:bodyPr/>
          <a:lstStyle/>
          <a:p>
            <a:r>
              <a:rPr lang="en-US" dirty="0"/>
              <a:t>Genes vs Alleles </a:t>
            </a:r>
          </a:p>
        </p:txBody>
      </p:sp>
      <p:pic>
        <p:nvPicPr>
          <p:cNvPr id="4" name="Picture 6" descr="Image result for blending inheritance hair color">
            <a:extLst>
              <a:ext uri="{FF2B5EF4-FFF2-40B4-BE49-F238E27FC236}">
                <a16:creationId xmlns:a16="http://schemas.microsoft.com/office/drawing/2014/main" id="{862B2EC3-8769-4536-83CA-EE5E54F04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325" y="266700"/>
            <a:ext cx="6160138" cy="31760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1893" y="1734618"/>
            <a:ext cx="4899707" cy="3416320"/>
          </a:xfrm>
          <a:prstGeom prst="rect">
            <a:avLst/>
          </a:prstGeom>
          <a:noFill/>
        </p:spPr>
        <p:txBody>
          <a:bodyPr wrap="square" rtlCol="0">
            <a:spAutoFit/>
          </a:bodyPr>
          <a:lstStyle/>
          <a:p>
            <a:r>
              <a:rPr lang="en-US" sz="2400" dirty="0"/>
              <a:t>Which is accurate?</a:t>
            </a:r>
          </a:p>
          <a:p>
            <a:pPr marL="800100" lvl="1" indent="-342900">
              <a:buFont typeface="+mj-lt"/>
              <a:buAutoNum type="alphaUcPeriod"/>
            </a:pPr>
            <a:r>
              <a:rPr lang="en-US" sz="2400" dirty="0"/>
              <a:t>There is a gene for brown-mocha hair specifically and an allele for hair color in general</a:t>
            </a:r>
          </a:p>
          <a:p>
            <a:pPr marL="800100" lvl="1" indent="-342900">
              <a:buFont typeface="+mj-lt"/>
              <a:buAutoNum type="alphaUcPeriod"/>
            </a:pPr>
            <a:r>
              <a:rPr lang="en-US" sz="2400" dirty="0">
                <a:solidFill>
                  <a:srgbClr val="FF0000"/>
                </a:solidFill>
              </a:rPr>
              <a:t>There is a gene for hair color in general and an allele for brown-mocha hair specifically</a:t>
            </a:r>
          </a:p>
          <a:p>
            <a:pPr marL="800100" lvl="1" indent="-342900">
              <a:buFont typeface="+mj-lt"/>
              <a:buAutoNum type="alphaUcPeriod"/>
            </a:pPr>
            <a:endParaRPr lang="en-US" sz="2400" dirty="0"/>
          </a:p>
          <a:p>
            <a:pPr marL="800100" lvl="1" indent="-342900">
              <a:buFont typeface="+mj-lt"/>
              <a:buAutoNum type="alphaUcPeriod"/>
            </a:pPr>
            <a:endParaRPr lang="en-US" sz="2400" dirty="0"/>
          </a:p>
        </p:txBody>
      </p:sp>
      <p:sp>
        <p:nvSpPr>
          <p:cNvPr id="5" name="TextBox 4"/>
          <p:cNvSpPr txBox="1"/>
          <p:nvPr/>
        </p:nvSpPr>
        <p:spPr>
          <a:xfrm>
            <a:off x="4813300" y="4566163"/>
            <a:ext cx="5354992" cy="584775"/>
          </a:xfrm>
          <a:prstGeom prst="rect">
            <a:avLst/>
          </a:prstGeom>
          <a:noFill/>
        </p:spPr>
        <p:txBody>
          <a:bodyPr wrap="none" rtlCol="0">
            <a:spAutoFit/>
          </a:bodyPr>
          <a:lstStyle/>
          <a:p>
            <a:r>
              <a:rPr lang="en-US" sz="3200" dirty="0"/>
              <a:t>Alleles are variations of a gene </a:t>
            </a:r>
          </a:p>
        </p:txBody>
      </p:sp>
      <p:sp>
        <p:nvSpPr>
          <p:cNvPr id="6" name="TextBox 5"/>
          <p:cNvSpPr txBox="1"/>
          <p:nvPr/>
        </p:nvSpPr>
        <p:spPr>
          <a:xfrm>
            <a:off x="2509384" y="5451238"/>
            <a:ext cx="8656409" cy="369332"/>
          </a:xfrm>
          <a:prstGeom prst="rect">
            <a:avLst/>
          </a:prstGeom>
          <a:noFill/>
        </p:spPr>
        <p:txBody>
          <a:bodyPr wrap="none" rtlCol="0">
            <a:spAutoFit/>
          </a:bodyPr>
          <a:lstStyle/>
          <a:p>
            <a:r>
              <a:rPr lang="en-US" dirty="0"/>
              <a:t>We may use them interchangeably in popular speech, but you need to know the definition</a:t>
            </a:r>
          </a:p>
        </p:txBody>
      </p:sp>
    </p:spTree>
    <p:extLst>
      <p:ext uri="{BB962C8B-B14F-4D97-AF65-F5344CB8AC3E}">
        <p14:creationId xmlns:p14="http://schemas.microsoft.com/office/powerpoint/2010/main" val="282024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48A40-9F99-41AC-857B-13FEF041C569}"/>
              </a:ext>
            </a:extLst>
          </p:cNvPr>
          <p:cNvSpPr>
            <a:spLocks noGrp="1"/>
          </p:cNvSpPr>
          <p:nvPr>
            <p:ph type="title"/>
          </p:nvPr>
        </p:nvSpPr>
        <p:spPr>
          <a:xfrm>
            <a:off x="190500" y="-221445"/>
            <a:ext cx="10515600" cy="1325563"/>
          </a:xfrm>
        </p:spPr>
        <p:txBody>
          <a:bodyPr/>
          <a:lstStyle/>
          <a:p>
            <a:r>
              <a:rPr lang="en-US" dirty="0"/>
              <a:t>Genes vs Alleles </a:t>
            </a:r>
          </a:p>
        </p:txBody>
      </p:sp>
      <p:pic>
        <p:nvPicPr>
          <p:cNvPr id="3074" name="Picture 2" descr="Image result for gene vs allele">
            <a:extLst>
              <a:ext uri="{FF2B5EF4-FFF2-40B4-BE49-F238E27FC236}">
                <a16:creationId xmlns:a16="http://schemas.microsoft.com/office/drawing/2014/main" id="{E7ADAD9E-A0FE-444C-BB53-F9DE8C2F9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267" y="105224"/>
            <a:ext cx="6858746" cy="40901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1600" y="1272357"/>
            <a:ext cx="4152900" cy="2862322"/>
          </a:xfrm>
          <a:prstGeom prst="rect">
            <a:avLst/>
          </a:prstGeom>
          <a:noFill/>
        </p:spPr>
        <p:txBody>
          <a:bodyPr wrap="square" rtlCol="0">
            <a:spAutoFit/>
          </a:bodyPr>
          <a:lstStyle/>
          <a:p>
            <a:r>
              <a:rPr lang="en-US" dirty="0"/>
              <a:t>Are sister chromatids going to have the same alleles?</a:t>
            </a:r>
          </a:p>
          <a:p>
            <a:pPr marL="800100" lvl="1" indent="-342900">
              <a:buFont typeface="+mj-lt"/>
              <a:buAutoNum type="alphaUcPeriod"/>
            </a:pPr>
            <a:r>
              <a:rPr lang="en-US" dirty="0"/>
              <a:t>Yes, always</a:t>
            </a:r>
          </a:p>
          <a:p>
            <a:pPr marL="800100" lvl="1" indent="-342900">
              <a:buFont typeface="+mj-lt"/>
              <a:buAutoNum type="alphaUcPeriod"/>
            </a:pPr>
            <a:r>
              <a:rPr lang="en-US" dirty="0">
                <a:solidFill>
                  <a:srgbClr val="FF0000"/>
                </a:solidFill>
              </a:rPr>
              <a:t>Yes, before crossing over – they may differ afterwards</a:t>
            </a:r>
          </a:p>
          <a:p>
            <a:pPr marL="800100" lvl="1" indent="-342900">
              <a:buFont typeface="+mj-lt"/>
              <a:buAutoNum type="alphaUcPeriod"/>
            </a:pPr>
            <a:r>
              <a:rPr lang="en-US" dirty="0"/>
              <a:t>No, never</a:t>
            </a:r>
          </a:p>
          <a:p>
            <a:pPr marL="800100" lvl="1" indent="-342900">
              <a:buFont typeface="+mj-lt"/>
              <a:buAutoNum type="alphaUcPeriod"/>
            </a:pPr>
            <a:r>
              <a:rPr lang="en-US" dirty="0"/>
              <a:t>No, before crossing over – they are sometimes the same afterwards</a:t>
            </a:r>
          </a:p>
          <a:p>
            <a:pPr marL="800100" lvl="1" indent="-342900">
              <a:buFont typeface="+mj-lt"/>
              <a:buAutoNum type="alphaUcPeriod"/>
            </a:pPr>
            <a:endParaRPr lang="en-US" dirty="0"/>
          </a:p>
        </p:txBody>
      </p:sp>
      <p:pic>
        <p:nvPicPr>
          <p:cNvPr id="5" name="Picture 2" descr="Image result for crossing over">
            <a:extLst>
              <a:ext uri="{FF2B5EF4-FFF2-40B4-BE49-F238E27FC236}">
                <a16:creationId xmlns:a16="http://schemas.microsoft.com/office/drawing/2014/main" id="{4A4AA6FE-9620-461C-AE17-0A1EFE610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4134679"/>
            <a:ext cx="4059767" cy="21782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rossing over chromoso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40" y="4522075"/>
            <a:ext cx="3429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ultiple crossing over"/>
          <p:cNvPicPr>
            <a:picLocks noChangeAspect="1" noChangeArrowheads="1"/>
          </p:cNvPicPr>
          <p:nvPr/>
        </p:nvPicPr>
        <p:blipFill rotWithShape="1">
          <a:blip r:embed="rId5">
            <a:extLst>
              <a:ext uri="{28A0092B-C50C-407E-A947-70E740481C1C}">
                <a14:useLocalDpi xmlns:a14="http://schemas.microsoft.com/office/drawing/2010/main" val="0"/>
              </a:ext>
            </a:extLst>
          </a:blip>
          <a:srcRect r="48377"/>
          <a:stretch/>
        </p:blipFill>
        <p:spPr bwMode="auto">
          <a:xfrm>
            <a:off x="9013140" y="3433200"/>
            <a:ext cx="2950260" cy="3133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78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Dominate vs Recessive</a:t>
            </a:r>
          </a:p>
        </p:txBody>
      </p:sp>
      <p:sp>
        <p:nvSpPr>
          <p:cNvPr id="4" name="TextBox 3"/>
          <p:cNvSpPr txBox="1"/>
          <p:nvPr/>
        </p:nvSpPr>
        <p:spPr>
          <a:xfrm>
            <a:off x="573183" y="1823505"/>
            <a:ext cx="6462218" cy="1477328"/>
          </a:xfrm>
          <a:prstGeom prst="rect">
            <a:avLst/>
          </a:prstGeom>
          <a:noFill/>
        </p:spPr>
        <p:txBody>
          <a:bodyPr wrap="none" rtlCol="0">
            <a:spAutoFit/>
          </a:bodyPr>
          <a:lstStyle/>
          <a:p>
            <a:r>
              <a:rPr lang="en-US" dirty="0"/>
              <a:t>Recessive traits:</a:t>
            </a:r>
          </a:p>
          <a:p>
            <a:pPr marL="800100" lvl="1" indent="-342900">
              <a:buFont typeface="+mj-lt"/>
              <a:buAutoNum type="alphaUcPeriod"/>
            </a:pPr>
            <a:r>
              <a:rPr lang="en-US" dirty="0"/>
              <a:t>Are always harmful to the organism in some fashion</a:t>
            </a:r>
          </a:p>
          <a:p>
            <a:pPr marL="800100" lvl="1" indent="-342900">
              <a:buFont typeface="+mj-lt"/>
              <a:buAutoNum type="alphaUcPeriod"/>
            </a:pPr>
            <a:r>
              <a:rPr lang="en-US" dirty="0"/>
              <a:t>Are always beneficial to the organism in some fashion</a:t>
            </a:r>
          </a:p>
          <a:p>
            <a:pPr marL="800100" lvl="1" indent="-342900">
              <a:buFont typeface="+mj-lt"/>
              <a:buAutoNum type="alphaUcPeriod"/>
            </a:pPr>
            <a:r>
              <a:rPr lang="en-US" dirty="0">
                <a:solidFill>
                  <a:srgbClr val="FF0000"/>
                </a:solidFill>
              </a:rPr>
              <a:t>Can be harmful, beneficial, or neutral – there is no pattern </a:t>
            </a:r>
          </a:p>
          <a:p>
            <a:pPr marL="800100" lvl="1" indent="-342900">
              <a:buFont typeface="+mj-lt"/>
              <a:buAutoNum type="alphaUcPeriod"/>
            </a:pPr>
            <a:r>
              <a:rPr lang="en-US" dirty="0"/>
              <a:t>Are more often harmful, but they can be beneficial </a:t>
            </a:r>
          </a:p>
        </p:txBody>
      </p:sp>
      <p:sp>
        <p:nvSpPr>
          <p:cNvPr id="5" name="TextBox 4"/>
          <p:cNvSpPr txBox="1"/>
          <p:nvPr/>
        </p:nvSpPr>
        <p:spPr>
          <a:xfrm>
            <a:off x="573183" y="3734366"/>
            <a:ext cx="6007286" cy="1200329"/>
          </a:xfrm>
          <a:prstGeom prst="rect">
            <a:avLst/>
          </a:prstGeom>
          <a:noFill/>
        </p:spPr>
        <p:txBody>
          <a:bodyPr wrap="none" rtlCol="0">
            <a:spAutoFit/>
          </a:bodyPr>
          <a:lstStyle/>
          <a:p>
            <a:r>
              <a:rPr lang="en-US" dirty="0"/>
              <a:t>Dominate traits ALWAYS are more common in the population?</a:t>
            </a:r>
          </a:p>
          <a:p>
            <a:pPr marL="800100" lvl="1" indent="-342900">
              <a:buFont typeface="+mj-lt"/>
              <a:buAutoNum type="alphaUcPeriod"/>
            </a:pPr>
            <a:r>
              <a:rPr lang="en-US" dirty="0"/>
              <a:t>True</a:t>
            </a:r>
          </a:p>
          <a:p>
            <a:pPr marL="800100" lvl="1" indent="-342900">
              <a:buFont typeface="+mj-lt"/>
              <a:buAutoNum type="alphaUcPeriod"/>
            </a:pPr>
            <a:r>
              <a:rPr lang="en-US" dirty="0">
                <a:solidFill>
                  <a:srgbClr val="FF0000"/>
                </a:solidFill>
              </a:rPr>
              <a:t>False</a:t>
            </a:r>
          </a:p>
          <a:p>
            <a:pPr marL="800100" lvl="1" indent="-342900">
              <a:buFont typeface="+mj-lt"/>
              <a:buAutoNum type="alphaUcPeriod"/>
            </a:pPr>
            <a:endParaRPr lang="en-US" dirty="0"/>
          </a:p>
        </p:txBody>
      </p:sp>
      <p:sp>
        <p:nvSpPr>
          <p:cNvPr id="6" name="Rectangle 5"/>
          <p:cNvSpPr/>
          <p:nvPr/>
        </p:nvSpPr>
        <p:spPr>
          <a:xfrm>
            <a:off x="6945187" y="3749213"/>
            <a:ext cx="2852126" cy="1200329"/>
          </a:xfrm>
          <a:prstGeom prst="rect">
            <a:avLst/>
          </a:prstGeom>
        </p:spPr>
        <p:txBody>
          <a:bodyPr wrap="none">
            <a:spAutoFit/>
          </a:bodyPr>
          <a:lstStyle/>
          <a:p>
            <a:pPr algn="r"/>
            <a:r>
              <a:rPr lang="en-US" dirty="0">
                <a:latin typeface="Roboto"/>
              </a:rPr>
              <a:t>Peter Dinklage -&gt;</a:t>
            </a:r>
          </a:p>
          <a:p>
            <a:pPr algn="r"/>
            <a:endParaRPr lang="en-US" dirty="0">
              <a:latin typeface="Roboto"/>
            </a:endParaRPr>
          </a:p>
          <a:p>
            <a:pPr algn="r"/>
            <a:r>
              <a:rPr lang="en-US" dirty="0" err="1">
                <a:latin typeface="Roboto"/>
              </a:rPr>
              <a:t>Achondroplastic</a:t>
            </a:r>
            <a:r>
              <a:rPr lang="en-US" dirty="0">
                <a:latin typeface="Roboto"/>
              </a:rPr>
              <a:t> Dwarfism</a:t>
            </a:r>
          </a:p>
          <a:p>
            <a:pPr algn="r"/>
            <a:r>
              <a:rPr lang="en-US" dirty="0">
                <a:latin typeface="Roboto"/>
              </a:rPr>
              <a:t>Dominate Allele  </a:t>
            </a:r>
            <a:endParaRPr lang="en-US" dirty="0"/>
          </a:p>
        </p:txBody>
      </p:sp>
      <p:pic>
        <p:nvPicPr>
          <p:cNvPr id="7" name="Picture 2" descr="Image result for peter dinklage game of thrones"/>
          <p:cNvPicPr>
            <a:picLocks noChangeAspect="1" noChangeArrowheads="1"/>
          </p:cNvPicPr>
          <p:nvPr/>
        </p:nvPicPr>
        <p:blipFill rotWithShape="1">
          <a:blip r:embed="rId2">
            <a:extLst>
              <a:ext uri="{28A0092B-C50C-407E-A947-70E740481C1C}">
                <a14:useLocalDpi xmlns:a14="http://schemas.microsoft.com/office/drawing/2010/main" val="0"/>
              </a:ext>
            </a:extLst>
          </a:blip>
          <a:srcRect l="34797" r="35787"/>
          <a:stretch/>
        </p:blipFill>
        <p:spPr bwMode="auto">
          <a:xfrm>
            <a:off x="9985577" y="2164461"/>
            <a:ext cx="1852246" cy="353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75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3" descr="This is a family tree that shows the recessive pedigree required for albinism.">
            <a:extLst>
              <a:ext uri="{FF2B5EF4-FFF2-40B4-BE49-F238E27FC236}">
                <a16:creationId xmlns:a16="http://schemas.microsoft.com/office/drawing/2014/main" id="{2955EED7-1968-4E5D-BA67-D1CA53A841F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340"/>
          <a:stretch/>
        </p:blipFill>
        <p:spPr bwMode="auto">
          <a:xfrm>
            <a:off x="301624" y="1352091"/>
            <a:ext cx="5794376" cy="455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This is a family tree that shows the recessive pedigree required for albinism.">
            <a:extLst>
              <a:ext uri="{FF2B5EF4-FFF2-40B4-BE49-F238E27FC236}">
                <a16:creationId xmlns:a16="http://schemas.microsoft.com/office/drawing/2014/main" id="{E522A7BA-7692-48E8-A9A5-BA908926C2C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69"/>
          <a:stretch/>
        </p:blipFill>
        <p:spPr bwMode="auto">
          <a:xfrm>
            <a:off x="301624" y="946728"/>
            <a:ext cx="5794376" cy="496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6" descr="This is a family tree that shows the dominant pedigree required for hereditary juvenile glaucoma.">
            <a:extLst>
              <a:ext uri="{FF2B5EF4-FFF2-40B4-BE49-F238E27FC236}">
                <a16:creationId xmlns:a16="http://schemas.microsoft.com/office/drawing/2014/main" id="{A1664A2C-A330-44CA-AE73-36A53C0804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456"/>
          <a:stretch/>
        </p:blipFill>
        <p:spPr bwMode="auto">
          <a:xfrm>
            <a:off x="6246890" y="1883121"/>
            <a:ext cx="5520771" cy="318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6" descr="This is a family tree that shows the dominant pedigree required for hereditary juvenile glaucoma.">
            <a:extLst>
              <a:ext uri="{FF2B5EF4-FFF2-40B4-BE49-F238E27FC236}">
                <a16:creationId xmlns:a16="http://schemas.microsoft.com/office/drawing/2014/main" id="{37C4D135-B609-4F1A-AB5F-EE0420CDB8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08"/>
          <a:stretch/>
        </p:blipFill>
        <p:spPr bwMode="auto">
          <a:xfrm>
            <a:off x="6246890" y="1531221"/>
            <a:ext cx="5520771" cy="354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Y:\Graphics\Powerpoint\MH_DCM\MH_DCM-TEXTEDIT PROJECTS\RAVEN_11e\Final files\chapt12\chapt00_base_art\rav88132_12_07_unlabeled.jpg">
            <a:extLst>
              <a:ext uri="{FF2B5EF4-FFF2-40B4-BE49-F238E27FC236}">
                <a16:creationId xmlns:a16="http://schemas.microsoft.com/office/drawing/2014/main" id="{B9ED76DB-4886-4753-AE12-7AEF52F58C2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8" t="3981" r="4498" b="5475"/>
          <a:stretch/>
        </p:blipFill>
        <p:spPr bwMode="auto">
          <a:xfrm>
            <a:off x="6337428" y="1530033"/>
            <a:ext cx="5258680" cy="339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Y:\Graphics\Powerpoint\MH_DCM\MH_DCM-TEXTEDIT PROJECTS\RAVEN_11e\Final files\chapt12\chapt00_base_art\rav88132_12_08_unlabeled.jpg">
            <a:extLst>
              <a:ext uri="{FF2B5EF4-FFF2-40B4-BE49-F238E27FC236}">
                <a16:creationId xmlns:a16="http://schemas.microsoft.com/office/drawing/2014/main" id="{B120E2D4-0296-46AC-9189-B9A05F7F704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10"/>
          <a:stretch/>
        </p:blipFill>
        <p:spPr bwMode="auto">
          <a:xfrm>
            <a:off x="286229" y="948559"/>
            <a:ext cx="5930485" cy="505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6229" y="190964"/>
            <a:ext cx="4166397" cy="369332"/>
          </a:xfrm>
          <a:prstGeom prst="rect">
            <a:avLst/>
          </a:prstGeom>
          <a:noFill/>
        </p:spPr>
        <p:txBody>
          <a:bodyPr wrap="none" rtlCol="0">
            <a:spAutoFit/>
          </a:bodyPr>
          <a:lstStyle/>
          <a:p>
            <a:r>
              <a:rPr lang="en-US" dirty="0"/>
              <a:t>Which one is most likely a dominate trait? </a:t>
            </a:r>
          </a:p>
        </p:txBody>
      </p:sp>
      <p:sp>
        <p:nvSpPr>
          <p:cNvPr id="3" name="TextBox 2"/>
          <p:cNvSpPr txBox="1"/>
          <p:nvPr/>
        </p:nvSpPr>
        <p:spPr>
          <a:xfrm>
            <a:off x="3075412" y="6007039"/>
            <a:ext cx="5891356" cy="738664"/>
          </a:xfrm>
          <a:prstGeom prst="rect">
            <a:avLst/>
          </a:prstGeom>
          <a:noFill/>
        </p:spPr>
        <p:txBody>
          <a:bodyPr wrap="none" rtlCol="0">
            <a:spAutoFit/>
          </a:bodyPr>
          <a:lstStyle/>
          <a:p>
            <a:r>
              <a:rPr lang="en-US" sz="2400" dirty="0"/>
              <a:t>A						</a:t>
            </a:r>
            <a:r>
              <a:rPr lang="en-US" sz="2400" dirty="0">
                <a:solidFill>
                  <a:srgbClr val="FF0000"/>
                </a:solidFill>
              </a:rPr>
              <a:t>B</a:t>
            </a:r>
          </a:p>
          <a:p>
            <a:pPr algn="ctr"/>
            <a:r>
              <a:rPr lang="en-US" dirty="0"/>
              <a:t>C – can’t tell!</a:t>
            </a:r>
          </a:p>
        </p:txBody>
      </p:sp>
    </p:spTree>
    <p:extLst>
      <p:ext uri="{BB962C8B-B14F-4D97-AF65-F5344CB8AC3E}">
        <p14:creationId xmlns:p14="http://schemas.microsoft.com/office/powerpoint/2010/main" val="232091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Graphics\Powerpoint\MH_DCM\MH_DCM-TEXTEDIT PROJECTS\RAVEN_11e\Final files\chapt15\chapt00_labeled\rav88132_t15_01.jpg">
            <a:extLst>
              <a:ext uri="{FF2B5EF4-FFF2-40B4-BE49-F238E27FC236}">
                <a16:creationId xmlns:a16="http://schemas.microsoft.com/office/drawing/2014/main" id="{9BE42686-5CCC-43DB-BC60-F14D50652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59" b="7983"/>
          <a:stretch/>
        </p:blipFill>
        <p:spPr bwMode="auto">
          <a:xfrm>
            <a:off x="474858" y="1268081"/>
            <a:ext cx="9945488" cy="524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5E1B0FE-E1A9-4CC0-9E05-FF9BCCA6A589}"/>
              </a:ext>
            </a:extLst>
          </p:cNvPr>
          <p:cNvSpPr txBox="1"/>
          <p:nvPr/>
        </p:nvSpPr>
        <p:spPr>
          <a:xfrm>
            <a:off x="2501659" y="86265"/>
            <a:ext cx="9057737" cy="2031325"/>
          </a:xfrm>
          <a:prstGeom prst="rect">
            <a:avLst/>
          </a:prstGeom>
          <a:noFill/>
        </p:spPr>
        <p:txBody>
          <a:bodyPr wrap="square" numCol="2" rtlCol="0">
            <a:spAutoFit/>
          </a:bodyPr>
          <a:lstStyle/>
          <a:p>
            <a:r>
              <a:rPr lang="en-US" dirty="0"/>
              <a:t>Based  on this chart, which of the following would be cause a different protein to form?</a:t>
            </a:r>
          </a:p>
          <a:p>
            <a:r>
              <a:rPr lang="en-US" dirty="0"/>
              <a:t>Assume we started with ATT in the DNA</a:t>
            </a:r>
          </a:p>
          <a:p>
            <a:endParaRPr lang="en-US" dirty="0"/>
          </a:p>
          <a:p>
            <a:endParaRPr lang="en-US" dirty="0"/>
          </a:p>
          <a:p>
            <a:endParaRPr lang="en-US" dirty="0"/>
          </a:p>
          <a:p>
            <a:endParaRPr lang="en-US" dirty="0"/>
          </a:p>
          <a:p>
            <a:pPr marL="342900" indent="-342900">
              <a:buFont typeface="+mj-lt"/>
              <a:buAutoNum type="alphaUcPeriod"/>
            </a:pPr>
            <a:r>
              <a:rPr lang="en-US" dirty="0"/>
              <a:t>ATC</a:t>
            </a:r>
          </a:p>
          <a:p>
            <a:pPr marL="342900" indent="-342900">
              <a:buFont typeface="+mj-lt"/>
              <a:buAutoNum type="alphaUcPeriod"/>
            </a:pPr>
            <a:r>
              <a:rPr lang="en-US" dirty="0"/>
              <a:t>ATA</a:t>
            </a:r>
          </a:p>
          <a:p>
            <a:pPr marL="342900" indent="-342900">
              <a:buFont typeface="+mj-lt"/>
              <a:buAutoNum type="alphaUcPeriod"/>
            </a:pPr>
            <a:r>
              <a:rPr lang="en-US" dirty="0"/>
              <a:t>ATT</a:t>
            </a:r>
          </a:p>
          <a:p>
            <a:pPr marL="342900" indent="-342900">
              <a:buFont typeface="+mj-lt"/>
              <a:buAutoNum type="alphaUcPeriod"/>
            </a:pPr>
            <a:r>
              <a:rPr lang="en-US" dirty="0"/>
              <a:t>ATG</a:t>
            </a:r>
          </a:p>
        </p:txBody>
      </p:sp>
    </p:spTree>
    <p:extLst>
      <p:ext uri="{BB962C8B-B14F-4D97-AF65-F5344CB8AC3E}">
        <p14:creationId xmlns:p14="http://schemas.microsoft.com/office/powerpoint/2010/main" val="17624600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DF7B-93BA-4AC2-B895-9512539D57F5}"/>
              </a:ext>
            </a:extLst>
          </p:cNvPr>
          <p:cNvSpPr>
            <a:spLocks noGrp="1"/>
          </p:cNvSpPr>
          <p:nvPr>
            <p:ph type="title"/>
          </p:nvPr>
        </p:nvSpPr>
        <p:spPr>
          <a:xfrm>
            <a:off x="803032" y="-115517"/>
            <a:ext cx="10515600" cy="1325563"/>
          </a:xfrm>
        </p:spPr>
        <p:txBody>
          <a:bodyPr/>
          <a:lstStyle/>
          <a:p>
            <a:r>
              <a:rPr lang="en-US" dirty="0"/>
              <a:t>Testcrosses </a:t>
            </a:r>
          </a:p>
        </p:txBody>
      </p:sp>
      <p:pic>
        <p:nvPicPr>
          <p:cNvPr id="5" name="Picture 50" descr="A testcross was conducted in order to determine an unknown genotype.">
            <a:extLst>
              <a:ext uri="{FF2B5EF4-FFF2-40B4-BE49-F238E27FC236}">
                <a16:creationId xmlns:a16="http://schemas.microsoft.com/office/drawing/2014/main" id="{C4800CA9-8577-4D79-B9D5-A010154B17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968" t="5950" r="44030"/>
          <a:stretch/>
        </p:blipFill>
        <p:spPr bwMode="auto">
          <a:xfrm>
            <a:off x="5360576" y="984031"/>
            <a:ext cx="1321806" cy="278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0" descr="A testcross was conducted in order to determine an unknown genotype.">
            <a:extLst>
              <a:ext uri="{FF2B5EF4-FFF2-40B4-BE49-F238E27FC236}">
                <a16:creationId xmlns:a16="http://schemas.microsoft.com/office/drawing/2014/main" id="{65060486-452C-40D8-8A6C-51482B121D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0"/>
          <a:stretch/>
        </p:blipFill>
        <p:spPr bwMode="auto">
          <a:xfrm>
            <a:off x="517939" y="984031"/>
            <a:ext cx="11013885" cy="278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77341" y="3766621"/>
            <a:ext cx="6148543" cy="2862322"/>
          </a:xfrm>
          <a:prstGeom prst="rect">
            <a:avLst/>
          </a:prstGeom>
          <a:noFill/>
        </p:spPr>
        <p:txBody>
          <a:bodyPr wrap="none" rtlCol="0">
            <a:spAutoFit/>
          </a:bodyPr>
          <a:lstStyle/>
          <a:p>
            <a:endParaRPr lang="en-US" dirty="0"/>
          </a:p>
          <a:p>
            <a:r>
              <a:rPr lang="en-US" dirty="0"/>
              <a:t>You get 2 flowers in your f1, they are all purple. </a:t>
            </a:r>
          </a:p>
          <a:p>
            <a:r>
              <a:rPr lang="en-US" dirty="0"/>
              <a:t>What are the odds of this if you really had a Pp unknown?</a:t>
            </a:r>
          </a:p>
          <a:p>
            <a:pPr marL="800100" lvl="1" indent="-342900">
              <a:buFont typeface="+mj-lt"/>
              <a:buAutoNum type="alphaLcParenR"/>
            </a:pPr>
            <a:r>
              <a:rPr lang="en-US" dirty="0">
                <a:solidFill>
                  <a:srgbClr val="FF0000"/>
                </a:solidFill>
              </a:rPr>
              <a:t>25%</a:t>
            </a:r>
          </a:p>
          <a:p>
            <a:pPr marL="800100" lvl="1" indent="-342900">
              <a:buFont typeface="+mj-lt"/>
              <a:buAutoNum type="alphaLcParenR"/>
            </a:pPr>
            <a:r>
              <a:rPr lang="en-US" dirty="0"/>
              <a:t>50%</a:t>
            </a:r>
          </a:p>
          <a:p>
            <a:pPr marL="800100" lvl="1" indent="-342900">
              <a:buFont typeface="+mj-lt"/>
              <a:buAutoNum type="alphaLcParenR"/>
            </a:pPr>
            <a:r>
              <a:rPr lang="en-US" dirty="0"/>
              <a:t>75%</a:t>
            </a:r>
          </a:p>
          <a:p>
            <a:pPr marL="800100" lvl="1" indent="-342900">
              <a:buFont typeface="+mj-lt"/>
              <a:buAutoNum type="alphaLcParenR"/>
            </a:pPr>
            <a:r>
              <a:rPr lang="en-US" dirty="0"/>
              <a:t>100%</a:t>
            </a:r>
          </a:p>
          <a:p>
            <a:pPr lvl="1"/>
            <a:endParaRPr lang="en-US" dirty="0"/>
          </a:p>
          <a:p>
            <a:pPr lvl="1"/>
            <a:r>
              <a:rPr lang="en-US" dirty="0"/>
              <a:t>P from dominant phenotype flower given to both offspring</a:t>
            </a:r>
          </a:p>
          <a:p>
            <a:pPr lvl="1"/>
            <a:r>
              <a:rPr lang="en-US" dirty="0"/>
              <a:t>½ AND ½  = 25% chance to be wrong </a:t>
            </a:r>
          </a:p>
        </p:txBody>
      </p:sp>
    </p:spTree>
    <p:extLst>
      <p:ext uri="{BB962C8B-B14F-4D97-AF65-F5344CB8AC3E}">
        <p14:creationId xmlns:p14="http://schemas.microsoft.com/office/powerpoint/2010/main" val="381025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DF7B-93BA-4AC2-B895-9512539D57F5}"/>
              </a:ext>
            </a:extLst>
          </p:cNvPr>
          <p:cNvSpPr>
            <a:spLocks noGrp="1"/>
          </p:cNvSpPr>
          <p:nvPr>
            <p:ph type="title"/>
          </p:nvPr>
        </p:nvSpPr>
        <p:spPr>
          <a:xfrm>
            <a:off x="803032" y="-115517"/>
            <a:ext cx="10515600" cy="1325563"/>
          </a:xfrm>
        </p:spPr>
        <p:txBody>
          <a:bodyPr/>
          <a:lstStyle/>
          <a:p>
            <a:r>
              <a:rPr lang="en-US" dirty="0"/>
              <a:t>Testcrosses </a:t>
            </a:r>
          </a:p>
        </p:txBody>
      </p:sp>
      <p:pic>
        <p:nvPicPr>
          <p:cNvPr id="5" name="Picture 50" descr="A testcross was conducted in order to determine an unknown genotype.">
            <a:extLst>
              <a:ext uri="{FF2B5EF4-FFF2-40B4-BE49-F238E27FC236}">
                <a16:creationId xmlns:a16="http://schemas.microsoft.com/office/drawing/2014/main" id="{C4800CA9-8577-4D79-B9D5-A010154B17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968" t="5950" r="44030"/>
          <a:stretch/>
        </p:blipFill>
        <p:spPr bwMode="auto">
          <a:xfrm>
            <a:off x="5360576" y="984031"/>
            <a:ext cx="1321806" cy="278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0" descr="A testcross was conducted in order to determine an unknown genotype.">
            <a:extLst>
              <a:ext uri="{FF2B5EF4-FFF2-40B4-BE49-F238E27FC236}">
                <a16:creationId xmlns:a16="http://schemas.microsoft.com/office/drawing/2014/main" id="{65060486-452C-40D8-8A6C-51482B121D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0"/>
          <a:stretch/>
        </p:blipFill>
        <p:spPr bwMode="auto">
          <a:xfrm>
            <a:off x="517939" y="984031"/>
            <a:ext cx="11013885" cy="278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49094" y="3456916"/>
            <a:ext cx="10088275" cy="3416320"/>
          </a:xfrm>
          <a:prstGeom prst="rect">
            <a:avLst/>
          </a:prstGeom>
          <a:noFill/>
        </p:spPr>
        <p:txBody>
          <a:bodyPr wrap="none" rtlCol="0">
            <a:spAutoFit/>
          </a:bodyPr>
          <a:lstStyle/>
          <a:p>
            <a:endParaRPr lang="en-US" dirty="0"/>
          </a:p>
          <a:p>
            <a:r>
              <a:rPr lang="en-US" dirty="0"/>
              <a:t>You get 2 flowers in your f1, they are all purple. What are the odds of this if you really had a Pp unknown?</a:t>
            </a:r>
          </a:p>
          <a:p>
            <a:pPr lvl="1"/>
            <a:r>
              <a:rPr lang="en-US" dirty="0"/>
              <a:t>P from dominant phenotype flower given to both offspring</a:t>
            </a:r>
          </a:p>
          <a:p>
            <a:pPr lvl="1"/>
            <a:r>
              <a:rPr lang="en-US" dirty="0"/>
              <a:t>½ AND ½  = 25% chance to be wrong </a:t>
            </a:r>
          </a:p>
          <a:p>
            <a:pPr lvl="1"/>
            <a:endParaRPr lang="en-US" dirty="0"/>
          </a:p>
          <a:p>
            <a:r>
              <a:rPr lang="en-US" dirty="0"/>
              <a:t>If 10 f1 and they were all purple? How likely is this if you really had a Pp?</a:t>
            </a:r>
          </a:p>
          <a:p>
            <a:pPr marL="800100" lvl="1" indent="-342900">
              <a:buFont typeface="+mj-lt"/>
              <a:buAutoNum type="alphaLcParenR"/>
            </a:pPr>
            <a:r>
              <a:rPr lang="en-US" dirty="0"/>
              <a:t>50%</a:t>
            </a:r>
          </a:p>
          <a:p>
            <a:pPr marL="800100" lvl="1" indent="-342900">
              <a:buFont typeface="+mj-lt"/>
              <a:buAutoNum type="alphaLcParenR"/>
            </a:pPr>
            <a:r>
              <a:rPr lang="en-US" dirty="0"/>
              <a:t>25%</a:t>
            </a:r>
          </a:p>
          <a:p>
            <a:pPr marL="800100" lvl="1" indent="-342900">
              <a:buFont typeface="+mj-lt"/>
              <a:buAutoNum type="alphaLcParenR"/>
            </a:pPr>
            <a:r>
              <a:rPr lang="en-US" dirty="0"/>
              <a:t>10%</a:t>
            </a:r>
          </a:p>
          <a:p>
            <a:pPr marL="800100" lvl="1" indent="-342900">
              <a:buFont typeface="+mj-lt"/>
              <a:buAutoNum type="alphaLcParenR"/>
            </a:pPr>
            <a:r>
              <a:rPr lang="en-US" dirty="0">
                <a:solidFill>
                  <a:srgbClr val="FF0000"/>
                </a:solidFill>
              </a:rPr>
              <a:t>Less than 1% </a:t>
            </a:r>
          </a:p>
          <a:p>
            <a:endParaRPr lang="en-US" dirty="0"/>
          </a:p>
          <a:p>
            <a:r>
              <a:rPr lang="en-US" dirty="0"/>
              <a:t>50? Vanishingly small! </a:t>
            </a:r>
          </a:p>
        </p:txBody>
      </p:sp>
      <p:sp>
        <p:nvSpPr>
          <p:cNvPr id="4" name="TextBox 3"/>
          <p:cNvSpPr txBox="1"/>
          <p:nvPr/>
        </p:nvSpPr>
        <p:spPr>
          <a:xfrm>
            <a:off x="4997566" y="5411261"/>
            <a:ext cx="4091354" cy="369332"/>
          </a:xfrm>
          <a:prstGeom prst="rect">
            <a:avLst/>
          </a:prstGeom>
          <a:noFill/>
        </p:spPr>
        <p:txBody>
          <a:bodyPr wrap="square" rtlCol="0">
            <a:spAutoFit/>
          </a:bodyPr>
          <a:lstStyle/>
          <a:p>
            <a:r>
              <a:rPr lang="en-US" dirty="0"/>
              <a:t>½ x ½ x ½ x ½ x ½ x ½ x ½ x ½ x ½ x ½ </a:t>
            </a:r>
          </a:p>
        </p:txBody>
      </p:sp>
    </p:spTree>
    <p:extLst>
      <p:ext uri="{BB962C8B-B14F-4D97-AF65-F5344CB8AC3E}">
        <p14:creationId xmlns:p14="http://schemas.microsoft.com/office/powerpoint/2010/main" val="299019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570" y="606425"/>
            <a:ext cx="10515600" cy="4351338"/>
          </a:xfrm>
        </p:spPr>
        <p:txBody>
          <a:bodyPr/>
          <a:lstStyle/>
          <a:p>
            <a:pPr marL="0" lvl="0" indent="0">
              <a:buNone/>
            </a:pPr>
            <a:r>
              <a:rPr lang="en-US" sz="2800" dirty="0"/>
              <a:t>Cystic fibrosis affects the lungs, the pancreas, the digestive system, and other organs, resulting in symptoms ranging from breathing difficulties to recurrent infections. Which of the following terms best describes this?</a:t>
            </a:r>
          </a:p>
          <a:p>
            <a:pPr marL="913989" lvl="1" indent="-457200">
              <a:buFont typeface="+mj-lt"/>
              <a:buAutoNum type="alphaUcPeriod"/>
            </a:pPr>
            <a:r>
              <a:rPr lang="en-US" sz="2400" dirty="0">
                <a:solidFill>
                  <a:srgbClr val="FF0000"/>
                </a:solidFill>
              </a:rPr>
              <a:t>Pleiotropy</a:t>
            </a:r>
          </a:p>
          <a:p>
            <a:pPr marL="913989" lvl="1" indent="-457200">
              <a:buFont typeface="+mj-lt"/>
              <a:buAutoNum type="alphaUcPeriod"/>
            </a:pPr>
            <a:r>
              <a:rPr lang="en-US" sz="2400" dirty="0"/>
              <a:t>Incomplete dominance</a:t>
            </a:r>
          </a:p>
          <a:p>
            <a:pPr marL="913989" lvl="1" indent="-457200">
              <a:buFont typeface="+mj-lt"/>
              <a:buAutoNum type="alphaUcPeriod"/>
            </a:pPr>
            <a:r>
              <a:rPr lang="en-US" sz="2400" dirty="0"/>
              <a:t>Multiple alleles</a:t>
            </a:r>
          </a:p>
          <a:p>
            <a:pPr marL="913989" lvl="1" indent="-457200">
              <a:buFont typeface="+mj-lt"/>
              <a:buAutoNum type="alphaUcPeriod"/>
            </a:pPr>
            <a:r>
              <a:rPr lang="en-US" sz="2400" dirty="0"/>
              <a:t>Codominance</a:t>
            </a:r>
          </a:p>
          <a:p>
            <a:pPr marL="514350" indent="-514350">
              <a:buFont typeface="+mj-lt"/>
              <a:buAutoNum type="alphaUcPeriod"/>
            </a:pPr>
            <a:endParaRPr lang="en-US" dirty="0"/>
          </a:p>
        </p:txBody>
      </p:sp>
      <p:pic>
        <p:nvPicPr>
          <p:cNvPr id="4" name="Picture 2" descr="How-CFTR-Works-Web">
            <a:extLst>
              <a:ext uri="{FF2B5EF4-FFF2-40B4-BE49-F238E27FC236}">
                <a16:creationId xmlns:a16="http://schemas.microsoft.com/office/drawing/2014/main" id="{5F4390A0-DF7E-468E-A209-C0443770B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7859" y="2016369"/>
            <a:ext cx="3396311" cy="445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55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buNone/>
            </a:pPr>
            <a:r>
              <a:rPr lang="en-US" sz="2800" dirty="0"/>
              <a:t>If a true breeding red starfish breeds with a true breeding blue starfish and the offspring are purple, what type of inheritance is this?</a:t>
            </a:r>
          </a:p>
          <a:p>
            <a:pPr marL="913989" lvl="1" indent="-457200">
              <a:buFont typeface="+mj-lt"/>
              <a:buAutoNum type="alphaUcPeriod"/>
            </a:pPr>
            <a:r>
              <a:rPr lang="en-US" sz="2400" dirty="0"/>
              <a:t>Blending</a:t>
            </a:r>
          </a:p>
          <a:p>
            <a:pPr marL="913989" lvl="1" indent="-457200">
              <a:buFont typeface="+mj-lt"/>
              <a:buAutoNum type="alphaUcPeriod"/>
            </a:pPr>
            <a:r>
              <a:rPr lang="en-US" sz="2400" dirty="0"/>
              <a:t>Codominance</a:t>
            </a:r>
          </a:p>
          <a:p>
            <a:pPr marL="913989" lvl="1" indent="-457200">
              <a:buFont typeface="+mj-lt"/>
              <a:buAutoNum type="alphaUcPeriod"/>
            </a:pPr>
            <a:r>
              <a:rPr lang="en-US" sz="2400" dirty="0">
                <a:solidFill>
                  <a:srgbClr val="FF0000"/>
                </a:solidFill>
              </a:rPr>
              <a:t>Incomplete Dominance</a:t>
            </a:r>
          </a:p>
          <a:p>
            <a:pPr marL="913989" lvl="1" indent="-457200">
              <a:buFont typeface="+mj-lt"/>
              <a:buAutoNum type="alphaUcPeriod"/>
            </a:pPr>
            <a:r>
              <a:rPr lang="en-US" sz="2400" dirty="0"/>
              <a:t>Complete Dominance </a:t>
            </a:r>
          </a:p>
          <a:p>
            <a:endParaRPr lang="en-US" dirty="0"/>
          </a:p>
        </p:txBody>
      </p:sp>
    </p:spTree>
    <p:extLst>
      <p:ext uri="{BB962C8B-B14F-4D97-AF65-F5344CB8AC3E}">
        <p14:creationId xmlns:p14="http://schemas.microsoft.com/office/powerpoint/2010/main" val="39143406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586" y="207840"/>
            <a:ext cx="10515600" cy="5630252"/>
          </a:xfrm>
        </p:spPr>
        <p:txBody>
          <a:bodyPr>
            <a:normAutofit/>
          </a:bodyPr>
          <a:lstStyle/>
          <a:p>
            <a:r>
              <a:rPr lang="en-US" dirty="0"/>
              <a:t>You are breeding Guinea Pigs. They have two coat textures spiky hair (S) and smooth hair (s) – this is a one gene/two allele system where you have already determined you will never produce a spiky haired Guinea pig from two smooth ones. Your breeding population comes in three colors: black, spotted, and white. Coat color is also controlled by one gene with two alleles (B and b). </a:t>
            </a:r>
          </a:p>
          <a:p>
            <a:pPr marL="0" indent="0">
              <a:buNone/>
            </a:pPr>
            <a:r>
              <a:rPr lang="en-US" dirty="0"/>
              <a:t>What type of dominance is displaced for each trait? </a:t>
            </a:r>
          </a:p>
          <a:p>
            <a:pPr marL="913989" lvl="1" indent="-457200">
              <a:buFont typeface="+mj-lt"/>
              <a:buAutoNum type="alphaUcPeriod"/>
            </a:pPr>
            <a:r>
              <a:rPr lang="en-US" dirty="0"/>
              <a:t>Texture – Incomplete, Color – Codominance</a:t>
            </a:r>
          </a:p>
          <a:p>
            <a:pPr marL="913989" lvl="1" indent="-457200">
              <a:buFont typeface="+mj-lt"/>
              <a:buAutoNum type="alphaUcPeriod"/>
            </a:pPr>
            <a:r>
              <a:rPr lang="en-US" dirty="0"/>
              <a:t>Texture – Complete, Color – Incomplete</a:t>
            </a:r>
          </a:p>
          <a:p>
            <a:pPr marL="913989" lvl="1" indent="-457200">
              <a:buFont typeface="+mj-lt"/>
              <a:buAutoNum type="alphaUcPeriod"/>
            </a:pPr>
            <a:r>
              <a:rPr lang="en-US" dirty="0"/>
              <a:t>Texture – Complete, Color – Complete</a:t>
            </a:r>
          </a:p>
          <a:p>
            <a:pPr marL="913989" lvl="1" indent="-457200">
              <a:buFont typeface="+mj-lt"/>
              <a:buAutoNum type="alphaUcPeriod"/>
            </a:pPr>
            <a:r>
              <a:rPr lang="en-US" dirty="0">
                <a:solidFill>
                  <a:srgbClr val="FF0000"/>
                </a:solidFill>
              </a:rPr>
              <a:t>Texture – Complete, Color – Codominance</a:t>
            </a:r>
          </a:p>
          <a:p>
            <a:pPr marL="913989" lvl="1" indent="-457200">
              <a:buFont typeface="+mj-lt"/>
              <a:buAutoNum type="alphaUcPeriod"/>
            </a:pPr>
            <a:r>
              <a:rPr lang="en-US" dirty="0"/>
              <a:t>Texture – Codominance, Color – Codominance </a:t>
            </a:r>
          </a:p>
          <a:p>
            <a:pPr marL="913989" lvl="1" indent="-457200">
              <a:buFont typeface="+mj-lt"/>
              <a:buAutoNum type="alphaUcPeriod"/>
            </a:pPr>
            <a:endParaRPr lang="en-US" dirty="0"/>
          </a:p>
        </p:txBody>
      </p:sp>
    </p:spTree>
    <p:extLst>
      <p:ext uri="{BB962C8B-B14F-4D97-AF65-F5344CB8AC3E}">
        <p14:creationId xmlns:p14="http://schemas.microsoft.com/office/powerpoint/2010/main" val="37465299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6761" y="922655"/>
            <a:ext cx="10515600" cy="3580765"/>
          </a:xfrm>
        </p:spPr>
        <p:txBody>
          <a:bodyPr/>
          <a:lstStyle/>
          <a:p>
            <a:pPr marL="0" lvl="0" indent="0">
              <a:buNone/>
            </a:pPr>
            <a:r>
              <a:rPr lang="en-US" sz="2800" dirty="0"/>
              <a:t>In a diploid organism, there is a pair of homologous chromosomes. One of these chromosomes contains a sequence for blue eyes, at this same locus the other chromosome contains a sequence that would give rise to green eyes. What is the accurate statement?</a:t>
            </a:r>
          </a:p>
          <a:p>
            <a:pPr marL="913989" lvl="1" indent="-457200">
              <a:buFont typeface="+mj-lt"/>
              <a:buAutoNum type="alphaUcPeriod"/>
            </a:pPr>
            <a:r>
              <a:rPr lang="en-US" sz="2400" dirty="0"/>
              <a:t>Each chromosome has a different gene, one gene for each eye color.</a:t>
            </a:r>
          </a:p>
          <a:p>
            <a:pPr marL="913989" lvl="1" indent="-457200">
              <a:buFont typeface="+mj-lt"/>
              <a:buAutoNum type="alphaUcPeriod"/>
            </a:pPr>
            <a:r>
              <a:rPr lang="en-US" sz="2400" dirty="0">
                <a:solidFill>
                  <a:srgbClr val="FF0000"/>
                </a:solidFill>
              </a:rPr>
              <a:t>Each chromosome has a different allele of the same gene – eye coloration.</a:t>
            </a:r>
          </a:p>
          <a:p>
            <a:pPr marL="913989" lvl="1" indent="-457200">
              <a:buFont typeface="+mj-lt"/>
              <a:buAutoNum type="alphaUcPeriod"/>
            </a:pPr>
            <a:r>
              <a:rPr lang="en-US" sz="2400" dirty="0"/>
              <a:t>This is a two gene system.</a:t>
            </a:r>
          </a:p>
          <a:p>
            <a:pPr marL="913989" lvl="1" indent="-457200">
              <a:buFont typeface="+mj-lt"/>
              <a:buAutoNum type="alphaUcPeriod"/>
            </a:pPr>
            <a:r>
              <a:rPr lang="en-US" sz="2400" dirty="0"/>
              <a:t>This is a one allele system.</a:t>
            </a:r>
          </a:p>
          <a:p>
            <a:endParaRPr lang="en-US" dirty="0"/>
          </a:p>
        </p:txBody>
      </p:sp>
    </p:spTree>
    <p:extLst>
      <p:ext uri="{BB962C8B-B14F-4D97-AF65-F5344CB8AC3E}">
        <p14:creationId xmlns:p14="http://schemas.microsoft.com/office/powerpoint/2010/main" val="4888096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1" y="-172081"/>
            <a:ext cx="10515600" cy="1325563"/>
          </a:xfrm>
        </p:spPr>
        <p:txBody>
          <a:bodyPr/>
          <a:lstStyle/>
          <a:p>
            <a:r>
              <a:rPr lang="en-US" dirty="0"/>
              <a:t>Vocab Review!</a:t>
            </a:r>
          </a:p>
        </p:txBody>
      </p:sp>
      <p:sp>
        <p:nvSpPr>
          <p:cNvPr id="3" name="Content Placeholder 2"/>
          <p:cNvSpPr>
            <a:spLocks noGrp="1"/>
          </p:cNvSpPr>
          <p:nvPr>
            <p:ph idx="1"/>
          </p:nvPr>
        </p:nvSpPr>
        <p:spPr>
          <a:xfrm>
            <a:off x="6225541" y="799666"/>
            <a:ext cx="5627369" cy="2755064"/>
          </a:xfrm>
        </p:spPr>
        <p:txBody>
          <a:bodyPr/>
          <a:lstStyle/>
          <a:p>
            <a:pPr marL="0" lvl="0" indent="0">
              <a:buNone/>
            </a:pPr>
            <a:r>
              <a:rPr lang="en-US" sz="2800" dirty="0"/>
              <a:t>A true-breeding line ALWAYS:</a:t>
            </a:r>
          </a:p>
          <a:p>
            <a:pPr marL="913989" lvl="1" indent="-457200">
              <a:buFont typeface="+mj-lt"/>
              <a:buAutoNum type="alphaUcPeriod"/>
            </a:pPr>
            <a:r>
              <a:rPr lang="en-US" sz="2400" dirty="0"/>
              <a:t>Has the dominate phenotype</a:t>
            </a:r>
          </a:p>
          <a:p>
            <a:pPr marL="913989" lvl="1" indent="-457200">
              <a:buFont typeface="+mj-lt"/>
              <a:buAutoNum type="alphaUcPeriod"/>
            </a:pPr>
            <a:r>
              <a:rPr lang="en-US" sz="2400" dirty="0"/>
              <a:t>Will give rise to offspring in a 1:2:1 genotypic ratio when self-crossed</a:t>
            </a:r>
          </a:p>
          <a:p>
            <a:pPr marL="913989" lvl="1" indent="-457200">
              <a:buFont typeface="+mj-lt"/>
              <a:buAutoNum type="alphaUcPeriod"/>
            </a:pPr>
            <a:r>
              <a:rPr lang="en-US" sz="2400" dirty="0">
                <a:solidFill>
                  <a:srgbClr val="FF0000"/>
                </a:solidFill>
              </a:rPr>
              <a:t>Is homozygous </a:t>
            </a:r>
          </a:p>
          <a:p>
            <a:pPr marL="913989" lvl="1" indent="-457200">
              <a:buFont typeface="+mj-lt"/>
              <a:buAutoNum type="alphaUcPeriod"/>
            </a:pPr>
            <a:r>
              <a:rPr lang="en-US" sz="2400" dirty="0"/>
              <a:t>Has the recessive phenotype</a:t>
            </a:r>
          </a:p>
          <a:p>
            <a:pPr marL="514350" indent="-514350">
              <a:buFont typeface="+mj-lt"/>
              <a:buAutoNum type="alphaUcPeriod"/>
            </a:pPr>
            <a:endParaRPr lang="en-US" dirty="0"/>
          </a:p>
        </p:txBody>
      </p:sp>
      <p:sp>
        <p:nvSpPr>
          <p:cNvPr id="4" name="Rectangle 3"/>
          <p:cNvSpPr/>
          <p:nvPr/>
        </p:nvSpPr>
        <p:spPr>
          <a:xfrm>
            <a:off x="232411" y="761598"/>
            <a:ext cx="5707380" cy="3046988"/>
          </a:xfrm>
          <a:prstGeom prst="rect">
            <a:avLst/>
          </a:prstGeom>
        </p:spPr>
        <p:txBody>
          <a:bodyPr wrap="square">
            <a:spAutoFit/>
          </a:bodyPr>
          <a:lstStyle/>
          <a:p>
            <a:pPr marR="0" lvl="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Mendel studies seven different traits in the garden pea, such as pea color. What genetic term is used to describe an observable trait, such as those studied by Mendel?</a:t>
            </a:r>
          </a:p>
          <a:p>
            <a:pPr marL="914400" marR="0" lvl="1" indent="-457200">
              <a:spcBef>
                <a:spcPts val="0"/>
              </a:spcBef>
              <a:spcAft>
                <a:spcPts val="0"/>
              </a:spcAft>
              <a:buFont typeface="+mj-lt"/>
              <a:buAutoNum type="alphaUcPeriod"/>
            </a:pPr>
            <a:r>
              <a:rPr lang="en-US" sz="2400" dirty="0">
                <a:latin typeface="Calibri" panose="020F0502020204030204" pitchFamily="34" charset="0"/>
                <a:ea typeface="Calibri" panose="020F0502020204030204" pitchFamily="34" charset="0"/>
                <a:cs typeface="Times New Roman" panose="02020603050405020304" pitchFamily="18" charset="0"/>
              </a:rPr>
              <a:t>Genotype</a:t>
            </a:r>
          </a:p>
          <a:p>
            <a:pPr marL="914400" marR="0" lvl="1" indent="-457200">
              <a:spcBef>
                <a:spcPts val="0"/>
              </a:spcBef>
              <a:spcAft>
                <a:spcPts val="0"/>
              </a:spcAft>
              <a:buFont typeface="+mj-lt"/>
              <a:buAutoNum type="alphaUcPeriod"/>
            </a:pPr>
            <a:r>
              <a:rPr lang="en-US" sz="2400" dirty="0">
                <a:latin typeface="Calibri" panose="020F0502020204030204" pitchFamily="34" charset="0"/>
                <a:ea typeface="Calibri" panose="020F0502020204030204" pitchFamily="34" charset="0"/>
                <a:cs typeface="Times New Roman" panose="02020603050405020304" pitchFamily="18" charset="0"/>
              </a:rPr>
              <a:t>Appearance</a:t>
            </a:r>
          </a:p>
          <a:p>
            <a:pPr marL="914400" marR="0" lvl="1" indent="-457200">
              <a:spcBef>
                <a:spcPts val="0"/>
              </a:spcBef>
              <a:spcAft>
                <a:spcPts val="0"/>
              </a:spcAft>
              <a:buFont typeface="+mj-lt"/>
              <a:buAutoNum type="alphaUcPeriod"/>
            </a:pP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Phenotype</a:t>
            </a:r>
          </a:p>
          <a:p>
            <a:pPr marL="914400" marR="0" lvl="1" indent="-457200">
              <a:spcBef>
                <a:spcPts val="0"/>
              </a:spcBef>
              <a:spcAft>
                <a:spcPts val="0"/>
              </a:spcAft>
              <a:buFont typeface="+mj-lt"/>
              <a:buAutoNum type="alphaUcPeriod"/>
            </a:pPr>
            <a:r>
              <a:rPr lang="en-US" sz="2400" dirty="0">
                <a:latin typeface="Calibri" panose="020F0502020204030204" pitchFamily="34" charset="0"/>
                <a:ea typeface="Calibri" panose="020F0502020204030204" pitchFamily="34" charset="0"/>
                <a:cs typeface="Times New Roman" panose="02020603050405020304" pitchFamily="18" charset="0"/>
              </a:rPr>
              <a:t>Haplotype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35281" y="3806383"/>
            <a:ext cx="4472940" cy="2985433"/>
          </a:xfrm>
          <a:prstGeom prst="rect">
            <a:avLst/>
          </a:prstGeom>
        </p:spPr>
        <p:txBody>
          <a:bodyPr wrap="square">
            <a:spAutoFit/>
          </a:bodyPr>
          <a:lstStyle/>
          <a:p>
            <a:pPr marL="228600" marR="0" indent="-228600">
              <a:spcBef>
                <a:spcPts val="0"/>
              </a:spcBef>
              <a:spcAft>
                <a:spcPts val="0"/>
              </a:spcAft>
              <a:tabLst>
                <a:tab pos="228600" algn="l"/>
                <a:tab pos="457200" algn="l"/>
              </a:tabLst>
            </a:pPr>
            <a:r>
              <a:rPr lang="en-US" sz="2000" dirty="0">
                <a:latin typeface="Times New Roman" panose="02020603050405020304" pitchFamily="18" charset="0"/>
                <a:ea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A diploid individual that has two identical copies of a certain allele is said to be:</a:t>
            </a:r>
          </a:p>
          <a:p>
            <a:pPr marL="228600" marR="0" indent="-228600">
              <a:spcBef>
                <a:spcPts val="0"/>
              </a:spcBef>
              <a:spcAft>
                <a:spcPts val="0"/>
              </a:spcAft>
              <a:tabLst>
                <a:tab pos="228600" algn="l"/>
                <a:tab pos="457200" algn="l"/>
              </a:tabLst>
            </a:pPr>
            <a:r>
              <a:rPr lang="en-US" sz="2400" dirty="0">
                <a:latin typeface="Calibri" panose="020F0502020204030204" pitchFamily="34" charset="0"/>
                <a:ea typeface="Calibri" panose="020F0502020204030204" pitchFamily="34" charset="0"/>
                <a:cs typeface="Times New Roman" panose="02020603050405020304" pitchFamily="18" charset="0"/>
              </a:rPr>
              <a:t>		A.	</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Homozygous</a:t>
            </a:r>
          </a:p>
          <a:p>
            <a:pPr marL="228600" marR="0" indent="-228600">
              <a:spcBef>
                <a:spcPts val="0"/>
              </a:spcBef>
              <a:spcAft>
                <a:spcPts val="0"/>
              </a:spcAft>
              <a:tabLst>
                <a:tab pos="228600" algn="l"/>
                <a:tab pos="457200" algn="l"/>
              </a:tabLst>
            </a:pPr>
            <a:r>
              <a:rPr lang="en-US" sz="2400" dirty="0">
                <a:latin typeface="Calibri" panose="020F0502020204030204" pitchFamily="34" charset="0"/>
                <a:ea typeface="Calibri" panose="020F0502020204030204" pitchFamily="34" charset="0"/>
                <a:cs typeface="Times New Roman" panose="02020603050405020304" pitchFamily="18" charset="0"/>
              </a:rPr>
              <a:t>		B.	Heterozygous</a:t>
            </a:r>
          </a:p>
          <a:p>
            <a:pPr marL="228600" marR="0" indent="-228600">
              <a:spcBef>
                <a:spcPts val="0"/>
              </a:spcBef>
              <a:spcAft>
                <a:spcPts val="0"/>
              </a:spcAft>
              <a:tabLst>
                <a:tab pos="228600" algn="l"/>
                <a:tab pos="457200" algn="l"/>
              </a:tabLst>
            </a:pPr>
            <a:r>
              <a:rPr lang="en-US" sz="2400" dirty="0">
                <a:latin typeface="Calibri" panose="020F0502020204030204" pitchFamily="34" charset="0"/>
                <a:ea typeface="Calibri" panose="020F0502020204030204" pitchFamily="34" charset="0"/>
                <a:cs typeface="Times New Roman" panose="02020603050405020304" pitchFamily="18" charset="0"/>
              </a:rPr>
              <a:t>		C.	Phenotype</a:t>
            </a:r>
          </a:p>
          <a:p>
            <a:pPr marL="228600" marR="0" indent="-228600">
              <a:spcBef>
                <a:spcPts val="0"/>
              </a:spcBef>
              <a:spcAft>
                <a:spcPts val="0"/>
              </a:spcAft>
              <a:tabLst>
                <a:tab pos="228600" algn="l"/>
                <a:tab pos="457200" algn="l"/>
              </a:tabLst>
            </a:pPr>
            <a:r>
              <a:rPr lang="en-US" sz="2400" dirty="0">
                <a:latin typeface="Calibri" panose="020F0502020204030204" pitchFamily="34" charset="0"/>
                <a:ea typeface="Calibri" panose="020F0502020204030204" pitchFamily="34" charset="0"/>
                <a:cs typeface="Times New Roman" panose="02020603050405020304" pitchFamily="18" charset="0"/>
              </a:rPr>
              <a:t>		D.	Genotype</a:t>
            </a:r>
          </a:p>
          <a:p>
            <a:pPr marL="228600" marR="0" indent="-228600">
              <a:spcBef>
                <a:spcPts val="0"/>
              </a:spcBef>
              <a:spcAft>
                <a:spcPts val="0"/>
              </a:spcAft>
              <a:tabLst>
                <a:tab pos="228600" algn="l"/>
                <a:tab pos="457200" algn="l"/>
              </a:tabLst>
            </a:pPr>
            <a:endParaRPr lang="en-US" sz="20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4964430" y="3872567"/>
            <a:ext cx="7227570" cy="2677656"/>
          </a:xfrm>
          <a:prstGeom prst="rect">
            <a:avLst/>
          </a:prstGeom>
        </p:spPr>
        <p:txBody>
          <a:bodyPr wrap="square">
            <a:spAutoFit/>
          </a:bodyPr>
          <a:lstStyle/>
          <a:p>
            <a:r>
              <a:rPr lang="en-US" sz="2400" dirty="0"/>
              <a:t>A carrier of a genetic disorder who does not show symptoms is most likely to be __________ to transmit it to offspring.  </a:t>
            </a:r>
          </a:p>
          <a:p>
            <a:r>
              <a:rPr lang="en-US" sz="2400" dirty="0"/>
              <a:t>	A.	</a:t>
            </a:r>
            <a:r>
              <a:rPr lang="en-US" sz="2400" dirty="0">
                <a:solidFill>
                  <a:srgbClr val="FF0000"/>
                </a:solidFill>
              </a:rPr>
              <a:t>heterozygous for the trait and able  </a:t>
            </a:r>
          </a:p>
          <a:p>
            <a:r>
              <a:rPr lang="en-US" sz="2400" dirty="0"/>
              <a:t>	B.	heterozygous for the trait and unable  </a:t>
            </a:r>
          </a:p>
          <a:p>
            <a:r>
              <a:rPr lang="en-US" sz="2400" dirty="0"/>
              <a:t>	C.	homozygous for the trait and able   </a:t>
            </a:r>
          </a:p>
          <a:p>
            <a:r>
              <a:rPr lang="en-US" sz="2400" dirty="0"/>
              <a:t>	D.	homozygous for the trait and unable</a:t>
            </a:r>
          </a:p>
        </p:txBody>
      </p:sp>
    </p:spTree>
    <p:extLst>
      <p:ext uri="{BB962C8B-B14F-4D97-AF65-F5344CB8AC3E}">
        <p14:creationId xmlns:p14="http://schemas.microsoft.com/office/powerpoint/2010/main" val="330779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45701-D2D9-4B76-87E9-F7D714323F0D}"/>
              </a:ext>
            </a:extLst>
          </p:cNvPr>
          <p:cNvSpPr>
            <a:spLocks noGrp="1"/>
          </p:cNvSpPr>
          <p:nvPr>
            <p:ph type="title"/>
          </p:nvPr>
        </p:nvSpPr>
        <p:spPr>
          <a:xfrm>
            <a:off x="141515" y="18255"/>
            <a:ext cx="10515600" cy="1325563"/>
          </a:xfrm>
        </p:spPr>
        <p:txBody>
          <a:bodyPr/>
          <a:lstStyle/>
          <a:p>
            <a:r>
              <a:rPr lang="en-US" dirty="0"/>
              <a:t>Sex Chromosomes and Inheritance </a:t>
            </a:r>
          </a:p>
        </p:txBody>
      </p:sp>
      <p:sp>
        <p:nvSpPr>
          <p:cNvPr id="3" name="Content Placeholder 2">
            <a:extLst>
              <a:ext uri="{FF2B5EF4-FFF2-40B4-BE49-F238E27FC236}">
                <a16:creationId xmlns:a16="http://schemas.microsoft.com/office/drawing/2014/main" id="{47CDC658-AD9E-473D-BA80-9853A857243C}"/>
              </a:ext>
            </a:extLst>
          </p:cNvPr>
          <p:cNvSpPr>
            <a:spLocks noGrp="1"/>
          </p:cNvSpPr>
          <p:nvPr>
            <p:ph idx="1"/>
          </p:nvPr>
        </p:nvSpPr>
        <p:spPr>
          <a:xfrm>
            <a:off x="330383" y="1204050"/>
            <a:ext cx="4099559" cy="2693580"/>
          </a:xfrm>
        </p:spPr>
        <p:txBody>
          <a:bodyPr>
            <a:normAutofit fontScale="92500" lnSpcReduction="10000"/>
          </a:bodyPr>
          <a:lstStyle/>
          <a:p>
            <a:r>
              <a:rPr lang="en-US" altLang="en-US" dirty="0"/>
              <a:t>Certain genetic diseases affect XY individuals to a greater degree than those who are XX</a:t>
            </a:r>
          </a:p>
          <a:p>
            <a:r>
              <a:rPr lang="en-US" altLang="en-US" dirty="0"/>
              <a:t>Such as Color blindness &amp; hemophilia </a:t>
            </a:r>
          </a:p>
          <a:p>
            <a:r>
              <a:rPr lang="en-US" altLang="en-US" dirty="0"/>
              <a:t>X-linked recessive alleles</a:t>
            </a:r>
          </a:p>
          <a:p>
            <a:endParaRPr lang="en-US" dirty="0"/>
          </a:p>
        </p:txBody>
      </p:sp>
      <p:pic>
        <p:nvPicPr>
          <p:cNvPr id="4" name="Picture 2" descr="Y:\Graphics\Powerpoint\MH_DCM\MH_DCM-TEXTEDIT PROJECTS\RAVEN_11e\Final files\chapt13\chapt00_labeled\rav88132_t13_01.jpg">
            <a:extLst>
              <a:ext uri="{FF2B5EF4-FFF2-40B4-BE49-F238E27FC236}">
                <a16:creationId xmlns:a16="http://schemas.microsoft.com/office/drawing/2014/main" id="{A16A0AE0-8FED-42B6-930D-4223F48CB5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66"/>
          <a:stretch/>
        </p:blipFill>
        <p:spPr bwMode="auto">
          <a:xfrm>
            <a:off x="4892040" y="966627"/>
            <a:ext cx="6886848" cy="5556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02920" y="3977640"/>
            <a:ext cx="3927021" cy="2031325"/>
          </a:xfrm>
          <a:prstGeom prst="rect">
            <a:avLst/>
          </a:prstGeom>
          <a:noFill/>
        </p:spPr>
        <p:txBody>
          <a:bodyPr wrap="square" rtlCol="0">
            <a:spAutoFit/>
          </a:bodyPr>
          <a:lstStyle/>
          <a:p>
            <a:r>
              <a:rPr lang="en-US" dirty="0"/>
              <a:t>For birds, what would you expect the distribution of these same types of disorders to be? </a:t>
            </a:r>
          </a:p>
          <a:p>
            <a:pPr marL="800100" lvl="1" indent="-342900">
              <a:buFont typeface="+mj-lt"/>
              <a:buAutoNum type="alphaUcPeriod"/>
            </a:pPr>
            <a:r>
              <a:rPr lang="en-US" dirty="0"/>
              <a:t>More common in Males</a:t>
            </a:r>
          </a:p>
          <a:p>
            <a:pPr marL="800100" lvl="1" indent="-342900">
              <a:buFont typeface="+mj-lt"/>
              <a:buAutoNum type="alphaUcPeriod"/>
            </a:pPr>
            <a:r>
              <a:rPr lang="en-US" dirty="0">
                <a:solidFill>
                  <a:srgbClr val="FF0000"/>
                </a:solidFill>
              </a:rPr>
              <a:t>More Common in Females</a:t>
            </a:r>
          </a:p>
          <a:p>
            <a:pPr marL="800100" lvl="1" indent="-342900">
              <a:buFont typeface="+mj-lt"/>
              <a:buAutoNum type="alphaUcPeriod"/>
            </a:pPr>
            <a:r>
              <a:rPr lang="en-US" dirty="0"/>
              <a:t>Equally common in both</a:t>
            </a:r>
          </a:p>
          <a:p>
            <a:pPr lvl="1"/>
            <a:endParaRPr lang="en-US" dirty="0"/>
          </a:p>
        </p:txBody>
      </p:sp>
    </p:spTree>
    <p:extLst>
      <p:ext uri="{BB962C8B-B14F-4D97-AF65-F5344CB8AC3E}">
        <p14:creationId xmlns:p14="http://schemas.microsoft.com/office/powerpoint/2010/main" val="312667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C0733-450F-4F4C-9899-2CFD29F2FAD1}"/>
              </a:ext>
            </a:extLst>
          </p:cNvPr>
          <p:cNvSpPr>
            <a:spLocks noGrp="1"/>
          </p:cNvSpPr>
          <p:nvPr>
            <p:ph type="title"/>
          </p:nvPr>
        </p:nvSpPr>
        <p:spPr>
          <a:xfrm>
            <a:off x="461012" y="-336075"/>
            <a:ext cx="10515600" cy="1325563"/>
          </a:xfrm>
        </p:spPr>
        <p:txBody>
          <a:bodyPr/>
          <a:lstStyle/>
          <a:p>
            <a:r>
              <a:rPr lang="en-US" dirty="0"/>
              <a:t>Examples? Calico and Tortoiseshell cats </a:t>
            </a:r>
          </a:p>
        </p:txBody>
      </p:sp>
      <p:pic>
        <p:nvPicPr>
          <p:cNvPr id="4" name="Picture 2" descr="Y:\Graphics\Powerpoint\MH_DCM\MH_DCM-TEXTEDIT PROJECTS\RAVEN_11e\Final files\chapt13\chapt00_labeled\rav88132_13_04.jpg">
            <a:extLst>
              <a:ext uri="{FF2B5EF4-FFF2-40B4-BE49-F238E27FC236}">
                <a16:creationId xmlns:a16="http://schemas.microsoft.com/office/drawing/2014/main" id="{519DE84E-8646-4D6A-9D4B-2A35A888CE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63"/>
          <a:stretch/>
        </p:blipFill>
        <p:spPr bwMode="auto">
          <a:xfrm>
            <a:off x="274320" y="815533"/>
            <a:ext cx="4352998" cy="482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Image may contain: cat and indoor">
            <a:extLst>
              <a:ext uri="{FF2B5EF4-FFF2-40B4-BE49-F238E27FC236}">
                <a16:creationId xmlns:a16="http://schemas.microsoft.com/office/drawing/2014/main" id="{8457A437-9BF3-44AE-AFEC-7534C7394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7605" y="815533"/>
            <a:ext cx="4053838" cy="4935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21730" y="3283484"/>
            <a:ext cx="3070269" cy="2031325"/>
          </a:xfrm>
          <a:prstGeom prst="rect">
            <a:avLst/>
          </a:prstGeom>
          <a:noFill/>
        </p:spPr>
        <p:txBody>
          <a:bodyPr wrap="square" rtlCol="0">
            <a:spAutoFit/>
          </a:bodyPr>
          <a:lstStyle/>
          <a:p>
            <a:r>
              <a:rPr lang="en-US" dirty="0"/>
              <a:t>You do occasional find male calicos, what must their genotype be?</a:t>
            </a:r>
          </a:p>
          <a:p>
            <a:pPr marL="800100" lvl="1" indent="-342900">
              <a:buFont typeface="+mj-lt"/>
              <a:buAutoNum type="alphaUcPeriod"/>
            </a:pPr>
            <a:r>
              <a:rPr lang="en-US" dirty="0"/>
              <a:t>XY</a:t>
            </a:r>
          </a:p>
          <a:p>
            <a:pPr marL="800100" lvl="1" indent="-342900">
              <a:buFont typeface="+mj-lt"/>
              <a:buAutoNum type="alphaUcPeriod"/>
            </a:pPr>
            <a:r>
              <a:rPr lang="en-US" dirty="0"/>
              <a:t>YY</a:t>
            </a:r>
          </a:p>
          <a:p>
            <a:pPr marL="800100" lvl="1" indent="-342900">
              <a:buFont typeface="+mj-lt"/>
              <a:buAutoNum type="alphaUcPeriod"/>
            </a:pPr>
            <a:r>
              <a:rPr lang="en-US" dirty="0"/>
              <a:t>XXY</a:t>
            </a:r>
          </a:p>
          <a:p>
            <a:pPr marL="800100" lvl="1" indent="-342900">
              <a:buFont typeface="+mj-lt"/>
              <a:buAutoNum type="alphaUcPeriod"/>
            </a:pPr>
            <a:r>
              <a:rPr lang="en-US" dirty="0">
                <a:solidFill>
                  <a:srgbClr val="FF0000"/>
                </a:solidFill>
              </a:rPr>
              <a:t>XYY</a:t>
            </a:r>
            <a:r>
              <a:rPr lang="en-US" dirty="0"/>
              <a:t>	</a:t>
            </a:r>
          </a:p>
        </p:txBody>
      </p:sp>
      <p:sp>
        <p:nvSpPr>
          <p:cNvPr id="6" name="TextBox 5"/>
          <p:cNvSpPr txBox="1"/>
          <p:nvPr/>
        </p:nvSpPr>
        <p:spPr>
          <a:xfrm>
            <a:off x="9121731" y="692684"/>
            <a:ext cx="3070269" cy="2308324"/>
          </a:xfrm>
          <a:prstGeom prst="rect">
            <a:avLst/>
          </a:prstGeom>
          <a:noFill/>
        </p:spPr>
        <p:txBody>
          <a:bodyPr wrap="square" rtlCol="0">
            <a:spAutoFit/>
          </a:bodyPr>
          <a:lstStyle/>
          <a:p>
            <a:r>
              <a:rPr lang="en-US" dirty="0"/>
              <a:t>Bigger splotches of color have the </a:t>
            </a:r>
            <a:r>
              <a:rPr lang="en-US" dirty="0" err="1"/>
              <a:t>barr</a:t>
            </a:r>
            <a:r>
              <a:rPr lang="en-US" dirty="0"/>
              <a:t> body form ______ in development compared to small areas.</a:t>
            </a:r>
          </a:p>
          <a:p>
            <a:pPr marL="800100" lvl="1" indent="-342900">
              <a:buFont typeface="+mj-lt"/>
              <a:buAutoNum type="alphaUcPeriod"/>
            </a:pPr>
            <a:r>
              <a:rPr lang="en-US" dirty="0"/>
              <a:t>Later</a:t>
            </a:r>
          </a:p>
          <a:p>
            <a:pPr marL="800100" lvl="1" indent="-342900">
              <a:buFont typeface="+mj-lt"/>
              <a:buAutoNum type="alphaUcPeriod"/>
            </a:pPr>
            <a:r>
              <a:rPr lang="en-US" dirty="0">
                <a:solidFill>
                  <a:srgbClr val="FF0000"/>
                </a:solidFill>
              </a:rPr>
              <a:t>Earlier </a:t>
            </a:r>
          </a:p>
          <a:p>
            <a:pPr marL="800100" lvl="1" indent="-342900">
              <a:buFont typeface="+mj-lt"/>
              <a:buAutoNum type="alphaUcPeriod"/>
            </a:pPr>
            <a:r>
              <a:rPr lang="en-US" dirty="0"/>
              <a:t>More often</a:t>
            </a:r>
          </a:p>
          <a:p>
            <a:pPr marL="800100" lvl="1" indent="-342900">
              <a:buFont typeface="+mj-lt"/>
              <a:buAutoNum type="alphaUcPeriod"/>
            </a:pPr>
            <a:r>
              <a:rPr lang="en-US" dirty="0"/>
              <a:t>No pattern	</a:t>
            </a:r>
          </a:p>
        </p:txBody>
      </p:sp>
    </p:spTree>
    <p:extLst>
      <p:ext uri="{BB962C8B-B14F-4D97-AF65-F5344CB8AC3E}">
        <p14:creationId xmlns:p14="http://schemas.microsoft.com/office/powerpoint/2010/main" val="265328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15FE-2DDD-4DFA-8F4E-26E699925EC0}"/>
              </a:ext>
            </a:extLst>
          </p:cNvPr>
          <p:cNvSpPr>
            <a:spLocks noGrp="1"/>
          </p:cNvSpPr>
          <p:nvPr>
            <p:ph type="title"/>
          </p:nvPr>
        </p:nvSpPr>
        <p:spPr>
          <a:xfrm>
            <a:off x="0" y="-297653"/>
            <a:ext cx="10515600" cy="1325563"/>
          </a:xfrm>
        </p:spPr>
        <p:txBody>
          <a:bodyPr/>
          <a:lstStyle/>
          <a:p>
            <a:r>
              <a:rPr lang="en-US" dirty="0"/>
              <a:t>Distance matters </a:t>
            </a:r>
          </a:p>
        </p:txBody>
      </p:sp>
      <p:sp>
        <p:nvSpPr>
          <p:cNvPr id="3" name="TextBox 2"/>
          <p:cNvSpPr txBox="1"/>
          <p:nvPr/>
        </p:nvSpPr>
        <p:spPr>
          <a:xfrm>
            <a:off x="1817370" y="1908810"/>
            <a:ext cx="7235190" cy="1477328"/>
          </a:xfrm>
          <a:prstGeom prst="rect">
            <a:avLst/>
          </a:prstGeom>
          <a:noFill/>
        </p:spPr>
        <p:txBody>
          <a:bodyPr wrap="square" rtlCol="0">
            <a:spAutoFit/>
          </a:bodyPr>
          <a:lstStyle/>
          <a:p>
            <a:r>
              <a:rPr lang="en-US" dirty="0"/>
              <a:t>Independent assortment is impacted by distance between genetic loci on a chromosome. What do you think the pattern is? </a:t>
            </a:r>
          </a:p>
          <a:p>
            <a:pPr marL="800100" lvl="1" indent="-342900">
              <a:buFont typeface="+mj-lt"/>
              <a:buAutoNum type="alphaUcPeriod"/>
            </a:pPr>
            <a:r>
              <a:rPr lang="en-US" dirty="0">
                <a:solidFill>
                  <a:srgbClr val="FF0000"/>
                </a:solidFill>
              </a:rPr>
              <a:t>Closer loci have a lower level of independent assortment</a:t>
            </a:r>
          </a:p>
          <a:p>
            <a:pPr marL="800100" lvl="1" indent="-342900">
              <a:buFont typeface="+mj-lt"/>
              <a:buAutoNum type="alphaUcPeriod"/>
            </a:pPr>
            <a:r>
              <a:rPr lang="en-US" dirty="0"/>
              <a:t>Farther away loci have a lower level of independent assortment</a:t>
            </a:r>
          </a:p>
          <a:p>
            <a:pPr lvl="1"/>
            <a:endParaRPr lang="en-US" dirty="0"/>
          </a:p>
        </p:txBody>
      </p:sp>
    </p:spTree>
    <p:extLst>
      <p:ext uri="{BB962C8B-B14F-4D97-AF65-F5344CB8AC3E}">
        <p14:creationId xmlns:p14="http://schemas.microsoft.com/office/powerpoint/2010/main" val="237265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B53F-5ADC-446A-A9B3-888115196482}"/>
              </a:ext>
            </a:extLst>
          </p:cNvPr>
          <p:cNvSpPr>
            <a:spLocks noGrp="1"/>
          </p:cNvSpPr>
          <p:nvPr>
            <p:ph type="title"/>
          </p:nvPr>
        </p:nvSpPr>
        <p:spPr>
          <a:xfrm>
            <a:off x="125506" y="0"/>
            <a:ext cx="10515600" cy="1325563"/>
          </a:xfrm>
        </p:spPr>
        <p:txBody>
          <a:bodyPr/>
          <a:lstStyle/>
          <a:p>
            <a:r>
              <a:rPr lang="en-US" dirty="0"/>
              <a:t>Prokaryotic Transcription </a:t>
            </a:r>
          </a:p>
        </p:txBody>
      </p:sp>
      <p:sp>
        <p:nvSpPr>
          <p:cNvPr id="3" name="Content Placeholder 2">
            <a:extLst>
              <a:ext uri="{FF2B5EF4-FFF2-40B4-BE49-F238E27FC236}">
                <a16:creationId xmlns:a16="http://schemas.microsoft.com/office/drawing/2014/main" id="{FBFBCD84-F38A-4B6F-9E59-67AF9F1E9B45}"/>
              </a:ext>
            </a:extLst>
          </p:cNvPr>
          <p:cNvSpPr>
            <a:spLocks noGrp="1"/>
          </p:cNvSpPr>
          <p:nvPr>
            <p:ph idx="1"/>
          </p:nvPr>
        </p:nvSpPr>
        <p:spPr>
          <a:xfrm>
            <a:off x="295835" y="1183341"/>
            <a:ext cx="4607859" cy="5208494"/>
          </a:xfrm>
        </p:spPr>
        <p:txBody>
          <a:bodyPr/>
          <a:lstStyle/>
          <a:p>
            <a:pPr marL="0" indent="0">
              <a:buNone/>
            </a:pPr>
            <a:r>
              <a:rPr lang="en-US" dirty="0" err="1"/>
              <a:t>iClicker</a:t>
            </a:r>
            <a:r>
              <a:rPr lang="en-US" dirty="0"/>
              <a:t>! </a:t>
            </a:r>
          </a:p>
          <a:p>
            <a:pPr marL="0" indent="0">
              <a:buNone/>
            </a:pPr>
            <a:r>
              <a:rPr lang="en-US" dirty="0"/>
              <a:t>The blue bit</a:t>
            </a:r>
          </a:p>
          <a:p>
            <a:pPr marL="514350" indent="-514350">
              <a:buFont typeface="+mj-lt"/>
              <a:buAutoNum type="alphaUcPeriod"/>
            </a:pPr>
            <a:r>
              <a:rPr lang="en-US" dirty="0"/>
              <a:t>Proofreads the generated mRNA</a:t>
            </a:r>
          </a:p>
          <a:p>
            <a:pPr marL="514350" indent="-514350">
              <a:buFont typeface="+mj-lt"/>
              <a:buAutoNum type="alphaUcPeriod"/>
            </a:pPr>
            <a:r>
              <a:rPr lang="en-US" dirty="0"/>
              <a:t>Is needed throughout the entire transcription process</a:t>
            </a:r>
          </a:p>
          <a:p>
            <a:pPr marL="514350" indent="-514350">
              <a:buFont typeface="+mj-lt"/>
              <a:buAutoNum type="alphaUcPeriod"/>
            </a:pPr>
            <a:r>
              <a:rPr lang="en-US" dirty="0"/>
              <a:t>Disassociates after transcription has begun</a:t>
            </a:r>
          </a:p>
          <a:p>
            <a:pPr marL="514350" indent="-514350">
              <a:buFont typeface="+mj-lt"/>
              <a:buAutoNum type="alphaUcPeriod"/>
            </a:pPr>
            <a:r>
              <a:rPr lang="en-US" dirty="0"/>
              <a:t>Can bind anywhere on the DNA</a:t>
            </a:r>
          </a:p>
          <a:p>
            <a:pPr marL="514350" indent="-514350">
              <a:buFont typeface="+mj-lt"/>
              <a:buAutoNum type="alphaUcPeriod"/>
            </a:pPr>
            <a:endParaRPr lang="en-US" dirty="0"/>
          </a:p>
          <a:p>
            <a:pPr marL="514350" indent="-514350">
              <a:buFont typeface="+mj-lt"/>
              <a:buAutoNum type="alphaUcPeriod"/>
            </a:pPr>
            <a:endParaRPr lang="en-US" dirty="0"/>
          </a:p>
          <a:p>
            <a:pPr marL="514350" indent="-514350">
              <a:buFont typeface="+mj-lt"/>
              <a:buAutoNum type="alphaUcPeriod"/>
            </a:pPr>
            <a:endParaRPr lang="en-US" dirty="0"/>
          </a:p>
        </p:txBody>
      </p:sp>
      <p:pic>
        <p:nvPicPr>
          <p:cNvPr id="4" name="Picture 2" descr="Y:\Graphics\Powerpoint\MH_DCM\MH_DCM-TEXTEDIT PROJECTS\RAVEN_11e\Final files\chapt15\chapt00_labeled\rav88132_15_06a.jpg">
            <a:extLst>
              <a:ext uri="{FF2B5EF4-FFF2-40B4-BE49-F238E27FC236}">
                <a16:creationId xmlns:a16="http://schemas.microsoft.com/office/drawing/2014/main" id="{8FE2A455-97F6-440D-BC1D-3FDDA91AE4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46" b="8974"/>
          <a:stretch/>
        </p:blipFill>
        <p:spPr bwMode="auto">
          <a:xfrm>
            <a:off x="5020221" y="1479176"/>
            <a:ext cx="6875944" cy="41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1115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1FD67-EA3D-4491-94D8-EBEF349116C9}"/>
              </a:ext>
            </a:extLst>
          </p:cNvPr>
          <p:cNvSpPr>
            <a:spLocks noGrp="1"/>
          </p:cNvSpPr>
          <p:nvPr>
            <p:ph type="title"/>
          </p:nvPr>
        </p:nvSpPr>
        <p:spPr>
          <a:xfrm>
            <a:off x="420189" y="251918"/>
            <a:ext cx="10515600" cy="1325563"/>
          </a:xfrm>
        </p:spPr>
        <p:txBody>
          <a:bodyPr/>
          <a:lstStyle/>
          <a:p>
            <a:r>
              <a:rPr lang="en-US" dirty="0"/>
              <a:t>The central dogma:</a:t>
            </a:r>
          </a:p>
        </p:txBody>
      </p:sp>
      <p:sp>
        <p:nvSpPr>
          <p:cNvPr id="3" name="Content Placeholder 2">
            <a:extLst>
              <a:ext uri="{FF2B5EF4-FFF2-40B4-BE49-F238E27FC236}">
                <a16:creationId xmlns:a16="http://schemas.microsoft.com/office/drawing/2014/main" id="{1B6DD41C-9245-43A1-9F30-4C0C11FA3AA1}"/>
              </a:ext>
            </a:extLst>
          </p:cNvPr>
          <p:cNvSpPr>
            <a:spLocks noGrp="1"/>
          </p:cNvSpPr>
          <p:nvPr>
            <p:ph idx="1"/>
          </p:nvPr>
        </p:nvSpPr>
        <p:spPr>
          <a:xfrm>
            <a:off x="2177142" y="2244950"/>
            <a:ext cx="8183881" cy="2606449"/>
          </a:xfrm>
        </p:spPr>
        <p:txBody>
          <a:bodyPr/>
          <a:lstStyle/>
          <a:p>
            <a:pPr marL="514350" indent="-514350">
              <a:buFont typeface="+mj-lt"/>
              <a:buAutoNum type="alphaLcParenR"/>
            </a:pPr>
            <a:r>
              <a:rPr lang="en-US" dirty="0"/>
              <a:t>Translation is DNA being converted to proteins</a:t>
            </a:r>
          </a:p>
          <a:p>
            <a:pPr marL="514350" indent="-514350">
              <a:buFont typeface="+mj-lt"/>
              <a:buAutoNum type="alphaLcParenR"/>
            </a:pPr>
            <a:r>
              <a:rPr lang="en-US" dirty="0"/>
              <a:t>Transcription is DNA being converted to protein</a:t>
            </a:r>
          </a:p>
          <a:p>
            <a:pPr marL="514350" indent="-514350">
              <a:buFont typeface="+mj-lt"/>
              <a:buAutoNum type="alphaLcParenR"/>
            </a:pPr>
            <a:r>
              <a:rPr lang="en-US" dirty="0">
                <a:solidFill>
                  <a:srgbClr val="FF0000"/>
                </a:solidFill>
              </a:rPr>
              <a:t>Translation is RNA being converted to proteins</a:t>
            </a:r>
          </a:p>
          <a:p>
            <a:pPr marL="514350" indent="-514350">
              <a:buFont typeface="+mj-lt"/>
              <a:buAutoNum type="alphaLcParenR"/>
            </a:pPr>
            <a:r>
              <a:rPr lang="en-US" dirty="0"/>
              <a:t>Transcription is RNA being converted to proteins</a:t>
            </a:r>
          </a:p>
        </p:txBody>
      </p:sp>
    </p:spTree>
    <p:extLst>
      <p:ext uri="{BB962C8B-B14F-4D97-AF65-F5344CB8AC3E}">
        <p14:creationId xmlns:p14="http://schemas.microsoft.com/office/powerpoint/2010/main" val="29513416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4" descr="This is an overview of gene expression in eukaryotic organisms.">
            <a:extLst>
              <a:ext uri="{FF2B5EF4-FFF2-40B4-BE49-F238E27FC236}">
                <a16:creationId xmlns:a16="http://schemas.microsoft.com/office/drawing/2014/main" id="{E68D23E5-B3F6-4441-A044-A240D2E5F5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17"/>
          <a:stretch/>
        </p:blipFill>
        <p:spPr bwMode="auto">
          <a:xfrm>
            <a:off x="129668" y="91200"/>
            <a:ext cx="7407089" cy="667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133288D-9318-41A6-ACF0-CB1CBFD48E5B}"/>
              </a:ext>
            </a:extLst>
          </p:cNvPr>
          <p:cNvSpPr txBox="1"/>
          <p:nvPr/>
        </p:nvSpPr>
        <p:spPr>
          <a:xfrm>
            <a:off x="7994470" y="1201782"/>
            <a:ext cx="4005942" cy="3539430"/>
          </a:xfrm>
          <a:prstGeom prst="rect">
            <a:avLst/>
          </a:prstGeom>
          <a:noFill/>
        </p:spPr>
        <p:txBody>
          <a:bodyPr wrap="square" rtlCol="0">
            <a:spAutoFit/>
          </a:bodyPr>
          <a:lstStyle/>
          <a:p>
            <a:r>
              <a:rPr lang="en-US" sz="2800" dirty="0"/>
              <a:t>What stage do you think most protein regulation occurs at?</a:t>
            </a:r>
          </a:p>
          <a:p>
            <a:pPr marL="342900" indent="-342900">
              <a:buFont typeface="+mj-lt"/>
              <a:buAutoNum type="alphaLcParenR"/>
            </a:pPr>
            <a:r>
              <a:rPr lang="en-US" sz="2800" dirty="0"/>
              <a:t>DNA replication</a:t>
            </a:r>
          </a:p>
          <a:p>
            <a:pPr marL="342900" indent="-342900">
              <a:buFont typeface="+mj-lt"/>
              <a:buAutoNum type="alphaLcParenR"/>
            </a:pPr>
            <a:r>
              <a:rPr lang="en-US" sz="2800" dirty="0">
                <a:solidFill>
                  <a:srgbClr val="FF0000"/>
                </a:solidFill>
              </a:rPr>
              <a:t>Transcription</a:t>
            </a:r>
          </a:p>
          <a:p>
            <a:pPr marL="342900" indent="-342900">
              <a:buFont typeface="+mj-lt"/>
              <a:buAutoNum type="alphaLcParenR"/>
            </a:pPr>
            <a:r>
              <a:rPr lang="en-US" sz="2800" dirty="0"/>
              <a:t>Translation</a:t>
            </a:r>
          </a:p>
          <a:p>
            <a:pPr marL="342900" indent="-342900">
              <a:buFont typeface="+mj-lt"/>
              <a:buAutoNum type="alphaLcParenR"/>
            </a:pPr>
            <a:r>
              <a:rPr lang="en-US" sz="2800" dirty="0"/>
              <a:t>At the protein level themselves </a:t>
            </a:r>
          </a:p>
        </p:txBody>
      </p:sp>
    </p:spTree>
    <p:extLst>
      <p:ext uri="{BB962C8B-B14F-4D97-AF65-F5344CB8AC3E}">
        <p14:creationId xmlns:p14="http://schemas.microsoft.com/office/powerpoint/2010/main" val="223169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7582-EBF9-4F17-AD7D-8C4BD9471442}"/>
              </a:ext>
            </a:extLst>
          </p:cNvPr>
          <p:cNvSpPr>
            <a:spLocks noGrp="1"/>
          </p:cNvSpPr>
          <p:nvPr>
            <p:ph type="title"/>
          </p:nvPr>
        </p:nvSpPr>
        <p:spPr>
          <a:xfrm>
            <a:off x="224287" y="241645"/>
            <a:ext cx="10515600" cy="1325563"/>
          </a:xfrm>
        </p:spPr>
        <p:txBody>
          <a:bodyPr/>
          <a:lstStyle/>
          <a:p>
            <a:r>
              <a:rPr lang="en-US" dirty="0"/>
              <a:t>Types of DNA binders</a:t>
            </a:r>
            <a:br>
              <a:rPr lang="en-US" dirty="0"/>
            </a:br>
            <a:r>
              <a:rPr lang="en-US" altLang="en-US" sz="4400" dirty="0">
                <a:ea typeface="ＭＳ Ｐゴシック" panose="020B0600070205080204" pitchFamily="34" charset="-128"/>
              </a:rPr>
              <a:t>Helix-turn-helix motif</a:t>
            </a:r>
            <a:r>
              <a:rPr lang="en-US" dirty="0"/>
              <a:t> </a:t>
            </a:r>
          </a:p>
        </p:txBody>
      </p:sp>
      <p:sp>
        <p:nvSpPr>
          <p:cNvPr id="3" name="Content Placeholder 2">
            <a:extLst>
              <a:ext uri="{FF2B5EF4-FFF2-40B4-BE49-F238E27FC236}">
                <a16:creationId xmlns:a16="http://schemas.microsoft.com/office/drawing/2014/main" id="{4F67970F-C064-4B1A-B833-83CE5D30F158}"/>
              </a:ext>
            </a:extLst>
          </p:cNvPr>
          <p:cNvSpPr>
            <a:spLocks noGrp="1"/>
          </p:cNvSpPr>
          <p:nvPr>
            <p:ph idx="1"/>
          </p:nvPr>
        </p:nvSpPr>
        <p:spPr>
          <a:xfrm>
            <a:off x="224287" y="1825625"/>
            <a:ext cx="3347049" cy="3755666"/>
          </a:xfrm>
        </p:spPr>
        <p:txBody>
          <a:bodyPr/>
          <a:lstStyle/>
          <a:p>
            <a:pPr marL="456789" lvl="1" indent="0">
              <a:buNone/>
            </a:pPr>
            <a:r>
              <a:rPr lang="en-US" altLang="en-US" sz="2800" dirty="0">
                <a:ea typeface="ＭＳ Ｐゴシック" panose="020B0600070205080204" pitchFamily="34" charset="-128"/>
              </a:rPr>
              <a:t>two α-helical segments linked by a nonhelical segment</a:t>
            </a:r>
          </a:p>
          <a:p>
            <a:pPr marL="913578" lvl="2" indent="0">
              <a:buNone/>
            </a:pPr>
            <a:r>
              <a:rPr lang="en-US" altLang="en-US" sz="2400" dirty="0">
                <a:ea typeface="ＭＳ Ｐゴシック" panose="020B0600070205080204" pitchFamily="34" charset="-128"/>
              </a:rPr>
              <a:t>Homeodomain motif</a:t>
            </a:r>
          </a:p>
          <a:p>
            <a:pPr marL="0" indent="0">
              <a:buNone/>
            </a:pPr>
            <a:endParaRPr lang="en-US" dirty="0"/>
          </a:p>
        </p:txBody>
      </p:sp>
      <p:pic>
        <p:nvPicPr>
          <p:cNvPr id="4" name="Picture 2" descr="Y:\Graphics\Powerpoint\MH_DCM\MH_DCM-TEXTEDIT PROJECTS\RAVEN_11e\Final files\chapt16\chapt00_labeled\rav88132_16_02.jpg">
            <a:extLst>
              <a:ext uri="{FF2B5EF4-FFF2-40B4-BE49-F238E27FC236}">
                <a16:creationId xmlns:a16="http://schemas.microsoft.com/office/drawing/2014/main" id="{6E18BD51-1174-483F-A2A7-21B42338D4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3" t="10753" r="35455" b="7639"/>
          <a:stretch/>
        </p:blipFill>
        <p:spPr bwMode="auto">
          <a:xfrm>
            <a:off x="5574100" y="107299"/>
            <a:ext cx="6331789" cy="418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mage result for helix-turn-helix motif">
            <a:extLst>
              <a:ext uri="{FF2B5EF4-FFF2-40B4-BE49-F238E27FC236}">
                <a16:creationId xmlns:a16="http://schemas.microsoft.com/office/drawing/2014/main" id="{7140B0C0-DC17-4B86-B496-5493167A9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977" y="4291970"/>
            <a:ext cx="2947359" cy="221051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dnaprotein.tripod.com/ch7f18.gif">
            <a:extLst>
              <a:ext uri="{FF2B5EF4-FFF2-40B4-BE49-F238E27FC236}">
                <a16:creationId xmlns:a16="http://schemas.microsoft.com/office/drawing/2014/main" id="{3D98CFEE-937A-4DAF-935C-ED012418C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2777" y="4472066"/>
            <a:ext cx="5171896" cy="22280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03F9CE-47CB-4072-8121-F20AAED49212}"/>
              </a:ext>
            </a:extLst>
          </p:cNvPr>
          <p:cNvSpPr txBox="1"/>
          <p:nvPr/>
        </p:nvSpPr>
        <p:spPr>
          <a:xfrm>
            <a:off x="3779521" y="4562934"/>
            <a:ext cx="2403566" cy="2031325"/>
          </a:xfrm>
          <a:prstGeom prst="rect">
            <a:avLst/>
          </a:prstGeom>
          <a:noFill/>
        </p:spPr>
        <p:txBody>
          <a:bodyPr wrap="square" rtlCol="0">
            <a:spAutoFit/>
          </a:bodyPr>
          <a:lstStyle/>
          <a:p>
            <a:r>
              <a:rPr lang="en-US" dirty="0"/>
              <a:t>Why can this result in less protein creation?</a:t>
            </a:r>
          </a:p>
          <a:p>
            <a:pPr marL="342900" indent="-342900">
              <a:buFont typeface="+mj-lt"/>
              <a:buAutoNum type="alphaLcParenR"/>
            </a:pPr>
            <a:r>
              <a:rPr lang="en-US" dirty="0"/>
              <a:t>Denatures enzymes</a:t>
            </a:r>
          </a:p>
          <a:p>
            <a:pPr marL="342900" indent="-342900">
              <a:buFont typeface="+mj-lt"/>
              <a:buAutoNum type="alphaLcParenR"/>
            </a:pPr>
            <a:r>
              <a:rPr lang="en-US" dirty="0">
                <a:solidFill>
                  <a:srgbClr val="FF0000"/>
                </a:solidFill>
              </a:rPr>
              <a:t>Blocks binding sites</a:t>
            </a:r>
          </a:p>
          <a:p>
            <a:pPr marL="342900" indent="-342900">
              <a:buFont typeface="+mj-lt"/>
              <a:buAutoNum type="alphaLcParenR"/>
            </a:pPr>
            <a:r>
              <a:rPr lang="en-US" dirty="0"/>
              <a:t>Destabilizes DNA</a:t>
            </a:r>
          </a:p>
          <a:p>
            <a:pPr marL="342900" indent="-342900">
              <a:buFont typeface="+mj-lt"/>
              <a:buAutoNum type="alphaLcParenR"/>
            </a:pPr>
            <a:r>
              <a:rPr lang="en-US" dirty="0"/>
              <a:t>Destabilizes RNA</a:t>
            </a:r>
          </a:p>
          <a:p>
            <a:pPr marL="342900" indent="-342900">
              <a:buFont typeface="+mj-lt"/>
              <a:buAutoNum type="alphaLcParenR"/>
            </a:pPr>
            <a:endParaRPr lang="en-US" dirty="0"/>
          </a:p>
        </p:txBody>
      </p:sp>
    </p:spTree>
    <p:extLst>
      <p:ext uri="{BB962C8B-B14F-4D97-AF65-F5344CB8AC3E}">
        <p14:creationId xmlns:p14="http://schemas.microsoft.com/office/powerpoint/2010/main" val="393830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15B9D-29EE-44AF-B5C2-6E1415032B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419E15-1658-4127-9CB4-E8B71160D42D}"/>
              </a:ext>
            </a:extLst>
          </p:cNvPr>
          <p:cNvSpPr>
            <a:spLocks noGrp="1"/>
          </p:cNvSpPr>
          <p:nvPr>
            <p:ph idx="1"/>
          </p:nvPr>
        </p:nvSpPr>
        <p:spPr/>
        <p:txBody>
          <a:bodyPr/>
          <a:lstStyle/>
          <a:p>
            <a:pPr marL="0" indent="0">
              <a:buNone/>
            </a:pPr>
            <a:r>
              <a:rPr lang="en-US" dirty="0"/>
              <a:t>Positive control means?</a:t>
            </a:r>
          </a:p>
          <a:p>
            <a:pPr marL="514350" indent="-514350">
              <a:buFont typeface="+mj-lt"/>
              <a:buAutoNum type="alphaLcParenR"/>
            </a:pPr>
            <a:r>
              <a:rPr lang="en-US" dirty="0">
                <a:solidFill>
                  <a:srgbClr val="FF0000"/>
                </a:solidFill>
              </a:rPr>
              <a:t>MORE protein will be produced</a:t>
            </a:r>
          </a:p>
          <a:p>
            <a:pPr marL="514350" indent="-514350">
              <a:buFont typeface="+mj-lt"/>
              <a:buAutoNum type="alphaLcParenR"/>
            </a:pPr>
            <a:r>
              <a:rPr lang="en-US" dirty="0"/>
              <a:t>LESS protein will be produced </a:t>
            </a:r>
          </a:p>
        </p:txBody>
      </p:sp>
    </p:spTree>
    <p:extLst>
      <p:ext uri="{BB962C8B-B14F-4D97-AF65-F5344CB8AC3E}">
        <p14:creationId xmlns:p14="http://schemas.microsoft.com/office/powerpoint/2010/main" val="31709157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90286B-76EA-4864-9931-80ED8A2D6DA7}"/>
              </a:ext>
            </a:extLst>
          </p:cNvPr>
          <p:cNvSpPr>
            <a:spLocks noGrp="1"/>
          </p:cNvSpPr>
          <p:nvPr>
            <p:ph idx="1"/>
          </p:nvPr>
        </p:nvSpPr>
        <p:spPr>
          <a:xfrm>
            <a:off x="6426925" y="1825625"/>
            <a:ext cx="4926875" cy="4351338"/>
          </a:xfrm>
        </p:spPr>
        <p:txBody>
          <a:bodyPr>
            <a:normAutofit fontScale="92500" lnSpcReduction="10000"/>
          </a:bodyPr>
          <a:lstStyle/>
          <a:p>
            <a:pPr marL="0" indent="0">
              <a:buNone/>
            </a:pPr>
            <a:r>
              <a:rPr lang="en-US" dirty="0"/>
              <a:t>What do you think the absence of lactose in the surroundings will cause?</a:t>
            </a:r>
          </a:p>
          <a:p>
            <a:pPr marL="514350" indent="-514350">
              <a:buFont typeface="+mj-lt"/>
              <a:buAutoNum type="alphaLcParenR"/>
            </a:pPr>
            <a:r>
              <a:rPr lang="en-US" dirty="0"/>
              <a:t>Induction of lactose digestive enzymes</a:t>
            </a:r>
          </a:p>
          <a:p>
            <a:pPr marL="514350" indent="-514350">
              <a:buFont typeface="+mj-lt"/>
              <a:buAutoNum type="alphaLcParenR"/>
            </a:pPr>
            <a:r>
              <a:rPr lang="en-US" dirty="0"/>
              <a:t>Induction of glucose digestive enzymes</a:t>
            </a:r>
          </a:p>
          <a:p>
            <a:pPr marL="514350" indent="-514350">
              <a:buFont typeface="+mj-lt"/>
              <a:buAutoNum type="alphaLcParenR"/>
            </a:pPr>
            <a:r>
              <a:rPr lang="en-US" dirty="0">
                <a:solidFill>
                  <a:srgbClr val="FF0000"/>
                </a:solidFill>
              </a:rPr>
              <a:t>Repression of lactose digestive enzymes</a:t>
            </a:r>
          </a:p>
          <a:p>
            <a:pPr marL="514350" indent="-514350">
              <a:buFont typeface="+mj-lt"/>
              <a:buAutoNum type="alphaLcParenR"/>
            </a:pPr>
            <a:r>
              <a:rPr lang="en-US" dirty="0"/>
              <a:t>Repression of glucose digestive enzymes</a:t>
            </a:r>
          </a:p>
        </p:txBody>
      </p:sp>
      <p:pic>
        <p:nvPicPr>
          <p:cNvPr id="4" name="Picture 3">
            <a:extLst>
              <a:ext uri="{FF2B5EF4-FFF2-40B4-BE49-F238E27FC236}">
                <a16:creationId xmlns:a16="http://schemas.microsoft.com/office/drawing/2014/main" id="{E93711E1-B6E4-4D6B-AF5B-6604FA39385E}"/>
              </a:ext>
            </a:extLst>
          </p:cNvPr>
          <p:cNvPicPr>
            <a:picLocks noChangeAspect="1"/>
          </p:cNvPicPr>
          <p:nvPr/>
        </p:nvPicPr>
        <p:blipFill>
          <a:blip r:embed="rId2"/>
          <a:stretch>
            <a:fillRect/>
          </a:stretch>
        </p:blipFill>
        <p:spPr>
          <a:xfrm>
            <a:off x="208741" y="43510"/>
            <a:ext cx="6096528" cy="3429297"/>
          </a:xfrm>
          <a:prstGeom prst="rect">
            <a:avLst/>
          </a:prstGeom>
        </p:spPr>
      </p:pic>
      <p:sp>
        <p:nvSpPr>
          <p:cNvPr id="5" name="Rectangle 4">
            <a:extLst>
              <a:ext uri="{FF2B5EF4-FFF2-40B4-BE49-F238E27FC236}">
                <a16:creationId xmlns:a16="http://schemas.microsoft.com/office/drawing/2014/main" id="{203D9EA5-4242-4A2D-BEB9-EE14F1BE3CC8}"/>
              </a:ext>
            </a:extLst>
          </p:cNvPr>
          <p:cNvSpPr/>
          <p:nvPr/>
        </p:nvSpPr>
        <p:spPr>
          <a:xfrm>
            <a:off x="209269" y="3719943"/>
            <a:ext cx="6096000" cy="895630"/>
          </a:xfrm>
          <a:prstGeom prst="rect">
            <a:avLst/>
          </a:prstGeom>
        </p:spPr>
        <p:txBody>
          <a:bodyPr>
            <a:spAutoFit/>
          </a:bodyPr>
          <a:lstStyle/>
          <a:p>
            <a:r>
              <a:rPr lang="en-US" altLang="en-US" dirty="0">
                <a:ea typeface="ＭＳ Ｐゴシック" panose="020B0600070205080204" pitchFamily="34" charset="-128"/>
              </a:rPr>
              <a:t>Induction </a:t>
            </a:r>
            <a:r>
              <a:rPr lang="en-US" altLang="en-US" dirty="0">
                <a:ea typeface="ＭＳ Ｐゴシック" panose="020B0600070205080204" pitchFamily="34" charset="-128"/>
                <a:cs typeface="Arial" panose="020B0604020202020204" pitchFamily="34" charset="0"/>
              </a:rPr>
              <a:t>–</a:t>
            </a:r>
            <a:r>
              <a:rPr lang="en-US" altLang="en-US" dirty="0">
                <a:ea typeface="ＭＳ Ｐゴシック" panose="020B0600070205080204" pitchFamily="34" charset="-128"/>
              </a:rPr>
              <a:t> enzymes for a certain pathway are produced in response to a substrate</a:t>
            </a:r>
          </a:p>
          <a:p>
            <a:pPr>
              <a:lnSpc>
                <a:spcPct val="90000"/>
              </a:lnSpc>
            </a:pPr>
            <a:r>
              <a:rPr lang="en-US" altLang="en-US" dirty="0">
                <a:ea typeface="ＭＳ Ｐゴシック" panose="020B0600070205080204" pitchFamily="34" charset="-128"/>
              </a:rPr>
              <a:t>Repression – capable of making an enzyme but does not</a:t>
            </a:r>
          </a:p>
        </p:txBody>
      </p:sp>
    </p:spTree>
    <p:extLst>
      <p:ext uri="{BB962C8B-B14F-4D97-AF65-F5344CB8AC3E}">
        <p14:creationId xmlns:p14="http://schemas.microsoft.com/office/powerpoint/2010/main" val="287226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Graphics\Powerpoint\MH_DCM\MH_DCM-TEXTEDIT PROJECTS\RAVEN_11e\Final files\chapt16\chapt00_labeled\rav88132_16_04.jpg">
            <a:extLst>
              <a:ext uri="{FF2B5EF4-FFF2-40B4-BE49-F238E27FC236}">
                <a16:creationId xmlns:a16="http://schemas.microsoft.com/office/drawing/2014/main" id="{16F15F0A-9CF9-4797-9E61-5491D7B111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35" r="362"/>
          <a:stretch/>
        </p:blipFill>
        <p:spPr bwMode="auto">
          <a:xfrm>
            <a:off x="3482101" y="127617"/>
            <a:ext cx="8429241" cy="604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7F2777D-D9C2-47E5-9445-E5A407D1F8C6}"/>
              </a:ext>
            </a:extLst>
          </p:cNvPr>
          <p:cNvSpPr txBox="1"/>
          <p:nvPr/>
        </p:nvSpPr>
        <p:spPr>
          <a:xfrm>
            <a:off x="629001" y="328943"/>
            <a:ext cx="2142253" cy="369332"/>
          </a:xfrm>
          <a:prstGeom prst="rect">
            <a:avLst/>
          </a:prstGeom>
          <a:noFill/>
        </p:spPr>
        <p:txBody>
          <a:bodyPr wrap="none" rtlCol="0">
            <a:spAutoFit/>
          </a:bodyPr>
          <a:lstStyle/>
          <a:p>
            <a:r>
              <a:rPr lang="en-US" dirty="0"/>
              <a:t>Negative Repression </a:t>
            </a:r>
          </a:p>
        </p:txBody>
      </p:sp>
      <p:sp>
        <p:nvSpPr>
          <p:cNvPr id="2" name="TextBox 1">
            <a:extLst>
              <a:ext uri="{FF2B5EF4-FFF2-40B4-BE49-F238E27FC236}">
                <a16:creationId xmlns:a16="http://schemas.microsoft.com/office/drawing/2014/main" id="{46C11E8D-6D14-42E6-8603-8145B01F9E67}"/>
              </a:ext>
            </a:extLst>
          </p:cNvPr>
          <p:cNvSpPr txBox="1"/>
          <p:nvPr/>
        </p:nvSpPr>
        <p:spPr>
          <a:xfrm>
            <a:off x="121920" y="2274838"/>
            <a:ext cx="3274423" cy="2308324"/>
          </a:xfrm>
          <a:prstGeom prst="rect">
            <a:avLst/>
          </a:prstGeom>
          <a:noFill/>
        </p:spPr>
        <p:txBody>
          <a:bodyPr wrap="square" rtlCol="0">
            <a:spAutoFit/>
          </a:bodyPr>
          <a:lstStyle/>
          <a:p>
            <a:r>
              <a:rPr lang="en-US" dirty="0"/>
              <a:t>Not all to the story</a:t>
            </a:r>
          </a:p>
          <a:p>
            <a:r>
              <a:rPr lang="en-US" dirty="0"/>
              <a:t>What if lactose AND glucose are present - what will the cell want to do?</a:t>
            </a:r>
          </a:p>
          <a:p>
            <a:pPr marL="342900" indent="-342900">
              <a:buFont typeface="+mj-lt"/>
              <a:buAutoNum type="alphaLcParenR"/>
            </a:pPr>
            <a:r>
              <a:rPr lang="en-US" dirty="0"/>
              <a:t>Utilize both lactose and glucose</a:t>
            </a:r>
          </a:p>
          <a:p>
            <a:pPr marL="342900" indent="-342900">
              <a:buFont typeface="+mj-lt"/>
              <a:buAutoNum type="alphaLcParenR"/>
            </a:pPr>
            <a:r>
              <a:rPr lang="en-US" dirty="0">
                <a:solidFill>
                  <a:srgbClr val="FF0000"/>
                </a:solidFill>
              </a:rPr>
              <a:t>Only utilize glucose</a:t>
            </a:r>
          </a:p>
          <a:p>
            <a:pPr marL="342900" indent="-342900">
              <a:buFont typeface="+mj-lt"/>
              <a:buAutoNum type="alphaLcParenR"/>
            </a:pPr>
            <a:r>
              <a:rPr lang="en-US" dirty="0"/>
              <a:t>Only utilize lactose</a:t>
            </a:r>
          </a:p>
        </p:txBody>
      </p:sp>
    </p:spTree>
    <p:extLst>
      <p:ext uri="{BB962C8B-B14F-4D97-AF65-F5344CB8AC3E}">
        <p14:creationId xmlns:p14="http://schemas.microsoft.com/office/powerpoint/2010/main" val="141857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Graphics\Powerpoint\MH_DCM\MH_DCM-TEXTEDIT PROJECTS\RAVEN_11e\Final files\chapt10\chapt00_labeled\rav88132_10_05.jpg">
            <a:extLst>
              <a:ext uri="{FF2B5EF4-FFF2-40B4-BE49-F238E27FC236}">
                <a16:creationId xmlns:a16="http://schemas.microsoft.com/office/drawing/2014/main" id="{3ED77B11-EFC5-4A61-BBB4-64BCD2B3E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26"/>
          <a:stretch/>
        </p:blipFill>
        <p:spPr bwMode="auto">
          <a:xfrm>
            <a:off x="2734668" y="201705"/>
            <a:ext cx="9257224" cy="61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Every species will have a different number of chromosomes. Humans have forty six chromosomes in twenty three nearly identical pairs.">
            <a:extLst>
              <a:ext uri="{FF2B5EF4-FFF2-40B4-BE49-F238E27FC236}">
                <a16:creationId xmlns:a16="http://schemas.microsoft.com/office/drawing/2014/main" id="{C3A1F8E1-5E6A-4046-9C48-3D29BDE41F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49" t="7382" r="4549" b="8065"/>
          <a:stretch/>
        </p:blipFill>
        <p:spPr bwMode="auto">
          <a:xfrm>
            <a:off x="3003121" y="3265082"/>
            <a:ext cx="3587774" cy="283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3388" y="1573304"/>
            <a:ext cx="2377053" cy="2862322"/>
          </a:xfrm>
          <a:prstGeom prst="rect">
            <a:avLst/>
          </a:prstGeom>
          <a:noFill/>
        </p:spPr>
        <p:txBody>
          <a:bodyPr wrap="square" rtlCol="0">
            <a:spAutoFit/>
          </a:bodyPr>
          <a:lstStyle/>
          <a:p>
            <a:r>
              <a:rPr lang="en-US" dirty="0"/>
              <a:t>The DNA that is most readily transcribed is that:</a:t>
            </a:r>
          </a:p>
          <a:p>
            <a:pPr marL="342900" indent="-342900">
              <a:buFont typeface="+mj-lt"/>
              <a:buAutoNum type="alphaUcPeriod"/>
            </a:pPr>
            <a:r>
              <a:rPr lang="en-US" dirty="0"/>
              <a:t>In a mitotic chromosome</a:t>
            </a:r>
          </a:p>
          <a:p>
            <a:pPr marL="342900" indent="-342900">
              <a:buFont typeface="+mj-lt"/>
              <a:buAutoNum type="alphaUcPeriod"/>
            </a:pPr>
            <a:r>
              <a:rPr lang="en-US" dirty="0"/>
              <a:t>Pressed closely against the histone core</a:t>
            </a:r>
          </a:p>
          <a:p>
            <a:pPr marL="342900" indent="-342900">
              <a:buFont typeface="+mj-lt"/>
              <a:buAutoNum type="alphaUcPeriod"/>
            </a:pPr>
            <a:r>
              <a:rPr lang="en-US" dirty="0">
                <a:solidFill>
                  <a:srgbClr val="FF0000"/>
                </a:solidFill>
              </a:rPr>
              <a:t>Located between histone cores</a:t>
            </a:r>
          </a:p>
        </p:txBody>
      </p:sp>
    </p:spTree>
    <p:extLst>
      <p:ext uri="{BB962C8B-B14F-4D97-AF65-F5344CB8AC3E}">
        <p14:creationId xmlns:p14="http://schemas.microsoft.com/office/powerpoint/2010/main" val="130813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of Gene Expression </a:t>
            </a:r>
            <a:br>
              <a:rPr lang="en-US" dirty="0"/>
            </a:br>
            <a:endParaRPr lang="en-US" dirty="0"/>
          </a:p>
        </p:txBody>
      </p:sp>
      <p:sp>
        <p:nvSpPr>
          <p:cNvPr id="3" name="Content Placeholder 2"/>
          <p:cNvSpPr>
            <a:spLocks noGrp="1"/>
          </p:cNvSpPr>
          <p:nvPr>
            <p:ph idx="1"/>
          </p:nvPr>
        </p:nvSpPr>
        <p:spPr>
          <a:xfrm>
            <a:off x="701489" y="4098178"/>
            <a:ext cx="10515600" cy="2195046"/>
          </a:xfrm>
        </p:spPr>
        <p:txBody>
          <a:bodyPr/>
          <a:lstStyle/>
          <a:p>
            <a:pPr lvl="0"/>
            <a:r>
              <a:rPr lang="en-US" sz="2800" dirty="0"/>
              <a:t>How do DNA-binding motifs regulate protein expression?</a:t>
            </a:r>
          </a:p>
          <a:p>
            <a:pPr marL="913989" lvl="1" indent="-457200">
              <a:buFont typeface="+mj-lt"/>
              <a:buAutoNum type="alphaUcPeriod"/>
            </a:pPr>
            <a:r>
              <a:rPr lang="en-US" sz="2400" dirty="0"/>
              <a:t>They prevent translation </a:t>
            </a:r>
          </a:p>
          <a:p>
            <a:pPr marL="913989" lvl="1" indent="-457200">
              <a:buFont typeface="+mj-lt"/>
              <a:buAutoNum type="alphaUcPeriod"/>
            </a:pPr>
            <a:r>
              <a:rPr lang="en-US" sz="2400" dirty="0">
                <a:solidFill>
                  <a:srgbClr val="FF0000"/>
                </a:solidFill>
              </a:rPr>
              <a:t>They prevent transcription (most common)</a:t>
            </a:r>
          </a:p>
          <a:p>
            <a:pPr marL="913989" lvl="1" indent="-457200">
              <a:buFont typeface="+mj-lt"/>
              <a:buAutoNum type="alphaUcPeriod"/>
            </a:pPr>
            <a:r>
              <a:rPr lang="en-US" sz="2400" dirty="0"/>
              <a:t>They increase translation rates</a:t>
            </a:r>
          </a:p>
          <a:p>
            <a:pPr marL="913989" lvl="1" indent="-457200">
              <a:buFont typeface="+mj-lt"/>
              <a:buAutoNum type="alphaUcPeriod"/>
            </a:pPr>
            <a:r>
              <a:rPr lang="en-US" sz="2400" dirty="0">
                <a:solidFill>
                  <a:srgbClr val="FF0000"/>
                </a:solidFill>
              </a:rPr>
              <a:t>They increase transcription rates (but this can occur too!)</a:t>
            </a:r>
          </a:p>
          <a:p>
            <a:endParaRPr lang="en-US" dirty="0"/>
          </a:p>
        </p:txBody>
      </p:sp>
      <p:sp>
        <p:nvSpPr>
          <p:cNvPr id="5" name="Rectangle 4"/>
          <p:cNvSpPr/>
          <p:nvPr/>
        </p:nvSpPr>
        <p:spPr>
          <a:xfrm>
            <a:off x="793377" y="1318735"/>
            <a:ext cx="10331824" cy="2554545"/>
          </a:xfrm>
          <a:prstGeom prst="rect">
            <a:avLst/>
          </a:prstGeom>
        </p:spPr>
        <p:txBody>
          <a:bodyPr wrap="square">
            <a:spAutoFit/>
          </a:bodyPr>
          <a:lstStyle/>
          <a:p>
            <a:pPr marL="228600" marR="0" indent="-228600">
              <a:spcBef>
                <a:spcPts val="0"/>
              </a:spcBef>
              <a:spcAft>
                <a:spcPts val="0"/>
              </a:spcAft>
              <a:tabLst>
                <a:tab pos="228600" algn="l"/>
                <a:tab pos="457200" algn="l"/>
              </a:tabLst>
            </a:pPr>
            <a:r>
              <a:rPr lang="en-US" sz="3200" dirty="0">
                <a:latin typeface="Times New Roman" panose="02020603050405020304" pitchFamily="18" charset="0"/>
                <a:ea typeface="Times New Roman" panose="02020603050405020304" pitchFamily="18" charset="0"/>
              </a:rPr>
              <a:t>DNA binding motifs can most easily bind to bases:</a:t>
            </a:r>
            <a:endParaRPr lang="en-US" sz="44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tabLst>
                <a:tab pos="228600" algn="l"/>
                <a:tab pos="457200" algn="l"/>
              </a:tabLst>
            </a:pPr>
            <a:r>
              <a:rPr lang="en-US" sz="3200" dirty="0">
                <a:latin typeface="Times New Roman" panose="02020603050405020304" pitchFamily="18" charset="0"/>
                <a:ea typeface="Times New Roman" panose="02020603050405020304" pitchFamily="18" charset="0"/>
              </a:rPr>
              <a:t>	A.	at the end of DNA strands.</a:t>
            </a:r>
            <a:endParaRPr lang="en-US" sz="44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tabLst>
                <a:tab pos="228600" algn="l"/>
                <a:tab pos="457200" algn="l"/>
              </a:tabLst>
            </a:pPr>
            <a:r>
              <a:rPr lang="en-US" sz="3200" dirty="0">
                <a:latin typeface="Times New Roman" panose="02020603050405020304" pitchFamily="18" charset="0"/>
                <a:ea typeface="Times New Roman" panose="02020603050405020304" pitchFamily="18" charset="0"/>
              </a:rPr>
              <a:t>	B.	in the minor groove.</a:t>
            </a:r>
            <a:endParaRPr lang="en-US" sz="44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tabLst>
                <a:tab pos="228600" algn="l"/>
                <a:tab pos="457200" algn="l"/>
              </a:tabLst>
            </a:pPr>
            <a:r>
              <a:rPr lang="en-US" sz="3200" dirty="0">
                <a:latin typeface="Times New Roman" panose="02020603050405020304" pitchFamily="18" charset="0"/>
                <a:ea typeface="Times New Roman" panose="02020603050405020304" pitchFamily="18" charset="0"/>
              </a:rPr>
              <a:t>	</a:t>
            </a:r>
            <a:r>
              <a:rPr lang="en-US" sz="3200" dirty="0">
                <a:solidFill>
                  <a:srgbClr val="FF0000"/>
                </a:solidFill>
                <a:latin typeface="Times New Roman" panose="02020603050405020304" pitchFamily="18" charset="0"/>
                <a:ea typeface="Times New Roman" panose="02020603050405020304" pitchFamily="18" charset="0"/>
              </a:rPr>
              <a:t>C.	in the major groove</a:t>
            </a:r>
            <a:r>
              <a:rPr lang="en-US" sz="3200" dirty="0">
                <a:latin typeface="Times New Roman" panose="02020603050405020304" pitchFamily="18" charset="0"/>
                <a:ea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endParaRPr>
          </a:p>
          <a:p>
            <a:pPr marL="228600" marR="0" indent="-228600">
              <a:spcBef>
                <a:spcPts val="0"/>
              </a:spcBef>
              <a:spcAft>
                <a:spcPts val="0"/>
              </a:spcAft>
              <a:tabLst>
                <a:tab pos="228600" algn="l"/>
                <a:tab pos="457200" algn="l"/>
              </a:tabLst>
            </a:pPr>
            <a:r>
              <a:rPr lang="en-US" sz="3200" dirty="0">
                <a:latin typeface="Times New Roman" panose="02020603050405020304" pitchFamily="18" charset="0"/>
                <a:ea typeface="Times New Roman" panose="02020603050405020304" pitchFamily="18" charset="0"/>
              </a:rPr>
              <a:t>	D.	anywhere along the sequence.</a:t>
            </a:r>
            <a:endParaRPr lang="en-US"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7370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842" y="3179989"/>
            <a:ext cx="10515600" cy="2396751"/>
          </a:xfrm>
        </p:spPr>
        <p:txBody>
          <a:bodyPr>
            <a:normAutofit lnSpcReduction="10000"/>
          </a:bodyPr>
          <a:lstStyle/>
          <a:p>
            <a:pPr marL="0" indent="0">
              <a:buNone/>
            </a:pPr>
            <a:r>
              <a:rPr lang="en-US" dirty="0"/>
              <a:t>	In prokaryotes, most protein regulation occurs</a:t>
            </a:r>
          </a:p>
          <a:p>
            <a:pPr marL="0" indent="0">
              <a:buNone/>
            </a:pPr>
            <a:r>
              <a:rPr lang="en-US" dirty="0"/>
              <a:t>	A.	</a:t>
            </a:r>
            <a:r>
              <a:rPr lang="en-US" dirty="0">
                <a:solidFill>
                  <a:srgbClr val="FF0000"/>
                </a:solidFill>
              </a:rPr>
              <a:t>during transcription</a:t>
            </a:r>
            <a:r>
              <a:rPr lang="en-US" dirty="0"/>
              <a:t>.</a:t>
            </a:r>
          </a:p>
          <a:p>
            <a:pPr marL="0" indent="0">
              <a:buNone/>
            </a:pPr>
            <a:r>
              <a:rPr lang="en-US" dirty="0"/>
              <a:t>	B.	after transcription.</a:t>
            </a:r>
          </a:p>
          <a:p>
            <a:pPr marL="0" indent="0">
              <a:buNone/>
            </a:pPr>
            <a:r>
              <a:rPr lang="en-US" dirty="0"/>
              <a:t>	C.	before translation.</a:t>
            </a:r>
          </a:p>
          <a:p>
            <a:pPr marL="0" indent="0">
              <a:buNone/>
            </a:pPr>
            <a:r>
              <a:rPr lang="en-US" dirty="0"/>
              <a:t>	D.	after translation.</a:t>
            </a:r>
          </a:p>
        </p:txBody>
      </p:sp>
      <p:sp>
        <p:nvSpPr>
          <p:cNvPr id="5" name="Rectangle 4"/>
          <p:cNvSpPr/>
          <p:nvPr/>
        </p:nvSpPr>
        <p:spPr>
          <a:xfrm>
            <a:off x="916643" y="667121"/>
            <a:ext cx="10116670" cy="1631216"/>
          </a:xfrm>
          <a:prstGeom prst="rect">
            <a:avLst/>
          </a:prstGeom>
        </p:spPr>
        <p:txBody>
          <a:bodyPr wrap="square">
            <a:spAutoFit/>
          </a:bodyPr>
          <a:lstStyle/>
          <a:p>
            <a:pPr marR="0" lvl="0">
              <a:spcBef>
                <a:spcPts val="0"/>
              </a:spcBef>
              <a:spcAft>
                <a:spcPts val="0"/>
              </a:spcAft>
            </a:pPr>
            <a:r>
              <a:rPr lang="en-US" sz="2000" dirty="0">
                <a:latin typeface="Calibri" panose="020F0502020204030204" pitchFamily="34" charset="0"/>
                <a:ea typeface="Calibri" panose="020F0502020204030204" pitchFamily="34" charset="0"/>
                <a:cs typeface="Times New Roman" panose="02020603050405020304" pitchFamily="18" charset="0"/>
              </a:rPr>
              <a:t>Once created proteins: </a:t>
            </a:r>
          </a:p>
          <a:p>
            <a:pPr marL="742950" marR="0" lvl="1" indent="-285750">
              <a:spcBef>
                <a:spcPts val="0"/>
              </a:spcBef>
              <a:spcAft>
                <a:spcPts val="0"/>
              </a:spcAft>
              <a:buFont typeface="+mj-lt"/>
              <a:buAutoNum type="alphaLcPeriod"/>
            </a:pPr>
            <a:r>
              <a:rPr lang="en-US" sz="2000" dirty="0">
                <a:latin typeface="Calibri" panose="020F0502020204030204" pitchFamily="34" charset="0"/>
                <a:ea typeface="Calibri" panose="020F0502020204030204" pitchFamily="34" charset="0"/>
                <a:cs typeface="Times New Roman" panose="02020603050405020304" pitchFamily="18" charset="0"/>
              </a:rPr>
              <a:t>are eternal</a:t>
            </a:r>
          </a:p>
          <a:p>
            <a:pPr marL="742950" marR="0" lvl="1" indent="-285750">
              <a:spcBef>
                <a:spcPts val="0"/>
              </a:spcBef>
              <a:spcAft>
                <a:spcPts val="0"/>
              </a:spcAft>
              <a:buFont typeface="+mj-lt"/>
              <a:buAutoNum type="alphaLcPeriod"/>
            </a:pPr>
            <a:r>
              <a:rPr lang="en-US" sz="2000" dirty="0">
                <a:latin typeface="Calibri" panose="020F0502020204030204" pitchFamily="34" charset="0"/>
                <a:ea typeface="Calibri" panose="020F0502020204030204" pitchFamily="34" charset="0"/>
                <a:cs typeface="Times New Roman" panose="02020603050405020304" pitchFamily="18" charset="0"/>
              </a:rPr>
              <a:t>are secreted from the cell once they are no longer useful </a:t>
            </a:r>
          </a:p>
          <a:p>
            <a:pPr marL="742950" marR="0" lvl="1" indent="-285750">
              <a:spcBef>
                <a:spcPts val="0"/>
              </a:spcBef>
              <a:spcAft>
                <a:spcPts val="0"/>
              </a:spcAft>
              <a:buFont typeface="+mj-lt"/>
              <a:buAutoNum type="alphaLcPeriod"/>
            </a:pPr>
            <a:r>
              <a:rPr lang="en-US" sz="2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naturally degrade and are recycled</a:t>
            </a:r>
          </a:p>
          <a:p>
            <a:pPr marL="742950" marR="0" lvl="1" indent="-285750">
              <a:spcBef>
                <a:spcPts val="0"/>
              </a:spcBef>
              <a:spcAft>
                <a:spcPts val="0"/>
              </a:spcAft>
              <a:buFont typeface="+mj-lt"/>
              <a:buAutoNum type="alphaLcPeriod"/>
            </a:pPr>
            <a:r>
              <a:rPr lang="en-US" sz="2000" dirty="0">
                <a:latin typeface="Calibri" panose="020F0502020204030204" pitchFamily="34" charset="0"/>
                <a:ea typeface="Calibri" panose="020F0502020204030204" pitchFamily="34" charset="0"/>
                <a:cs typeface="Times New Roman" panose="02020603050405020304" pitchFamily="18" charset="0"/>
              </a:rPr>
              <a:t>naturally build up in cells and trigger the next phase of cell division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56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Default Spaulding">
      <a:dk1>
        <a:srgbClr val="060414"/>
      </a:dk1>
      <a:lt1>
        <a:srgbClr val="FECF3F"/>
      </a:lt1>
      <a:dk2>
        <a:srgbClr val="1F3864"/>
      </a:dk2>
      <a:lt2>
        <a:srgbClr val="B4C6E7"/>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5675</Words>
  <Application>Microsoft Office PowerPoint</Application>
  <PresentationFormat>Widescreen</PresentationFormat>
  <Paragraphs>908</Paragraphs>
  <Slides>98</Slides>
  <Notes>54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98</vt:i4>
      </vt:variant>
    </vt:vector>
  </HeadingPairs>
  <TitlesOfParts>
    <vt:vector size="106" baseType="lpstr">
      <vt:lpstr>Arial</vt:lpstr>
      <vt:lpstr>Broadway</vt:lpstr>
      <vt:lpstr>Calibri</vt:lpstr>
      <vt:lpstr>Calibri Light</vt:lpstr>
      <vt:lpstr>Cambria Math</vt:lpstr>
      <vt:lpstr>Roboto</vt:lpstr>
      <vt:lpstr>Times New Roman</vt:lpstr>
      <vt:lpstr>1_Office Theme</vt:lpstr>
      <vt:lpstr>PowerPoint Presentation</vt:lpstr>
      <vt:lpstr>Meselson-Stahl Experiment</vt:lpstr>
      <vt:lpstr>PowerPoint Presentation</vt:lpstr>
      <vt:lpstr>PowerPoint Presentation</vt:lpstr>
      <vt:lpstr>Linear nature of chromosomes </vt:lpstr>
      <vt:lpstr>PowerPoint Presentation</vt:lpstr>
      <vt:lpstr>That’s still  a lot of errors! </vt:lpstr>
      <vt:lpstr>PowerPoint Presentation</vt:lpstr>
      <vt:lpstr>Prokaryotic Transcription </vt:lpstr>
      <vt:lpstr>In prokaryotes transcription and translation are coupled </vt:lpstr>
      <vt:lpstr>Intron Removal (pre-mRNA splicing)</vt:lpstr>
      <vt:lpstr>Translation and Transcription are?</vt:lpstr>
      <vt:lpstr>PowerPoint Presentation</vt:lpstr>
      <vt:lpstr>PowerPoint Presentation</vt:lpstr>
      <vt:lpstr>PowerPoint Presentation</vt:lpstr>
      <vt:lpstr>Result – Two daughter cells</vt:lpstr>
      <vt:lpstr>PowerPoint Presentation</vt:lpstr>
      <vt:lpstr>PowerPoint Presentation</vt:lpstr>
      <vt:lpstr>Interphase – preparing for mitosis</vt:lpstr>
      <vt:lpstr>M phase – Cell Division</vt:lpstr>
      <vt:lpstr>PowerPoint Presentation</vt:lpstr>
      <vt:lpstr>PowerPoint Presentation</vt:lpstr>
      <vt:lpstr>Sexual Reproduction requires reduction of genome </vt:lpstr>
      <vt:lpstr>PowerPoint Presentation</vt:lpstr>
      <vt:lpstr>Result of crossing over</vt:lpstr>
      <vt:lpstr>Result of Errors in Meiosis?</vt:lpstr>
      <vt:lpstr>Genes vs Alleles </vt:lpstr>
      <vt:lpstr>Genes vs Alleles </vt:lpstr>
      <vt:lpstr>Dominate vs Recessive</vt:lpstr>
      <vt:lpstr>PowerPoint Presentation</vt:lpstr>
      <vt:lpstr>Testcrosses </vt:lpstr>
      <vt:lpstr>Testcrosses </vt:lpstr>
      <vt:lpstr>PowerPoint Presentation</vt:lpstr>
      <vt:lpstr>PowerPoint Presentation</vt:lpstr>
      <vt:lpstr>PowerPoint Presentation</vt:lpstr>
      <vt:lpstr>PowerPoint Presentation</vt:lpstr>
      <vt:lpstr>Vocab Review!</vt:lpstr>
      <vt:lpstr>Sex Chromosomes and Inheritance </vt:lpstr>
      <vt:lpstr>Examples? Calico and Tortoiseshell cats </vt:lpstr>
      <vt:lpstr>Distance matters </vt:lpstr>
      <vt:lpstr>The central dogma:</vt:lpstr>
      <vt:lpstr>PowerPoint Presentation</vt:lpstr>
      <vt:lpstr>Types of DNA binders Helix-turn-helix motif </vt:lpstr>
      <vt:lpstr>PowerPoint Presentation</vt:lpstr>
      <vt:lpstr>PowerPoint Presentation</vt:lpstr>
      <vt:lpstr>PowerPoint Presentation</vt:lpstr>
      <vt:lpstr>PowerPoint Presentation</vt:lpstr>
      <vt:lpstr>Control of Gene Expression  </vt:lpstr>
      <vt:lpstr>PowerPoint Presentation</vt:lpstr>
      <vt:lpstr>PowerPoint Presentation</vt:lpstr>
      <vt:lpstr>Meselson-Stahl Experiment</vt:lpstr>
      <vt:lpstr>PowerPoint Presentation</vt:lpstr>
      <vt:lpstr>PowerPoint Presentation</vt:lpstr>
      <vt:lpstr>Linear nature of chromosomes </vt:lpstr>
      <vt:lpstr>PowerPoint Presentation</vt:lpstr>
      <vt:lpstr>That’s still  a lot of errors! </vt:lpstr>
      <vt:lpstr>PowerPoint Presentation</vt:lpstr>
      <vt:lpstr>Prokaryotic Transcription </vt:lpstr>
      <vt:lpstr>In prokaryotes transcription and translation are coupled </vt:lpstr>
      <vt:lpstr>Intron Removal (pre-mRNA splicing)</vt:lpstr>
      <vt:lpstr>Translation and Transcription are?</vt:lpstr>
      <vt:lpstr>PowerPoint Presentation</vt:lpstr>
      <vt:lpstr>PowerPoint Presentation</vt:lpstr>
      <vt:lpstr>PowerPoint Presentation</vt:lpstr>
      <vt:lpstr>Result – Two daughter cells</vt:lpstr>
      <vt:lpstr>PowerPoint Presentation</vt:lpstr>
      <vt:lpstr>PowerPoint Presentation</vt:lpstr>
      <vt:lpstr>Interphase – preparing for mitosis</vt:lpstr>
      <vt:lpstr>M phase – Cell Division</vt:lpstr>
      <vt:lpstr>PowerPoint Presentation</vt:lpstr>
      <vt:lpstr>PowerPoint Presentation</vt:lpstr>
      <vt:lpstr>Sexual Reproduction requires reduction of genome </vt:lpstr>
      <vt:lpstr>PowerPoint Presentation</vt:lpstr>
      <vt:lpstr>Result of crossing over</vt:lpstr>
      <vt:lpstr>Result of Errors in Meiosis?</vt:lpstr>
      <vt:lpstr>Genes vs Alleles </vt:lpstr>
      <vt:lpstr>Genes vs Alleles </vt:lpstr>
      <vt:lpstr>Dominate vs Recessive</vt:lpstr>
      <vt:lpstr>PowerPoint Presentation</vt:lpstr>
      <vt:lpstr>Testcrosses </vt:lpstr>
      <vt:lpstr>Testcrosses </vt:lpstr>
      <vt:lpstr>PowerPoint Presentation</vt:lpstr>
      <vt:lpstr>PowerPoint Presentation</vt:lpstr>
      <vt:lpstr>PowerPoint Presentation</vt:lpstr>
      <vt:lpstr>PowerPoint Presentation</vt:lpstr>
      <vt:lpstr>Vocab Review!</vt:lpstr>
      <vt:lpstr>Sex Chromosomes and Inheritance </vt:lpstr>
      <vt:lpstr>Examples? Calico and Tortoiseshell cats </vt:lpstr>
      <vt:lpstr>Distance matters </vt:lpstr>
      <vt:lpstr>The central dogma:</vt:lpstr>
      <vt:lpstr>PowerPoint Presentation</vt:lpstr>
      <vt:lpstr>Types of DNA binders Helix-turn-helix motif </vt:lpstr>
      <vt:lpstr>PowerPoint Presentation</vt:lpstr>
      <vt:lpstr>PowerPoint Presentation</vt:lpstr>
      <vt:lpstr>PowerPoint Presentation</vt:lpstr>
      <vt:lpstr>PowerPoint Presentation</vt:lpstr>
      <vt:lpstr>Control of Gene Expression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Gally Beep</dc:creator>
  <cp:lastModifiedBy>Gally Beep</cp:lastModifiedBy>
  <cp:revision>6</cp:revision>
  <dcterms:created xsi:type="dcterms:W3CDTF">2019-12-05T08:03:30Z</dcterms:created>
  <dcterms:modified xsi:type="dcterms:W3CDTF">2019-12-05T08:30:51Z</dcterms:modified>
</cp:coreProperties>
</file>