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8"/>
  </p:notesMasterIdLst>
  <p:sldIdLst>
    <p:sldId id="256" r:id="rId2"/>
    <p:sldId id="281" r:id="rId3"/>
    <p:sldId id="268" r:id="rId4"/>
    <p:sldId id="282" r:id="rId5"/>
    <p:sldId id="298" r:id="rId6"/>
    <p:sldId id="283" r:id="rId7"/>
    <p:sldId id="284" r:id="rId8"/>
    <p:sldId id="288" r:id="rId9"/>
    <p:sldId id="285" r:id="rId10"/>
    <p:sldId id="289" r:id="rId11"/>
    <p:sldId id="270" r:id="rId12"/>
    <p:sldId id="271" r:id="rId13"/>
    <p:sldId id="272" r:id="rId14"/>
    <p:sldId id="286" r:id="rId15"/>
    <p:sldId id="287" r:id="rId16"/>
    <p:sldId id="290" r:id="rId17"/>
    <p:sldId id="291" r:id="rId18"/>
    <p:sldId id="273" r:id="rId19"/>
    <p:sldId id="292" r:id="rId20"/>
    <p:sldId id="293" r:id="rId21"/>
    <p:sldId id="278" r:id="rId22"/>
    <p:sldId id="294" r:id="rId23"/>
    <p:sldId id="295" r:id="rId24"/>
    <p:sldId id="274" r:id="rId25"/>
    <p:sldId id="297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B"/>
    <a:srgbClr val="000045"/>
    <a:srgbClr val="CC66FF"/>
    <a:srgbClr val="0B1A00"/>
    <a:srgbClr val="0C2B00"/>
    <a:srgbClr val="093900"/>
    <a:srgbClr val="00FF80"/>
    <a:srgbClr val="062700"/>
    <a:srgbClr val="001900"/>
    <a:srgbClr val="00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7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0DA8-7C21-8D47-B56E-F17ED8B2781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525D-9547-4347-A69A-D5A2AC8DB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4E7B76-F0D4-EB48-99E6-4EC3918785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Living orders with prehensile tails</a:t>
            </a:r>
          </a:p>
          <a:p>
            <a:pPr lvl="2" eaLnBrk="1" hangingPunct="1"/>
            <a:r>
              <a:rPr lang="en-US"/>
              <a:t>Primates</a:t>
            </a:r>
          </a:p>
          <a:p>
            <a:pPr lvl="2" eaLnBrk="1" hangingPunct="1"/>
            <a:r>
              <a:rPr lang="en-US"/>
              <a:t>Xenarthra</a:t>
            </a:r>
          </a:p>
          <a:p>
            <a:pPr lvl="2" eaLnBrk="1" hangingPunct="1"/>
            <a:r>
              <a:rPr lang="en-US"/>
              <a:t>Philidota</a:t>
            </a:r>
          </a:p>
          <a:p>
            <a:pPr lvl="2" eaLnBrk="1" hangingPunct="1"/>
            <a:r>
              <a:rPr lang="en-US"/>
              <a:t>Rodentia</a:t>
            </a:r>
          </a:p>
          <a:p>
            <a:pPr lvl="2" eaLnBrk="1" hangingPunct="1"/>
            <a:r>
              <a:rPr lang="en-US"/>
              <a:t>marsupials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6FC16-F885-9447-B688-0A63B224B47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9FDD25-BD34-D344-A2C5-ACB854F19F4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1951F-45A7-CC46-B9FC-7FFD5DC44A5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Michelle- what marks the BEGINNING of the </a:t>
            </a:r>
            <a:r>
              <a:rPr lang="ja-JP" altLang="en-US"/>
              <a:t>“</a:t>
            </a:r>
            <a:r>
              <a:rPr lang="en-US" altLang="ja-JP"/>
              <a:t>transitional</a:t>
            </a:r>
            <a:r>
              <a:rPr lang="ja-JP" altLang="en-US"/>
              <a:t>”</a:t>
            </a:r>
            <a:r>
              <a:rPr lang="en-US" altLang="ja-JP"/>
              <a:t> vertebrae?????  I presume it is the reduction or loss of transverse processes, or something similar-- whatever it is, list it on this slide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1951F-45A7-CC46-B9FC-7FFD5DC44A5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Michelle- what marks the BEGINNING of the </a:t>
            </a:r>
            <a:r>
              <a:rPr lang="ja-JP" altLang="en-US"/>
              <a:t>“</a:t>
            </a:r>
            <a:r>
              <a:rPr lang="en-US" altLang="ja-JP"/>
              <a:t>transitional</a:t>
            </a:r>
            <a:r>
              <a:rPr lang="ja-JP" altLang="en-US"/>
              <a:t>”</a:t>
            </a:r>
            <a:r>
              <a:rPr lang="en-US" altLang="ja-JP"/>
              <a:t> vertebrae?????  I presume it is the reduction or loss of transverse processes, or something similar-- whatever it is, list it on this slide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E65097-87A3-DE41-83BE-7B390CBCBB5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Mention sacral stuff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8B38F-9C53-2343-8562-B9955F5C7D3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0C945B-732A-924C-9DEC-39D91829424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tail! Need to be able to compare.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525D-9547-4347-A69A-D5A2AC8DB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86FA9-7A1B-D440-8926-2EC1103D717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8A1150-7A8D-EC4A-BC4A-5898FE2DF4F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5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1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26B7-80D4-9A4D-9FAA-046E2B76F719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F52A-4E37-754C-A63F-9F6C2AC5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9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42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OSTEOLOGICAL INDICATORS OF PREHENSILITY IN THERIA AND THE IDENTIFICATION OF PREHENSILITY IN FOSSIL TAXA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9343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M. Spaulding 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408" y="4524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74" y="2418080"/>
            <a:ext cx="1856626" cy="291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52" y="5013252"/>
            <a:ext cx="1674568" cy="1607585"/>
          </a:xfrm>
          <a:prstGeom prst="rect">
            <a:avLst/>
          </a:prstGeom>
          <a:solidFill>
            <a:schemeClr val="tx2"/>
          </a:solidFill>
          <a:ln w="57150" cmpd="sng">
            <a:solidFill>
              <a:schemeClr val="tx2">
                <a:lumMod val="2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6" y="2418080"/>
            <a:ext cx="2353162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Tail Terminology</a:t>
            </a: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143000" y="1295400"/>
            <a:ext cx="373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3 regions of the tail </a:t>
            </a: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057400" y="2895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2405" name="Group 5"/>
          <p:cNvGrpSpPr>
            <a:grpSpLocks/>
          </p:cNvGrpSpPr>
          <p:nvPr/>
        </p:nvGrpSpPr>
        <p:grpSpPr bwMode="auto">
          <a:xfrm>
            <a:off x="533400" y="2057401"/>
            <a:ext cx="3394076" cy="827088"/>
            <a:chOff x="336" y="1296"/>
            <a:chExt cx="2138" cy="521"/>
          </a:xfrm>
        </p:grpSpPr>
        <p:sp>
          <p:nvSpPr>
            <p:cNvPr id="91148" name="Rectangle 6"/>
            <p:cNvSpPr>
              <a:spLocks noChangeArrowheads="1"/>
            </p:cNvSpPr>
            <p:nvPr/>
          </p:nvSpPr>
          <p:spPr bwMode="auto">
            <a:xfrm>
              <a:off x="336" y="1296"/>
              <a:ext cx="1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2161E"/>
                  </a:solidFill>
                </a:rPr>
                <a:t>Proximal region</a:t>
              </a:r>
              <a:endParaRPr lang="en-US"/>
            </a:p>
          </p:txBody>
        </p:sp>
        <p:sp>
          <p:nvSpPr>
            <p:cNvPr id="91149" name="Rectangle 7"/>
            <p:cNvSpPr>
              <a:spLocks noChangeArrowheads="1"/>
            </p:cNvSpPr>
            <p:nvPr/>
          </p:nvSpPr>
          <p:spPr bwMode="auto">
            <a:xfrm>
              <a:off x="528" y="1584"/>
              <a:ext cx="19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From 1st caudal </a:t>
              </a:r>
              <a:r>
                <a:rPr lang="en-US" dirty="0" smtClean="0"/>
                <a:t>to</a:t>
              </a:r>
              <a:r>
                <a:rPr lang="en-US" dirty="0"/>
                <a:t> </a:t>
              </a:r>
              <a:r>
                <a:rPr lang="en-US" dirty="0" smtClean="0"/>
                <a:t> transitional</a:t>
              </a:r>
              <a:endParaRPr lang="en-US" dirty="0"/>
            </a:p>
          </p:txBody>
        </p:sp>
      </p:grp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533400" y="3352802"/>
            <a:ext cx="3648078" cy="827088"/>
            <a:chOff x="336" y="1872"/>
            <a:chExt cx="2298" cy="521"/>
          </a:xfrm>
        </p:grpSpPr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336" y="1872"/>
              <a:ext cx="1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7D72B"/>
                  </a:solidFill>
                </a:rPr>
                <a:t>Transitional region</a:t>
              </a: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480" y="2160"/>
              <a:ext cx="21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After transitional </a:t>
              </a:r>
              <a:r>
                <a:rPr lang="en-US" dirty="0"/>
                <a:t>to longest caudal</a:t>
              </a:r>
            </a:p>
          </p:txBody>
        </p:sp>
      </p:grp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609600" y="4648200"/>
            <a:ext cx="3106738" cy="838200"/>
            <a:chOff x="384" y="2592"/>
            <a:chExt cx="1957" cy="528"/>
          </a:xfrm>
        </p:grpSpPr>
        <p:sp>
          <p:nvSpPr>
            <p:cNvPr id="91144" name="Rectangle 13"/>
            <p:cNvSpPr>
              <a:spLocks noChangeArrowheads="1"/>
            </p:cNvSpPr>
            <p:nvPr/>
          </p:nvSpPr>
          <p:spPr bwMode="auto">
            <a:xfrm>
              <a:off x="384" y="2592"/>
              <a:ext cx="1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Distal region</a:t>
              </a:r>
            </a:p>
          </p:txBody>
        </p:sp>
        <p:sp>
          <p:nvSpPr>
            <p:cNvPr id="91145" name="Rectangle 14"/>
            <p:cNvSpPr>
              <a:spLocks noChangeArrowheads="1"/>
            </p:cNvSpPr>
            <p:nvPr/>
          </p:nvSpPr>
          <p:spPr bwMode="auto">
            <a:xfrm>
              <a:off x="528" y="2832"/>
              <a:ext cx="1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After longest caudal</a:t>
              </a:r>
            </a:p>
          </p:txBody>
        </p:sp>
      </p:grpSp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79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7637399" y="3752933"/>
            <a:ext cx="334211" cy="1284289"/>
          </a:xfrm>
          <a:prstGeom prst="line">
            <a:avLst/>
          </a:prstGeom>
          <a:ln w="762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78042" y="2737391"/>
            <a:ext cx="334211" cy="1284289"/>
          </a:xfrm>
          <a:prstGeom prst="line">
            <a:avLst/>
          </a:prstGeom>
          <a:ln w="76200" cmpd="sng">
            <a:solidFill>
              <a:srgbClr val="00FF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085273" y="1600200"/>
            <a:ext cx="334211" cy="128428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Phylogenetically Independent Osteological Indicators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6567">
            <a:off x="228600" y="2286000"/>
            <a:ext cx="23860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16446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667000" y="2819400"/>
            <a:ext cx="42410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dirty="0"/>
              <a:t>Long tail compared to body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Long proximal section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Short transitional section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Well developed </a:t>
            </a:r>
            <a:r>
              <a:rPr lang="en-US" dirty="0" smtClean="0"/>
              <a:t>transverse processes</a:t>
            </a:r>
            <a:endParaRPr lang="en-US" dirty="0"/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Increase in robusticity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Sacral features </a:t>
            </a:r>
            <a:endParaRPr lang="en-US" dirty="0" smtClean="0"/>
          </a:p>
          <a:p>
            <a:pPr lvl="1"/>
            <a:r>
              <a:rPr lang="en-US" dirty="0" smtClean="0"/>
              <a:t>   Number of vertebrae touching pelvis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Size of sacral foramen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4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</a:t>
            </a:r>
          </a:p>
        </p:txBody>
      </p:sp>
      <p:grpSp>
        <p:nvGrpSpPr>
          <p:cNvPr id="104472" name="Group 24"/>
          <p:cNvGrpSpPr>
            <a:grpSpLocks/>
          </p:cNvGrpSpPr>
          <p:nvPr/>
        </p:nvGrpSpPr>
        <p:grpSpPr bwMode="auto">
          <a:xfrm>
            <a:off x="455613" y="1371600"/>
            <a:ext cx="8305800" cy="5324475"/>
            <a:chOff x="287" y="864"/>
            <a:chExt cx="5232" cy="3354"/>
          </a:xfrm>
        </p:grpSpPr>
        <p:pic>
          <p:nvPicPr>
            <p:cNvPr id="10446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3018"/>
              <a:ext cx="1360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2137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866"/>
              <a:ext cx="1283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914"/>
              <a:ext cx="1590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4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344"/>
              <a:ext cx="1441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5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2448"/>
              <a:ext cx="2448" cy="1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168"/>
              <a:ext cx="148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7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210"/>
              <a:ext cx="848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04471" name="Group 23"/>
          <p:cNvGrpSpPr>
            <a:grpSpLocks/>
          </p:cNvGrpSpPr>
          <p:nvPr/>
        </p:nvGrpSpPr>
        <p:grpSpPr bwMode="auto">
          <a:xfrm>
            <a:off x="381000" y="1066800"/>
            <a:ext cx="3683000" cy="2471738"/>
            <a:chOff x="240" y="672"/>
            <a:chExt cx="2320" cy="1557"/>
          </a:xfrm>
        </p:grpSpPr>
        <p:pic>
          <p:nvPicPr>
            <p:cNvPr id="104468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105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69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20"/>
              <a:ext cx="1072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4470" name="Picture 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48"/>
              <a:ext cx="1473" cy="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9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983413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1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96900" y="-177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Tail Length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0" y="1231900"/>
            <a:ext cx="461665" cy="400070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Percentage of body </a:t>
            </a:r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4" name="Picture 3" descr="Screen shot 2011-09-15 at 6.0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5" y="793750"/>
            <a:ext cx="80645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Section Lengths</a:t>
            </a:r>
            <a:endParaRPr lang="en-US" dirty="0"/>
          </a:p>
        </p:txBody>
      </p:sp>
      <p:pic>
        <p:nvPicPr>
          <p:cNvPr id="5" name="Picture 4" descr="Screen shot 2011-09-11 at 11.0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21" y="1996574"/>
            <a:ext cx="6604000" cy="990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4612820">
            <a:off x="4233727" y="1709818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7846184">
            <a:off x="5509075" y="1709329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5321" y="2987174"/>
            <a:ext cx="4518526" cy="641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83847" y="2987174"/>
            <a:ext cx="2085474" cy="6410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5953" y="2638929"/>
            <a:ext cx="6216315" cy="0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1637" y="3674978"/>
            <a:ext cx="181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Proximal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3847" y="3674978"/>
            <a:ext cx="235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Transitional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 descr="Screen shot 2011-09-15 at 6.08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87" y="4435609"/>
            <a:ext cx="3040647" cy="22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Proximal Section % minus Transitional Section </a:t>
            </a:r>
            <a:r>
              <a:rPr lang="en-US" dirty="0"/>
              <a:t>% </a:t>
            </a:r>
            <a:r>
              <a:rPr lang="en-US" dirty="0" smtClean="0"/>
              <a:t>(% of body </a:t>
            </a:r>
            <a:r>
              <a:rPr lang="en-US" dirty="0"/>
              <a:t>length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Screen shot 2011-09-15 at 6.0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270000"/>
            <a:ext cx="7823200" cy="530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5700" y="3784600"/>
            <a:ext cx="2603500" cy="2794000"/>
          </a:xfrm>
          <a:prstGeom prst="rect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00" y="2044700"/>
            <a:ext cx="1701800" cy="2819400"/>
          </a:xfrm>
          <a:prstGeom prst="rect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0400" y="3924300"/>
            <a:ext cx="1498600" cy="927100"/>
          </a:xfrm>
          <a:prstGeom prst="rect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0" y="3594100"/>
            <a:ext cx="990600" cy="1054100"/>
          </a:xfrm>
          <a:prstGeom prst="rect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845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Transverse Processes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76" y="1239838"/>
            <a:ext cx="2077712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6567">
            <a:off x="5590934" y="1418872"/>
            <a:ext cx="2472050" cy="42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3304819">
            <a:off x="1935026" y="5524208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269443">
            <a:off x="6710228" y="4786721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Robusticity of distal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caudals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0975"/>
            <a:ext cx="70104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3200400" y="6248400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Percent of tail length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09600" y="1676400"/>
            <a:ext cx="304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Robusticity</a:t>
            </a: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8305800" y="2438400"/>
            <a:ext cx="76200" cy="17526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8305800" y="5181600"/>
            <a:ext cx="6096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 animBg="1"/>
      <p:bldP spid="1085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Sacral features</a:t>
            </a:r>
            <a:endParaRPr lang="en-US" dirty="0"/>
          </a:p>
        </p:txBody>
      </p:sp>
      <p:pic>
        <p:nvPicPr>
          <p:cNvPr id="5" name="Picture 4" descr="Screen shot 2011-09-15 at 6.1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816100"/>
            <a:ext cx="2451100" cy="3149600"/>
          </a:xfrm>
          <a:prstGeom prst="rect">
            <a:avLst/>
          </a:prstGeom>
        </p:spPr>
      </p:pic>
      <p:pic>
        <p:nvPicPr>
          <p:cNvPr id="6" name="Picture 5" descr="Screen shot 2011-09-15 at 6.1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689100"/>
            <a:ext cx="3746500" cy="38989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0269443">
            <a:off x="4233728" y="3377021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269443">
            <a:off x="7799920" y="2526121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203807">
            <a:off x="6722930" y="4090891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613988">
            <a:off x="2817362" y="4781884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056441"/>
            <a:ext cx="35052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90" y="-8929"/>
            <a:ext cx="4569326" cy="1065370"/>
          </a:xfrm>
        </p:spPr>
        <p:txBody>
          <a:bodyPr/>
          <a:lstStyle/>
          <a:p>
            <a:r>
              <a:rPr lang="en-US" dirty="0" smtClean="0"/>
              <a:t>Prehensile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574" y="1056442"/>
            <a:ext cx="3308020" cy="33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Screen shot 2011-09-11 at 9.46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09" y="2480554"/>
            <a:ext cx="2742291" cy="4081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2687"/>
            <a:ext cx="2736187" cy="429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70019" y="289913"/>
            <a:ext cx="253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Semi-Prehensile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9242" y="4364462"/>
            <a:ext cx="579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24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Phylogenetically Independent Osteological Indicators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6567">
            <a:off x="228600" y="2286000"/>
            <a:ext cx="23860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16446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67000" y="2819400"/>
            <a:ext cx="42410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dirty="0"/>
              <a:t>Long tail compared to body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Long proximal section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Short transitional section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Well developed </a:t>
            </a:r>
            <a:r>
              <a:rPr lang="en-US" dirty="0" smtClean="0"/>
              <a:t>transverse p</a:t>
            </a:r>
            <a:r>
              <a:rPr lang="en-US" dirty="0" smtClean="0"/>
              <a:t>rocesses</a:t>
            </a:r>
            <a:endParaRPr lang="en-US" dirty="0"/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Increase in robusticity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Sacral features </a:t>
            </a:r>
            <a:endParaRPr lang="en-US" dirty="0" smtClean="0"/>
          </a:p>
          <a:p>
            <a:pPr lvl="1"/>
            <a:r>
              <a:rPr lang="en-US" dirty="0" smtClean="0"/>
              <a:t>   Number of vertebrae touching pelvis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Size of sacral foramen</a:t>
            </a:r>
            <a:endParaRPr lang="en-US" dirty="0"/>
          </a:p>
        </p:txBody>
      </p:sp>
      <p:sp>
        <p:nvSpPr>
          <p:cNvPr id="2" name="Multiply 1"/>
          <p:cNvSpPr/>
          <p:nvPr/>
        </p:nvSpPr>
        <p:spPr>
          <a:xfrm>
            <a:off x="5727700" y="2768600"/>
            <a:ext cx="431800" cy="4445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546600" y="4203700"/>
            <a:ext cx="431800" cy="4445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549900" y="3213100"/>
            <a:ext cx="355600" cy="3429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52427" y="3657600"/>
            <a:ext cx="355600" cy="3429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321300" y="3911600"/>
            <a:ext cx="355600" cy="3429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0" grpId="0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svpspecimen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132" y="1653047"/>
            <a:ext cx="5841832" cy="39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7"/>
          <p:cNvSpPr>
            <a:spLocks noChangeArrowheads="1"/>
          </p:cNvSpPr>
          <p:nvPr/>
        </p:nvSpPr>
        <p:spPr bwMode="auto">
          <a:xfrm>
            <a:off x="5334000" y="1828800"/>
            <a:ext cx="23658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Green River Formation,</a:t>
            </a:r>
          </a:p>
          <a:p>
            <a:r>
              <a:rPr lang="en-US" dirty="0"/>
              <a:t>Wyoming</a:t>
            </a:r>
          </a:p>
          <a:p>
            <a:r>
              <a:rPr lang="en-US" dirty="0"/>
              <a:t>52.5 </a:t>
            </a:r>
            <a:r>
              <a:rPr lang="en-US" dirty="0" smtClean="0"/>
              <a:t>Ma</a:t>
            </a:r>
          </a:p>
          <a:p>
            <a:r>
              <a:rPr lang="en-US" dirty="0" smtClean="0"/>
              <a:t>“</a:t>
            </a:r>
            <a:r>
              <a:rPr lang="en-US" dirty="0" err="1"/>
              <a:t>c</a:t>
            </a:r>
            <a:r>
              <a:rPr lang="en-US" dirty="0" err="1" smtClean="0"/>
              <a:t>imolestid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49358" y="5908206"/>
            <a:ext cx="375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Spaulding et. al 2008</a:t>
            </a:r>
          </a:p>
          <a:p>
            <a:r>
              <a:rPr lang="en-US" dirty="0" smtClean="0"/>
              <a:t>Spaulding, Flynn, and Grande. In 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vpspecimen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5818" y="1122801"/>
            <a:ext cx="6755062" cy="45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1-09-15 at 6.0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4153812"/>
            <a:ext cx="3745829" cy="2412087"/>
          </a:xfrm>
          <a:prstGeom prst="rect">
            <a:avLst/>
          </a:prstGeom>
        </p:spPr>
      </p:pic>
      <p:pic>
        <p:nvPicPr>
          <p:cNvPr id="3" name="Picture 2" descr="Screen shot 2011-09-15 at 6.30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20564"/>
            <a:ext cx="3790260" cy="2611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317212"/>
            <a:ext cx="1965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Tail Length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100" y="3582144"/>
            <a:ext cx="2799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Section Lengths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0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Robusticity of distal caduals</a:t>
            </a: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0975"/>
            <a:ext cx="70104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3200400" y="6248400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Percent of tail length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09600" y="1676400"/>
            <a:ext cx="304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Robusticity</a:t>
            </a:r>
          </a:p>
        </p:txBody>
      </p:sp>
      <p:grpSp>
        <p:nvGrpSpPr>
          <p:cNvPr id="108559" name="Group 15"/>
          <p:cNvGrpSpPr>
            <a:grpSpLocks/>
          </p:cNvGrpSpPr>
          <p:nvPr/>
        </p:nvGrpSpPr>
        <p:grpSpPr bwMode="auto">
          <a:xfrm>
            <a:off x="1066800" y="1447800"/>
            <a:ext cx="7620000" cy="4702175"/>
            <a:chOff x="672" y="912"/>
            <a:chExt cx="4800" cy="2962"/>
          </a:xfrm>
        </p:grpSpPr>
        <p:pic>
          <p:nvPicPr>
            <p:cNvPr id="1085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12"/>
              <a:ext cx="4416" cy="2962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14300" dist="38091" dir="857999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 flipH="1" flipV="1">
              <a:off x="4944" y="2112"/>
              <a:ext cx="528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114300" dist="38091" dir="857999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8305800" y="2438400"/>
            <a:ext cx="76200" cy="17526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8305800" y="5181600"/>
            <a:ext cx="6096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 animBg="1"/>
      <p:bldP spid="108560" grpId="1" animBg="1"/>
      <p:bldP spid="108561" grpId="0" animBg="1"/>
      <p:bldP spid="1085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Prehensile!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1378" name="Picture 4" descr="svpspecimen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1963" y="1833563"/>
            <a:ext cx="57118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2300" y="14262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51 caudal vertebrae</a:t>
            </a:r>
            <a:r>
              <a:rPr lang="en-US" sz="3200" dirty="0" smtClean="0"/>
              <a:t>!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Long proximal section compared to transitional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Well </a:t>
            </a:r>
            <a:r>
              <a:rPr lang="en-US" sz="3200" dirty="0"/>
              <a:t>developed distal </a:t>
            </a:r>
            <a:r>
              <a:rPr lang="en-US" sz="3200" dirty="0" smtClean="0"/>
              <a:t>transverse processes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Increase in robusticity</a:t>
            </a:r>
            <a:endParaRPr lang="en-US" sz="3200" dirty="0"/>
          </a:p>
          <a:p>
            <a:pPr marL="457200" indent="-457200">
              <a:buFont typeface="Arial" charset="0"/>
              <a:buNone/>
            </a:pPr>
            <a:endParaRPr lang="en-US" sz="3200" dirty="0"/>
          </a:p>
          <a:p>
            <a:pPr marL="457200" indent="-457200">
              <a:buFont typeface="Arial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106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Suite of features for identifying prehensility in fossils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identified.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Features both applicable intra and inter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ordinally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Identification of prehensility in fossil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cimolestid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Access to collections and specimens: 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Carnegie Museum of Natural History - Dr. </a:t>
            </a:r>
            <a:r>
              <a:rPr lang="en-US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Zhe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-xi Lou, Alan </a:t>
            </a:r>
            <a:r>
              <a:rPr lang="en-US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Tabrum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and Amy C. </a:t>
            </a:r>
            <a:r>
              <a:rPr lang="en-US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Henrici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; The Field Museum of Natural History </a:t>
            </a:r>
            <a:r>
              <a:rPr lang="en-US" sz="1200" dirty="0" smtClean="0">
                <a:latin typeface="Lucida Grande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 Dr. Lance Grande and William F. Simpson; 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AMNH: 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Ivy </a:t>
            </a:r>
            <a:r>
              <a:rPr lang="en-US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Rutzky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Carl </a:t>
            </a:r>
            <a:r>
              <a:rPr lang="en-US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Mehling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Dr. Chris Norris, Ruth O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Leary, Judy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Galkin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and Susan Bell. Eileen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Westwig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Darrin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Lunde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Neil Duncan, Catherine Doyle-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Capitman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and Dr. Robert Voss, Ana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Barcel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Jeanne Kelly, Amy Davidson, Dr. Robert Evander,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Justy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Alicea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, Edward Pedersen, Lorraine Meeker, and Chester </a:t>
            </a:r>
            <a:r>
              <a:rPr lang="en-US" altLang="ja-JP" sz="12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Tarka</a:t>
            </a:r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altLang="ja-JP" sz="1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Funding: Columbia University and the National Science Foundation, NSF Graduate student fellowship and two awards to J. Flynn </a:t>
            </a: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92562"/>
            <a:ext cx="17287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08400"/>
            <a:ext cx="2133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252" y="5013252"/>
            <a:ext cx="1674568" cy="1607585"/>
          </a:xfrm>
          <a:prstGeom prst="rect">
            <a:avLst/>
          </a:prstGeom>
          <a:solidFill>
            <a:schemeClr val="tx2"/>
          </a:solidFill>
          <a:ln w="57150" cmpd="sng">
            <a:solidFill>
              <a:schemeClr val="tx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85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215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371600"/>
            <a:ext cx="3392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4648200" y="4724400"/>
            <a:ext cx="28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036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52412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133600"/>
            <a:ext cx="22875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8862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206" y="3810000"/>
            <a:ext cx="1916146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252" y="1138321"/>
            <a:ext cx="1435100" cy="2159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6774" y="-8929"/>
            <a:ext cx="8272378" cy="1065370"/>
          </a:xfrm>
        </p:spPr>
        <p:txBody>
          <a:bodyPr>
            <a:normAutofit/>
          </a:bodyPr>
          <a:lstStyle/>
          <a:p>
            <a:r>
              <a:rPr lang="en-US" dirty="0" smtClean="0"/>
              <a:t>Multiple Origins of Prehensility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9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" y="499462"/>
            <a:ext cx="6623695" cy="576792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056114" y="935789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19777" y="2077452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34514" y="1737894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35672" y="5866330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227145" y="5911780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87220" y="3962400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283261" y="2002588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227145" y="6188509"/>
            <a:ext cx="393032" cy="3395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8274" y="1737894"/>
            <a:ext cx="2413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Minimum</a:t>
            </a:r>
          </a:p>
          <a:p>
            <a:r>
              <a:rPr lang="en-US" sz="4000" dirty="0" smtClean="0"/>
              <a:t>8 events</a:t>
            </a:r>
            <a:endParaRPr lang="en-US" sz="4000" dirty="0" smtClean="0"/>
          </a:p>
          <a:p>
            <a:r>
              <a:rPr lang="en-US" sz="4000" dirty="0" smtClean="0"/>
              <a:t>In 6 orders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21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Prehensility in the fossil record?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3147" y="1783347"/>
            <a:ext cx="152170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0" dirty="0" smtClean="0">
                <a:solidFill>
                  <a:srgbClr val="FF0000"/>
                </a:solidFill>
              </a:rPr>
              <a:t>?</a:t>
            </a:r>
            <a:endParaRPr lang="en-US" sz="2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2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05" y="739626"/>
            <a:ext cx="1905000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889"/>
            <a:ext cx="8229600" cy="1143000"/>
          </a:xfrm>
        </p:spPr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215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371600"/>
            <a:ext cx="3392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036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52412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133600"/>
            <a:ext cx="22875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8862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206" y="3810000"/>
            <a:ext cx="1916146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252" y="1138321"/>
            <a:ext cx="1435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9-11 at 10.4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26" y="1351295"/>
            <a:ext cx="2242689" cy="334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2" y="1811921"/>
            <a:ext cx="2036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2" y="3908088"/>
            <a:ext cx="2495909" cy="167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577" y="1624298"/>
            <a:ext cx="1916146" cy="29718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32" y="4172152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8396" y="5797249"/>
            <a:ext cx="183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Primates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3723" y="5743777"/>
            <a:ext cx="2404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Carnivorans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197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Tail Terminology</a:t>
            </a: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143000" y="1295400"/>
            <a:ext cx="373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3 regions of the tail </a:t>
            </a: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057400" y="2895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2405" name="Group 5"/>
          <p:cNvGrpSpPr>
            <a:grpSpLocks/>
          </p:cNvGrpSpPr>
          <p:nvPr/>
        </p:nvGrpSpPr>
        <p:grpSpPr bwMode="auto">
          <a:xfrm>
            <a:off x="533400" y="2057401"/>
            <a:ext cx="3394076" cy="827088"/>
            <a:chOff x="336" y="1296"/>
            <a:chExt cx="2138" cy="521"/>
          </a:xfrm>
        </p:grpSpPr>
        <p:sp>
          <p:nvSpPr>
            <p:cNvPr id="91148" name="Rectangle 6"/>
            <p:cNvSpPr>
              <a:spLocks noChangeArrowheads="1"/>
            </p:cNvSpPr>
            <p:nvPr/>
          </p:nvSpPr>
          <p:spPr bwMode="auto">
            <a:xfrm>
              <a:off x="336" y="1296"/>
              <a:ext cx="1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2161E"/>
                  </a:solidFill>
                </a:rPr>
                <a:t>Proximal region</a:t>
              </a:r>
              <a:endParaRPr lang="en-US"/>
            </a:p>
          </p:txBody>
        </p:sp>
        <p:sp>
          <p:nvSpPr>
            <p:cNvPr id="91149" name="Rectangle 7"/>
            <p:cNvSpPr>
              <a:spLocks noChangeArrowheads="1"/>
            </p:cNvSpPr>
            <p:nvPr/>
          </p:nvSpPr>
          <p:spPr bwMode="auto">
            <a:xfrm>
              <a:off x="528" y="1584"/>
              <a:ext cx="19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From 1st caudal </a:t>
              </a:r>
              <a:r>
                <a:rPr lang="en-US" dirty="0" smtClean="0"/>
                <a:t>to</a:t>
              </a:r>
              <a:r>
                <a:rPr lang="en-US" dirty="0"/>
                <a:t> </a:t>
              </a:r>
              <a:r>
                <a:rPr lang="en-US" dirty="0" smtClean="0"/>
                <a:t> transitional</a:t>
              </a:r>
              <a:endParaRPr lang="en-US" dirty="0"/>
            </a:p>
          </p:txBody>
        </p:sp>
      </p:grp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533400" y="3352802"/>
            <a:ext cx="3648078" cy="827088"/>
            <a:chOff x="336" y="1872"/>
            <a:chExt cx="2298" cy="521"/>
          </a:xfrm>
        </p:grpSpPr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336" y="1872"/>
              <a:ext cx="1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7D72B"/>
                  </a:solidFill>
                </a:rPr>
                <a:t>Transitional region</a:t>
              </a: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480" y="2160"/>
              <a:ext cx="21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After transitional </a:t>
              </a:r>
              <a:r>
                <a:rPr lang="en-US" dirty="0"/>
                <a:t>to longest caudal</a:t>
              </a:r>
            </a:p>
          </p:txBody>
        </p:sp>
      </p:grp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609600" y="4648200"/>
            <a:ext cx="3106738" cy="838200"/>
            <a:chOff x="384" y="2592"/>
            <a:chExt cx="1957" cy="528"/>
          </a:xfrm>
        </p:grpSpPr>
        <p:sp>
          <p:nvSpPr>
            <p:cNvPr id="91144" name="Rectangle 13"/>
            <p:cNvSpPr>
              <a:spLocks noChangeArrowheads="1"/>
            </p:cNvSpPr>
            <p:nvPr/>
          </p:nvSpPr>
          <p:spPr bwMode="auto">
            <a:xfrm>
              <a:off x="384" y="2592"/>
              <a:ext cx="1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Distal region</a:t>
              </a:r>
            </a:p>
          </p:txBody>
        </p:sp>
        <p:sp>
          <p:nvSpPr>
            <p:cNvPr id="91145" name="Rectangle 14"/>
            <p:cNvSpPr>
              <a:spLocks noChangeArrowheads="1"/>
            </p:cNvSpPr>
            <p:nvPr/>
          </p:nvSpPr>
          <p:spPr bwMode="auto">
            <a:xfrm>
              <a:off x="528" y="2832"/>
              <a:ext cx="1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After longest caudal</a:t>
              </a:r>
            </a:p>
          </p:txBody>
        </p:sp>
      </p:grpSp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79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1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9-11 at 11.0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1" y="2606174"/>
            <a:ext cx="6604000" cy="9906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Transitional Vertebra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4612820">
            <a:off x="4398827" y="2319418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7846184">
            <a:off x="5674175" y="2318929"/>
            <a:ext cx="848895" cy="367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0421" y="3596774"/>
            <a:ext cx="4518526" cy="641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48947" y="3596774"/>
            <a:ext cx="2085474" cy="6410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1053" y="3248529"/>
            <a:ext cx="6216315" cy="0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51523" y="4237789"/>
            <a:ext cx="181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Proximal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8947" y="4237789"/>
            <a:ext cx="235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Transitional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1" animBg="1"/>
      <p:bldP spid="14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10080"/>
      </a:dk1>
      <a:lt1>
        <a:srgbClr val="FFFF00"/>
      </a:lt1>
      <a:dk2>
        <a:srgbClr val="000080"/>
      </a:dk2>
      <a:lt2>
        <a:srgbClr val="BAF2FF"/>
      </a:lt2>
      <a:accent1>
        <a:srgbClr val="3366CC"/>
      </a:accent1>
      <a:accent2>
        <a:srgbClr val="00B000"/>
      </a:accent2>
      <a:accent3>
        <a:srgbClr val="AAAAC0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17507</TotalTime>
  <Words>555</Words>
  <Application>Microsoft Macintosh PowerPoint</Application>
  <PresentationFormat>On-screen Show (4:3)</PresentationFormat>
  <Paragraphs>110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OSTEOLOGICAL INDICATORS OF PREHENSILITY IN THERIA AND THE IDENTIFICATION OF PREHENSILITY IN FOSSIL TAXA</vt:lpstr>
      <vt:lpstr>Prehensile</vt:lpstr>
      <vt:lpstr>Multiple Origins of Prehensility</vt:lpstr>
      <vt:lpstr>PowerPoint Presentation</vt:lpstr>
      <vt:lpstr>Prehensility in the fossil record?</vt:lpstr>
      <vt:lpstr>Convergence</vt:lpstr>
      <vt:lpstr>Previous Work</vt:lpstr>
      <vt:lpstr>Tail Terminology</vt:lpstr>
      <vt:lpstr>Transitional Vertebra</vt:lpstr>
      <vt:lpstr>Tail Terminology</vt:lpstr>
      <vt:lpstr>Phylogenetically Independent Osteological Indicators</vt:lpstr>
      <vt:lpstr>Testing</vt:lpstr>
      <vt:lpstr>Results</vt:lpstr>
      <vt:lpstr>PowerPoint Presentation</vt:lpstr>
      <vt:lpstr>Relative Section Lengths</vt:lpstr>
      <vt:lpstr>Proximal Section % minus Transitional Section % (% of body length)</vt:lpstr>
      <vt:lpstr>Development of Transverse Processes</vt:lpstr>
      <vt:lpstr>Robusticity of distal caudals</vt:lpstr>
      <vt:lpstr>Sacral features</vt:lpstr>
      <vt:lpstr>PowerPoint Presentation</vt:lpstr>
      <vt:lpstr>PowerPoint Presentation</vt:lpstr>
      <vt:lpstr>PowerPoint Presentation</vt:lpstr>
      <vt:lpstr>Robusticity of distal caduals</vt:lpstr>
      <vt:lpstr>Its Prehensile!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Prehensile tail</dc:title>
  <dc:creator>Michelle Spaulding</dc:creator>
  <cp:lastModifiedBy>Michelle Spaulding</cp:lastModifiedBy>
  <cp:revision>71</cp:revision>
  <dcterms:created xsi:type="dcterms:W3CDTF">2011-09-07T22:02:19Z</dcterms:created>
  <dcterms:modified xsi:type="dcterms:W3CDTF">2011-09-20T02:53:57Z</dcterms:modified>
</cp:coreProperties>
</file>