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135"/>
  </p:notesMasterIdLst>
  <p:sldIdLst>
    <p:sldId id="743" r:id="rId7"/>
    <p:sldId id="721" r:id="rId8"/>
    <p:sldId id="762" r:id="rId9"/>
    <p:sldId id="763" r:id="rId10"/>
    <p:sldId id="764" r:id="rId11"/>
    <p:sldId id="727" r:id="rId12"/>
    <p:sldId id="765" r:id="rId13"/>
    <p:sldId id="726" r:id="rId14"/>
    <p:sldId id="766" r:id="rId15"/>
    <p:sldId id="767" r:id="rId16"/>
    <p:sldId id="768" r:id="rId17"/>
    <p:sldId id="769" r:id="rId18"/>
    <p:sldId id="770" r:id="rId19"/>
    <p:sldId id="771" r:id="rId20"/>
    <p:sldId id="772" r:id="rId21"/>
    <p:sldId id="773" r:id="rId22"/>
    <p:sldId id="774" r:id="rId23"/>
    <p:sldId id="775" r:id="rId24"/>
    <p:sldId id="776" r:id="rId25"/>
    <p:sldId id="777" r:id="rId26"/>
    <p:sldId id="778" r:id="rId27"/>
    <p:sldId id="779" r:id="rId28"/>
    <p:sldId id="780" r:id="rId29"/>
    <p:sldId id="781" r:id="rId30"/>
    <p:sldId id="541" r:id="rId31"/>
    <p:sldId id="782" r:id="rId32"/>
    <p:sldId id="783" r:id="rId33"/>
    <p:sldId id="784" r:id="rId34"/>
    <p:sldId id="785" r:id="rId35"/>
    <p:sldId id="786" r:id="rId36"/>
    <p:sldId id="787" r:id="rId37"/>
    <p:sldId id="788" r:id="rId38"/>
    <p:sldId id="789" r:id="rId39"/>
    <p:sldId id="790" r:id="rId40"/>
    <p:sldId id="791" r:id="rId41"/>
    <p:sldId id="792" r:id="rId42"/>
    <p:sldId id="793" r:id="rId43"/>
    <p:sldId id="794" r:id="rId44"/>
    <p:sldId id="795" r:id="rId45"/>
    <p:sldId id="796" r:id="rId46"/>
    <p:sldId id="797" r:id="rId47"/>
    <p:sldId id="798" r:id="rId48"/>
    <p:sldId id="799" r:id="rId49"/>
    <p:sldId id="800" r:id="rId50"/>
    <p:sldId id="801" r:id="rId51"/>
    <p:sldId id="802" r:id="rId52"/>
    <p:sldId id="803" r:id="rId53"/>
    <p:sldId id="804" r:id="rId54"/>
    <p:sldId id="805" r:id="rId55"/>
    <p:sldId id="806" r:id="rId56"/>
    <p:sldId id="807" r:id="rId57"/>
    <p:sldId id="429" r:id="rId58"/>
    <p:sldId id="808" r:id="rId59"/>
    <p:sldId id="809" r:id="rId60"/>
    <p:sldId id="810" r:id="rId61"/>
    <p:sldId id="811" r:id="rId62"/>
    <p:sldId id="729" r:id="rId63"/>
    <p:sldId id="812" r:id="rId64"/>
    <p:sldId id="813" r:id="rId65"/>
    <p:sldId id="814" r:id="rId66"/>
    <p:sldId id="815" r:id="rId67"/>
    <p:sldId id="816" r:id="rId68"/>
    <p:sldId id="817" r:id="rId69"/>
    <p:sldId id="818" r:id="rId70"/>
    <p:sldId id="819" r:id="rId71"/>
    <p:sldId id="820" r:id="rId72"/>
    <p:sldId id="821" r:id="rId73"/>
    <p:sldId id="822" r:id="rId74"/>
    <p:sldId id="823" r:id="rId75"/>
    <p:sldId id="824" r:id="rId76"/>
    <p:sldId id="825" r:id="rId77"/>
    <p:sldId id="826" r:id="rId78"/>
    <p:sldId id="827" r:id="rId79"/>
    <p:sldId id="828" r:id="rId80"/>
    <p:sldId id="829" r:id="rId81"/>
    <p:sldId id="830" r:id="rId82"/>
    <p:sldId id="831" r:id="rId83"/>
    <p:sldId id="832" r:id="rId84"/>
    <p:sldId id="833" r:id="rId85"/>
    <p:sldId id="834" r:id="rId86"/>
    <p:sldId id="835" r:id="rId87"/>
    <p:sldId id="837" r:id="rId88"/>
    <p:sldId id="838" r:id="rId89"/>
    <p:sldId id="839" r:id="rId90"/>
    <p:sldId id="840" r:id="rId91"/>
    <p:sldId id="841" r:id="rId92"/>
    <p:sldId id="842" r:id="rId93"/>
    <p:sldId id="843" r:id="rId94"/>
    <p:sldId id="744" r:id="rId95"/>
    <p:sldId id="844" r:id="rId96"/>
    <p:sldId id="303" r:id="rId97"/>
    <p:sldId id="289" r:id="rId98"/>
    <p:sldId id="264" r:id="rId99"/>
    <p:sldId id="845" r:id="rId100"/>
    <p:sldId id="846" r:id="rId101"/>
    <p:sldId id="847" r:id="rId102"/>
    <p:sldId id="848" r:id="rId103"/>
    <p:sldId id="849" r:id="rId104"/>
    <p:sldId id="850" r:id="rId105"/>
    <p:sldId id="851" r:id="rId106"/>
    <p:sldId id="852" r:id="rId107"/>
    <p:sldId id="853" r:id="rId108"/>
    <p:sldId id="854" r:id="rId109"/>
    <p:sldId id="855" r:id="rId110"/>
    <p:sldId id="856" r:id="rId111"/>
    <p:sldId id="857" r:id="rId112"/>
    <p:sldId id="858" r:id="rId113"/>
    <p:sldId id="859" r:id="rId114"/>
    <p:sldId id="860" r:id="rId115"/>
    <p:sldId id="861" r:id="rId116"/>
    <p:sldId id="862" r:id="rId117"/>
    <p:sldId id="863" r:id="rId118"/>
    <p:sldId id="864" r:id="rId119"/>
    <p:sldId id="865" r:id="rId120"/>
    <p:sldId id="866" r:id="rId121"/>
    <p:sldId id="867" r:id="rId122"/>
    <p:sldId id="868" r:id="rId123"/>
    <p:sldId id="869" r:id="rId124"/>
    <p:sldId id="870" r:id="rId125"/>
    <p:sldId id="871" r:id="rId126"/>
    <p:sldId id="872" r:id="rId127"/>
    <p:sldId id="873" r:id="rId128"/>
    <p:sldId id="874" r:id="rId129"/>
    <p:sldId id="875" r:id="rId130"/>
    <p:sldId id="876" r:id="rId131"/>
    <p:sldId id="877" r:id="rId132"/>
    <p:sldId id="878" r:id="rId133"/>
    <p:sldId id="879"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743"/>
            <p14:sldId id="721"/>
            <p14:sldId id="762"/>
            <p14:sldId id="763"/>
            <p14:sldId id="764"/>
            <p14:sldId id="727"/>
            <p14:sldId id="765"/>
            <p14:sldId id="726"/>
            <p14:sldId id="766"/>
            <p14:sldId id="767"/>
            <p14:sldId id="768"/>
            <p14:sldId id="769"/>
            <p14:sldId id="770"/>
            <p14:sldId id="771"/>
            <p14:sldId id="772"/>
            <p14:sldId id="773"/>
            <p14:sldId id="774"/>
            <p14:sldId id="775"/>
            <p14:sldId id="776"/>
            <p14:sldId id="777"/>
            <p14:sldId id="778"/>
            <p14:sldId id="779"/>
            <p14:sldId id="780"/>
            <p14:sldId id="781"/>
            <p14:sldId id="54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429"/>
            <p14:sldId id="808"/>
            <p14:sldId id="809"/>
            <p14:sldId id="810"/>
            <p14:sldId id="811"/>
            <p14:sldId id="729"/>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7"/>
            <p14:sldId id="838"/>
            <p14:sldId id="839"/>
            <p14:sldId id="840"/>
            <p14:sldId id="841"/>
            <p14:sldId id="842"/>
            <p14:sldId id="843"/>
            <p14:sldId id="744"/>
            <p14:sldId id="844"/>
            <p14:sldId id="303"/>
          </p14:sldIdLst>
        </p14:section>
        <p14:section name="Appendix: Image Descriptions for Unsighted Students" id="{1F7D33EB-25FF-4937-BD5C-5B945E41BDF1}">
          <p14:sldIdLst>
            <p14:sldId id="289"/>
            <p14:sldId id="26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879"/>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AC"/>
    <a:srgbClr val="DDF6FF"/>
    <a:srgbClr val="DAAE75"/>
    <a:srgbClr val="FFAE75"/>
    <a:srgbClr val="FFE6C8"/>
    <a:srgbClr val="E1E6C8"/>
    <a:srgbClr val="FFF2E5"/>
    <a:srgbClr val="00658E"/>
    <a:srgbClr val="008CC4"/>
    <a:srgbClr val="B3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93060" autoAdjust="0"/>
  </p:normalViewPr>
  <p:slideViewPr>
    <p:cSldViewPr snapToGrid="0" showGuides="1">
      <p:cViewPr varScale="1">
        <p:scale>
          <a:sx n="84" d="100"/>
          <a:sy n="84" d="100"/>
        </p:scale>
        <p:origin x="1218" y="84"/>
      </p:cViewPr>
      <p:guideLst>
        <p:guide pos="3264"/>
        <p:guide orient="horz" pos="2256"/>
        <p:guide pos="5640"/>
      </p:guideLst>
    </p:cSldViewPr>
  </p:slideViewPr>
  <p:outlineViewPr>
    <p:cViewPr>
      <p:scale>
        <a:sx n="33" d="100"/>
        <a:sy n="33" d="100"/>
      </p:scale>
      <p:origin x="0" y="-7306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2/19/2021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52</a:t>
            </a:fld>
            <a:endParaRPr lang="en-US"/>
          </a:p>
        </p:txBody>
      </p:sp>
    </p:spTree>
    <p:extLst>
      <p:ext uri="{BB962C8B-B14F-4D97-AF65-F5344CB8AC3E}">
        <p14:creationId xmlns:p14="http://schemas.microsoft.com/office/powerpoint/2010/main" val="296304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67</a:t>
            </a:fld>
            <a:endParaRPr lang="en-US"/>
          </a:p>
        </p:txBody>
      </p:sp>
    </p:spTree>
    <p:extLst>
      <p:ext uri="{BB962C8B-B14F-4D97-AF65-F5344CB8AC3E}">
        <p14:creationId xmlns:p14="http://schemas.microsoft.com/office/powerpoint/2010/main" val="220910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70</a:t>
            </a:fld>
            <a:endParaRPr lang="en-US"/>
          </a:p>
        </p:txBody>
      </p:sp>
    </p:spTree>
    <p:extLst>
      <p:ext uri="{BB962C8B-B14F-4D97-AF65-F5344CB8AC3E}">
        <p14:creationId xmlns:p14="http://schemas.microsoft.com/office/powerpoint/2010/main" val="76273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73</a:t>
            </a:fld>
            <a:endParaRPr lang="en-US"/>
          </a:p>
        </p:txBody>
      </p:sp>
    </p:spTree>
    <p:extLst>
      <p:ext uri="{BB962C8B-B14F-4D97-AF65-F5344CB8AC3E}">
        <p14:creationId xmlns:p14="http://schemas.microsoft.com/office/powerpoint/2010/main" val="183114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74</a:t>
            </a:fld>
            <a:endParaRPr lang="en-US"/>
          </a:p>
        </p:txBody>
      </p:sp>
    </p:spTree>
    <p:extLst>
      <p:ext uri="{BB962C8B-B14F-4D97-AF65-F5344CB8AC3E}">
        <p14:creationId xmlns:p14="http://schemas.microsoft.com/office/powerpoint/2010/main" val="146052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77</a:t>
            </a:fld>
            <a:endParaRPr lang="en-US"/>
          </a:p>
        </p:txBody>
      </p:sp>
    </p:spTree>
    <p:extLst>
      <p:ext uri="{BB962C8B-B14F-4D97-AF65-F5344CB8AC3E}">
        <p14:creationId xmlns:p14="http://schemas.microsoft.com/office/powerpoint/2010/main" val="394412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80</a:t>
            </a:fld>
            <a:endParaRPr lang="en-US"/>
          </a:p>
        </p:txBody>
      </p:sp>
    </p:spTree>
    <p:extLst>
      <p:ext uri="{BB962C8B-B14F-4D97-AF65-F5344CB8AC3E}">
        <p14:creationId xmlns:p14="http://schemas.microsoft.com/office/powerpoint/2010/main" val="411067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81</a:t>
            </a:fld>
            <a:endParaRPr lang="en-US"/>
          </a:p>
        </p:txBody>
      </p:sp>
    </p:spTree>
    <p:extLst>
      <p:ext uri="{BB962C8B-B14F-4D97-AF65-F5344CB8AC3E}">
        <p14:creationId xmlns:p14="http://schemas.microsoft.com/office/powerpoint/2010/main" val="1614736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84</a:t>
            </a:fld>
            <a:endParaRPr lang="en-US"/>
          </a:p>
        </p:txBody>
      </p:sp>
    </p:spTree>
    <p:extLst>
      <p:ext uri="{BB962C8B-B14F-4D97-AF65-F5344CB8AC3E}">
        <p14:creationId xmlns:p14="http://schemas.microsoft.com/office/powerpoint/2010/main" val="157341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85</a:t>
            </a:fld>
            <a:endParaRPr lang="en-US"/>
          </a:p>
        </p:txBody>
      </p:sp>
    </p:spTree>
    <p:extLst>
      <p:ext uri="{BB962C8B-B14F-4D97-AF65-F5344CB8AC3E}">
        <p14:creationId xmlns:p14="http://schemas.microsoft.com/office/powerpoint/2010/main" val="359095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86</a:t>
            </a:fld>
            <a:endParaRPr lang="en-US"/>
          </a:p>
        </p:txBody>
      </p:sp>
    </p:spTree>
    <p:extLst>
      <p:ext uri="{BB962C8B-B14F-4D97-AF65-F5344CB8AC3E}">
        <p14:creationId xmlns:p14="http://schemas.microsoft.com/office/powerpoint/2010/main" val="90283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53</a:t>
            </a:fld>
            <a:endParaRPr lang="en-US"/>
          </a:p>
        </p:txBody>
      </p:sp>
    </p:spTree>
    <p:extLst>
      <p:ext uri="{BB962C8B-B14F-4D97-AF65-F5344CB8AC3E}">
        <p14:creationId xmlns:p14="http://schemas.microsoft.com/office/powerpoint/2010/main" val="78937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57</a:t>
            </a:fld>
            <a:endParaRPr lang="en-US"/>
          </a:p>
        </p:txBody>
      </p:sp>
    </p:spTree>
    <p:extLst>
      <p:ext uri="{BB962C8B-B14F-4D97-AF65-F5344CB8AC3E}">
        <p14:creationId xmlns:p14="http://schemas.microsoft.com/office/powerpoint/2010/main" val="192382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58</a:t>
            </a:fld>
            <a:endParaRPr lang="en-US"/>
          </a:p>
        </p:txBody>
      </p:sp>
    </p:spTree>
    <p:extLst>
      <p:ext uri="{BB962C8B-B14F-4D97-AF65-F5344CB8AC3E}">
        <p14:creationId xmlns:p14="http://schemas.microsoft.com/office/powerpoint/2010/main" val="384798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59</a:t>
            </a:fld>
            <a:endParaRPr lang="en-US"/>
          </a:p>
        </p:txBody>
      </p:sp>
    </p:spTree>
    <p:extLst>
      <p:ext uri="{BB962C8B-B14F-4D97-AF65-F5344CB8AC3E}">
        <p14:creationId xmlns:p14="http://schemas.microsoft.com/office/powerpoint/2010/main" val="44461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60</a:t>
            </a:fld>
            <a:endParaRPr lang="en-US"/>
          </a:p>
        </p:txBody>
      </p:sp>
    </p:spTree>
    <p:extLst>
      <p:ext uri="{BB962C8B-B14F-4D97-AF65-F5344CB8AC3E}">
        <p14:creationId xmlns:p14="http://schemas.microsoft.com/office/powerpoint/2010/main" val="5371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61</a:t>
            </a:fld>
            <a:endParaRPr lang="en-US"/>
          </a:p>
        </p:txBody>
      </p:sp>
    </p:spTree>
    <p:extLst>
      <p:ext uri="{BB962C8B-B14F-4D97-AF65-F5344CB8AC3E}">
        <p14:creationId xmlns:p14="http://schemas.microsoft.com/office/powerpoint/2010/main" val="82533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63</a:t>
            </a:fld>
            <a:endParaRPr lang="en-US"/>
          </a:p>
        </p:txBody>
      </p:sp>
    </p:spTree>
    <p:extLst>
      <p:ext uri="{BB962C8B-B14F-4D97-AF65-F5344CB8AC3E}">
        <p14:creationId xmlns:p14="http://schemas.microsoft.com/office/powerpoint/2010/main" val="133568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66</a:t>
            </a:fld>
            <a:endParaRPr lang="en-US"/>
          </a:p>
        </p:txBody>
      </p:sp>
    </p:spTree>
    <p:extLst>
      <p:ext uri="{BB962C8B-B14F-4D97-AF65-F5344CB8AC3E}">
        <p14:creationId xmlns:p14="http://schemas.microsoft.com/office/powerpoint/2010/main" val="93741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74436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52956"/>
            <a:ext cx="3035808" cy="1137495"/>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4570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528787"/>
            <a:ext cx="3043303" cy="113749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Short Copyright">
            <a:extLst>
              <a:ext uri="{FF2B5EF4-FFF2-40B4-BE49-F238E27FC236}">
                <a16:creationId xmlns:a16="http://schemas.microsoft.com/office/drawing/2014/main" id="{9A3F16D1-D187-447D-8BE7-2FDE58E97341}"/>
              </a:ext>
            </a:extLst>
          </p:cNvPr>
          <p:cNvSpPr txBox="1"/>
          <p:nvPr userDrawn="1"/>
        </p:nvSpPr>
        <p:spPr>
          <a:xfrm>
            <a:off x="215658" y="65753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3" name="Credit line">
            <a:extLst>
              <a:ext uri="{FF2B5EF4-FFF2-40B4-BE49-F238E27FC236}">
                <a16:creationId xmlns:a16="http://schemas.microsoft.com/office/drawing/2014/main" id="{024C6CAB-D340-49A3-A8C6-D2E762F34B47}"/>
              </a:ext>
            </a:extLst>
          </p:cNvPr>
          <p:cNvSpPr>
            <a:spLocks noGrp="1"/>
          </p:cNvSpPr>
          <p:nvPr>
            <p:ph type="body" sz="quarter" idx="39" hasCustomPrompt="1"/>
          </p:nvPr>
        </p:nvSpPr>
        <p:spPr>
          <a:xfrm>
            <a:off x="1528379" y="6587744"/>
            <a:ext cx="6993321" cy="181356"/>
          </a:xfrm>
          <a:prstGeom prst="rect">
            <a:avLst/>
          </a:prstGeo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6" name="Slide Number Placeholder">
            <a:extLst>
              <a:ext uri="{FF2B5EF4-FFF2-40B4-BE49-F238E27FC236}">
                <a16:creationId xmlns:a16="http://schemas.microsoft.com/office/drawing/2014/main" id="{E248AB1A-45AD-42A8-91C3-E34577706647}"/>
              </a:ext>
            </a:extLst>
          </p:cNvPr>
          <p:cNvSpPr>
            <a:spLocks noGrp="1"/>
          </p:cNvSpPr>
          <p:nvPr>
            <p:ph type="sldNum" sz="quarter" idx="40"/>
          </p:nvPr>
        </p:nvSpPr>
        <p:spPr>
          <a:xfrm>
            <a:off x="8647432" y="65951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950230559"/>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21" r:id="rId3"/>
    <p:sldLayoutId id="2147483682" r:id="rId4"/>
    <p:sldLayoutId id="2147483683" r:id="rId5"/>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ort Copyright">
            <a:extLst>
              <a:ext uri="{FF2B5EF4-FFF2-40B4-BE49-F238E27FC236}">
                <a16:creationId xmlns:a16="http://schemas.microsoft.com/office/drawing/2014/main" id="{45941795-08E1-4EB7-8F0C-58345D2861DF}"/>
              </a:ext>
            </a:extLst>
          </p:cNvPr>
          <p:cNvSpPr txBox="1"/>
          <p:nvPr userDrawn="1"/>
        </p:nvSpPr>
        <p:spPr>
          <a:xfrm>
            <a:off x="1325880" y="6672411"/>
            <a:ext cx="6492240" cy="182880"/>
          </a:xfrm>
          <a:prstGeom prst="rect">
            <a:avLst/>
          </a:prstGeom>
          <a:noFill/>
        </p:spPr>
        <p:txBody>
          <a:bodyPr wrap="square" lIns="45720" rIns="45720" rtlCol="0" anchor="ctr">
            <a:spAutoFit/>
          </a:bodyPr>
          <a:lstStyle/>
          <a:p>
            <a:pPr algn="ctr"/>
            <a:r>
              <a:rPr lang="en-US" sz="800" b="0" dirty="0">
                <a:solidFill>
                  <a:schemeClr val="tx1">
                    <a:lumMod val="65000"/>
                    <a:lumOff val="35000"/>
                  </a:schemeClr>
                </a:solidFill>
              </a:rPr>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7836A8EB-6E9D-43E4-B3A8-3AF3AEE5F2D4}"/>
              </a:ext>
            </a:extLst>
          </p:cNvPr>
          <p:cNvSpPr txBox="1"/>
          <p:nvPr userDrawn="1"/>
        </p:nvSpPr>
        <p:spPr>
          <a:xfrm>
            <a:off x="1325880" y="6672411"/>
            <a:ext cx="6492240" cy="182880"/>
          </a:xfrm>
          <a:prstGeom prst="rect">
            <a:avLst/>
          </a:prstGeom>
          <a:noFill/>
        </p:spPr>
        <p:txBody>
          <a:bodyPr wrap="square" lIns="45720" rIns="45720" rtlCol="0" anchor="ctr">
            <a:spAutoFit/>
          </a:bodyPr>
          <a:lstStyle/>
          <a:p>
            <a:pPr algn="ctr"/>
            <a:r>
              <a:rPr lang="en-US" sz="800" b="0" dirty="0">
                <a:solidFill>
                  <a:schemeClr val="tx1">
                    <a:lumMod val="65000"/>
                    <a:lumOff val="35000"/>
                  </a:schemeClr>
                </a:solidFill>
              </a:rPr>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dt="0"/>
  <p:txStyles>
    <p:title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4C4B1A90-1D9E-418D-8D29-1A3612325E21}"/>
              </a:ext>
            </a:extLst>
          </p:cNvPr>
          <p:cNvSpPr txBox="1"/>
          <p:nvPr userDrawn="1"/>
        </p:nvSpPr>
        <p:spPr>
          <a:xfrm>
            <a:off x="1325880" y="6672411"/>
            <a:ext cx="6492240" cy="182880"/>
          </a:xfrm>
          <a:prstGeom prst="rect">
            <a:avLst/>
          </a:prstGeom>
          <a:noFill/>
        </p:spPr>
        <p:txBody>
          <a:bodyPr wrap="square" lIns="45720" rIns="45720" rtlCol="0" anchor="ctr">
            <a:spAutoFit/>
          </a:bodyPr>
          <a:lstStyle/>
          <a:p>
            <a:pPr algn="ctr"/>
            <a:r>
              <a:rPr lang="en-US" sz="800" b="0" dirty="0">
                <a:solidFill>
                  <a:schemeClr val="tx1">
                    <a:lumMod val="65000"/>
                    <a:lumOff val="35000"/>
                  </a:schemeClr>
                </a:solidFill>
              </a:rPr>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slide" Target="slide72.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2" Type="http://schemas.openxmlformats.org/officeDocument/2006/relationships/slide" Target="slide8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dirty="0"/>
              <a:t>Chapter </a:t>
            </a:r>
            <a:r>
              <a:rPr lang="en-US" altLang="en-US" sz="2800" dirty="0"/>
              <a:t>11</a:t>
            </a:r>
            <a:endParaRPr lang="en-US"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p:txBody>
          <a:bodyPr/>
          <a:lstStyle/>
          <a:p>
            <a:pPr eaLnBrk="0" hangingPunct="0">
              <a:spcBef>
                <a:spcPct val="20000"/>
              </a:spcBef>
            </a:pPr>
            <a:r>
              <a:rPr lang="en-US" sz="2000" dirty="0">
                <a:latin typeface="+mj-lt"/>
                <a:cs typeface="Helvetica" pitchFamily="34" charset="0"/>
              </a:rPr>
              <a:t>Lecture Outline </a:t>
            </a:r>
            <a:br>
              <a:rPr lang="en-US" sz="2000" dirty="0">
                <a:latin typeface="+mj-lt"/>
                <a:cs typeface="Helvetica" pitchFamily="34" charset="0"/>
              </a:rPr>
            </a:br>
            <a:r>
              <a:rPr lang="en-US" sz="2000" dirty="0">
                <a:latin typeface="+mj-lt"/>
                <a:cs typeface="Helvetica" pitchFamily="34" charset="0"/>
              </a:rPr>
              <a:t>Part 2 of 2</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p:txBody>
          <a:bodyPr/>
          <a:lstStyle/>
          <a:p>
            <a:r>
              <a:rPr lang="en-US" sz="2400" dirty="0">
                <a:latin typeface="+mj-lt"/>
                <a:cs typeface="Helvetica" pitchFamily="34" charset="0"/>
              </a:rPr>
              <a:t>Human Physiology</a:t>
            </a:r>
            <a:br>
              <a:rPr lang="en-US" sz="1800" b="0" dirty="0">
                <a:latin typeface="+mj-lt"/>
                <a:cs typeface="Helvetica" pitchFamily="34" charset="0"/>
              </a:rPr>
            </a:br>
            <a:r>
              <a:rPr lang="en-US" sz="1800" b="0" dirty="0">
                <a:latin typeface="+mj-lt"/>
                <a:cs typeface="Helvetica" pitchFamily="34" charset="0"/>
              </a:rPr>
              <a:t>Sixteenth Edition</a:t>
            </a:r>
          </a:p>
          <a:p>
            <a:pPr>
              <a:spcBef>
                <a:spcPts val="1200"/>
              </a:spcBef>
            </a:pPr>
            <a:r>
              <a:rPr lang="en-US" sz="1800" b="0" dirty="0">
                <a:latin typeface="+mj-lt"/>
                <a:cs typeface="Helvetica" pitchFamily="34" charset="0"/>
              </a:rPr>
              <a:t>Stuart Ira Fox</a:t>
            </a:r>
          </a:p>
          <a:p>
            <a:r>
              <a:rPr lang="en-US" sz="1800" b="0" dirty="0">
                <a:latin typeface="+mj-lt"/>
                <a:cs typeface="Helvetica" pitchFamily="34" charset="0"/>
              </a:rPr>
              <a:t>Krista </a:t>
            </a:r>
            <a:r>
              <a:rPr lang="en-US" sz="1800" b="0" dirty="0" err="1">
                <a:latin typeface="+mj-lt"/>
                <a:cs typeface="Helvetica" pitchFamily="34" charset="0"/>
              </a:rPr>
              <a:t>Rompolski</a:t>
            </a:r>
            <a:endParaRPr lang="en-US" sz="1800" b="0" dirty="0">
              <a:latin typeface="+mj-lt"/>
              <a:cs typeface="Helvetica" pitchFamily="34" charset="0"/>
            </a:endParaRPr>
          </a:p>
        </p:txBody>
      </p:sp>
      <p:pic>
        <p:nvPicPr>
          <p:cNvPr id="9" name="Picture Placeholder 4">
            <a:extLst>
              <a:ext uri="{FF2B5EF4-FFF2-40B4-BE49-F238E27FC236}">
                <a16:creationId xmlns:a16="http://schemas.microsoft.com/office/drawing/2014/main" id="{49B5C829-7DAA-47E6-8814-2B5A0369BC89}"/>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t="3103" b="3103"/>
          <a:stretch>
            <a:fillRect/>
          </a:stretch>
        </p:blipFill>
        <p:spPr>
          <a:xfrm>
            <a:off x="4572000" y="1370965"/>
            <a:ext cx="4229100" cy="4975225"/>
          </a:xfrm>
          <a:prstGeom prst="rect">
            <a:avLst/>
          </a:prstGeom>
        </p:spPr>
      </p:pic>
      <p:sp>
        <p:nvSpPr>
          <p:cNvPr id="6" name="Text Placeholder 5">
            <a:extLst>
              <a:ext uri="{FF2B5EF4-FFF2-40B4-BE49-F238E27FC236}">
                <a16:creationId xmlns:a16="http://schemas.microsoft.com/office/drawing/2014/main" id="{954B53FF-784B-41DE-9A29-B8F56D6124B0}"/>
              </a:ext>
            </a:extLst>
          </p:cNvPr>
          <p:cNvSpPr>
            <a:spLocks noGrp="1"/>
          </p:cNvSpPr>
          <p:nvPr>
            <p:ph type="body" sz="quarter" idx="13"/>
          </p:nvPr>
        </p:nvSpPr>
        <p:spPr/>
        <p:txBody>
          <a:bodyPr anchor="ctr"/>
          <a:lstStyle/>
          <a:p>
            <a:pPr lvl="0"/>
            <a:r>
              <a:rPr lang="en-US" dirty="0"/>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348105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11.6 Muscles of the Abdominal Wall</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1200"/>
              </a:spcBef>
            </a:pPr>
            <a:r>
              <a:rPr lang="en-US" altLang="en-US" b="1" dirty="0">
                <a:cs typeface="Times New Roman" pitchFamily="18" charset="0"/>
              </a:rPr>
              <a:t>Transversus abdominis</a:t>
            </a:r>
          </a:p>
          <a:p>
            <a:pPr lvl="1">
              <a:spcBef>
                <a:spcPts val="1200"/>
              </a:spcBef>
            </a:pPr>
            <a:r>
              <a:rPr lang="en-US" altLang="en-US" sz="2000" dirty="0">
                <a:cs typeface="Times New Roman" pitchFamily="18" charset="0"/>
              </a:rPr>
              <a:t>Deepest abdominal muscle, fibers project transversely</a:t>
            </a:r>
          </a:p>
          <a:p>
            <a:pPr lvl="1">
              <a:spcBef>
                <a:spcPts val="1200"/>
              </a:spcBef>
            </a:pPr>
            <a:r>
              <a:rPr lang="en-US" altLang="en-US" sz="2000" dirty="0">
                <a:cs typeface="Times New Roman" pitchFamily="18" charset="0"/>
              </a:rPr>
              <a:t>Forms aponeurosis anteriorly</a:t>
            </a:r>
            <a:endParaRPr lang="en-US" altLang="en-US" sz="2000" b="1" dirty="0">
              <a:cs typeface="Times New Roman" pitchFamily="18" charset="0"/>
            </a:endParaRPr>
          </a:p>
          <a:p>
            <a:pPr>
              <a:spcBef>
                <a:spcPts val="1200"/>
              </a:spcBef>
            </a:pPr>
            <a:r>
              <a:rPr lang="en-US" altLang="en-US" b="1" dirty="0">
                <a:cs typeface="Times New Roman" pitchFamily="18" charset="0"/>
              </a:rPr>
              <a:t>Rectus abdominis</a:t>
            </a:r>
          </a:p>
          <a:p>
            <a:pPr lvl="1">
              <a:spcBef>
                <a:spcPts val="1200"/>
              </a:spcBef>
            </a:pPr>
            <a:r>
              <a:rPr lang="en-US" altLang="en-US" sz="2000" dirty="0">
                <a:cs typeface="Times New Roman" pitchFamily="18" charset="0"/>
              </a:rPr>
              <a:t>Anteromedial location, fibers run vertically</a:t>
            </a:r>
          </a:p>
          <a:p>
            <a:pPr lvl="1">
              <a:spcBef>
                <a:spcPts val="1200"/>
              </a:spcBef>
            </a:pPr>
            <a:r>
              <a:rPr lang="en-US" altLang="en-US" sz="2000" dirty="0">
                <a:cs typeface="Times New Roman" pitchFamily="18" charset="0"/>
              </a:rPr>
              <a:t>Partitioned into four segments by fibrous </a:t>
            </a:r>
            <a:r>
              <a:rPr lang="en-US" altLang="en-US" sz="2000" b="1" dirty="0">
                <a:cs typeface="Times New Roman" pitchFamily="18" charset="0"/>
              </a:rPr>
              <a:t>tendinous intersections</a:t>
            </a:r>
          </a:p>
          <a:p>
            <a:pPr lvl="1">
              <a:spcBef>
                <a:spcPts val="1200"/>
              </a:spcBef>
            </a:pPr>
            <a:r>
              <a:rPr lang="en-US" altLang="en-US" sz="2000" dirty="0">
                <a:cs typeface="Times New Roman" pitchFamily="18" charset="0"/>
              </a:rPr>
              <a:t>Enclosed within fibrous sleeve, </a:t>
            </a:r>
            <a:r>
              <a:rPr lang="en-US" altLang="en-US" sz="2000" b="1" dirty="0">
                <a:cs typeface="Times New Roman" pitchFamily="18" charset="0"/>
              </a:rPr>
              <a:t>rectus sheath</a:t>
            </a:r>
          </a:p>
          <a:p>
            <a:pPr lvl="2">
              <a:spcBef>
                <a:spcPts val="600"/>
              </a:spcBef>
            </a:pPr>
            <a:r>
              <a:rPr lang="en-US" altLang="en-US" sz="1800" dirty="0">
                <a:cs typeface="Times New Roman" pitchFamily="18" charset="0"/>
              </a:rPr>
              <a:t>Formed from aponeuroses of external and internal oblique, transversus abdominis</a:t>
            </a:r>
          </a:p>
          <a:p>
            <a:pPr lvl="2">
              <a:spcBef>
                <a:spcPts val="600"/>
              </a:spcBef>
            </a:pPr>
            <a:r>
              <a:rPr lang="en-US" altLang="en-US" sz="1800" dirty="0">
                <a:cs typeface="Times New Roman" pitchFamily="18" charset="0"/>
              </a:rPr>
              <a:t>Rectus sheaths of two sides connected by fibrous strip, </a:t>
            </a:r>
            <a:r>
              <a:rPr lang="en-US" altLang="en-US" sz="1800" b="1" dirty="0" err="1">
                <a:cs typeface="Times New Roman" pitchFamily="18" charset="0"/>
              </a:rPr>
              <a:t>linea</a:t>
            </a:r>
            <a:r>
              <a:rPr lang="en-US" altLang="en-US" sz="1800" b="1" dirty="0">
                <a:cs typeface="Times New Roman" pitchFamily="18" charset="0"/>
              </a:rPr>
              <a:t> alba</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10</a:t>
            </a:fld>
            <a:endParaRPr lang="en-US" dirty="0"/>
          </a:p>
        </p:txBody>
      </p:sp>
    </p:spTree>
    <p:extLst>
      <p:ext uri="{BB962C8B-B14F-4D97-AF65-F5344CB8AC3E}">
        <p14:creationId xmlns:p14="http://schemas.microsoft.com/office/powerpoint/2010/main" val="27868651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sz="2000" dirty="0"/>
              <a:t>Muscles That Move Pectoral Girdle and the Glenohumeral Joint/Arm, Posterior View</a:t>
            </a:r>
            <a:r>
              <a:rPr lang="en-US" sz="1200" dirty="0"/>
              <a:t> </a:t>
            </a:r>
            <a:r>
              <a:rPr lang="en-US" noProof="0" dirty="0">
                <a:latin typeface="+mj-lt"/>
              </a:rPr>
              <a:t>– </a:t>
            </a:r>
            <a:r>
              <a:rPr lang="en-US" sz="2000" noProof="0" dirty="0">
                <a:latin typeface="+mj-lt"/>
              </a:rPr>
              <a:t>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 The superficial muscles are trapezius, rhomboid minor, rhomboid major, deltoid, deep fascia covering infraspinatus, and latissimus dorsi. The deep muscles are </a:t>
            </a:r>
            <a:r>
              <a:rPr lang="en-IN" dirty="0" err="1"/>
              <a:t>levator</a:t>
            </a:r>
            <a:r>
              <a:rPr lang="en-IN" dirty="0"/>
              <a:t> scapulae, supraspinatus, infraspinatus, teres minor, and teres major. trapezius, rhomboid minor, rhomboid major, and </a:t>
            </a:r>
            <a:r>
              <a:rPr lang="en-IN" dirty="0" err="1"/>
              <a:t>levator</a:t>
            </a:r>
            <a:r>
              <a:rPr lang="en-IN" dirty="0"/>
              <a:t> scapulae are the muscles whose primary action is to move the scapula or clavicle.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8461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Retraction and Protraction of the Scapula</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It shows a man standing with good posture and retracted scapulae. A man lying on the floor with his one hand raised (Protractors: Pectoralis minor and Serratus anterior) and one hand resting on his elbow (Retractors: Trapezius and Rhomboids). A man is standing with poor posture and protracted scapulae.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18834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Elevation, Depression, and Rotation of the Scapula</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muscles that elevate the scapula are Rhomboid major, Rhomboid minor, </a:t>
            </a:r>
            <a:r>
              <a:rPr lang="en-IN" dirty="0" err="1"/>
              <a:t>Levator</a:t>
            </a:r>
            <a:r>
              <a:rPr lang="en-IN" dirty="0"/>
              <a:t> scapulae, and Trapezius (superior part). The muscle that depress the scapula are Trapezius (inferior part) and Pectoralis minor (not shown). The superior muscles that rotate scapula are Serratus anterior and Trapezius (superior part). The inferior muscles of that rotate scapula are Rhomboid major, Rhomboid minor, and </a:t>
            </a:r>
            <a:r>
              <a:rPr lang="en-IN" dirty="0" err="1"/>
              <a:t>Levator</a:t>
            </a:r>
            <a:r>
              <a:rPr lang="en-IN" dirty="0"/>
              <a:t> scapulae.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7211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Rotator Cuff Muscles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A shows anterior view of the scapula and </a:t>
            </a:r>
            <a:r>
              <a:rPr lang="en-US" dirty="0" err="1"/>
              <a:t>humerus</a:t>
            </a:r>
            <a:r>
              <a:rPr lang="en-US" dirty="0"/>
              <a:t> along with acromion, clavicle, supraspinatus, coracoid process, and subscapularis. The illustration B shows the posterior view of supraspinatus, infraspinatus, and teres minor. A photo shows a bowler winding up for a pitch where subscapularis is employed. The second photo shows a bowler executing the pitch where supraspinatus is employed. The third photo shows a bowler completing the pitch and slowing down the pitching arm where Infraspinatus and teres minor are unemployed.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5860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Anterior Muscles That Move the Elbow Joint/Forearm</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A shows the anterior view of the right arm and shoulder. The anterior muscles that move the elbow joint are long head of biceps brachii, short head of biceps brachii, triceps brachii, brachialis, and brachioradialis. Deltoid, pectoralis major, coracobrachialis, and bicipital aponeurosis are also identified. The illustration B shows superficial anterior muscles that arises from the coracoid process, long head of biceps brachii, short head of biceps brachii, biceps brachii tendon, and radial tuberosity. The deep anterior muscles are Coracobrachialis, brachialis, and coronoid process of ulna.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66761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Posterior Muscles That Move the Elbow Joint/Forearm</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A shows the posterior view of the right arm and shoulder. The posterior muscles that move the elbow joint are triceps brachii (lateral head, long head, and medial head) and anconeus. Supraspinatus, infraspinatus, teres minor, teres minor, and latissimus dorsi are also identified. The illustration B shows superficial posterior muscle is triceps brachii (lateral head, long head, and medial head). </a:t>
            </a:r>
            <a:r>
              <a:rPr lang="en-US" dirty="0" err="1"/>
              <a:t>Infraglenoid</a:t>
            </a:r>
            <a:r>
              <a:rPr lang="en-US" dirty="0"/>
              <a:t> tubercle, triceps brachii tendon, and anconeus are also identified. The deeper posterior muscle is medial head of triceps brachii. Triceps brachii tendon, and olecranon of ulna are also identified.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60231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Forearm Muscles That Supinate and Pronate</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on the left shows a hand in supination and identifies medial epicondyle on the right, lateral epicondyle on the left, supinator, pronator teres, interosseous, and pronator quadratus. The illustration on the left shows medial epicondyle on the left, lateral epicondyle on the right, supinator curled over the bone, and pronator </a:t>
            </a:r>
            <a:r>
              <a:rPr lang="en-US" dirty="0" err="1"/>
              <a:t>quadrantus</a:t>
            </a:r>
            <a:r>
              <a:rPr lang="en-US" dirty="0"/>
              <a:t> between the bones.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14265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Anterior Forearm, Superficial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 The forearm has medial epicondyle, common flexor tendon, flexor carpi radialis, pronator teres, palmaris longus, flexor carpi </a:t>
            </a:r>
            <a:r>
              <a:rPr lang="en-IN" dirty="0" err="1"/>
              <a:t>ulnaris</a:t>
            </a:r>
            <a:r>
              <a:rPr lang="en-IN" dirty="0"/>
              <a:t>, brachioradialis, flexor retinaculum, and palmar aponeurosis.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8309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Anterior Forearm, Intermediate and Deep Views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intermediate view of right anterior forearm has ulna, radius, flexor digitorum superficialis, flexor digitorum superficialis tendon, and flexor digitorum </a:t>
            </a:r>
            <a:r>
              <a:rPr lang="en-IN" dirty="0" err="1"/>
              <a:t>profundus</a:t>
            </a:r>
            <a:r>
              <a:rPr lang="en-IN" dirty="0"/>
              <a:t> tendons. The  deep view of right anterior forearm has supinator, flexor pollicis longus, flexor digitorum </a:t>
            </a:r>
            <a:r>
              <a:rPr lang="en-IN" dirty="0" err="1"/>
              <a:t>profundus</a:t>
            </a:r>
            <a:r>
              <a:rPr lang="en-IN" dirty="0"/>
              <a:t>, pronator quadratus, flexor digitorum </a:t>
            </a:r>
            <a:r>
              <a:rPr lang="en-IN" dirty="0" err="1"/>
              <a:t>profundus</a:t>
            </a:r>
            <a:r>
              <a:rPr lang="en-IN" dirty="0"/>
              <a:t> tendons.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23084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Posterior Forearm, Superficial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first one shows superficial view of the right posterior forearm that has brachioradialis, extensor carpi radialis longus, extensor car radialis brevis, extensor digitorum, </a:t>
            </a:r>
            <a:r>
              <a:rPr lang="en-IN" dirty="0" err="1"/>
              <a:t>anconeus</a:t>
            </a:r>
            <a:r>
              <a:rPr lang="en-IN" dirty="0"/>
              <a:t>, flexor carpi </a:t>
            </a:r>
            <a:r>
              <a:rPr lang="en-IN" dirty="0" err="1"/>
              <a:t>ulnaris</a:t>
            </a:r>
            <a:r>
              <a:rPr lang="en-IN" dirty="0"/>
              <a:t>, extensor </a:t>
            </a:r>
            <a:r>
              <a:rPr lang="en-IN" dirty="0" err="1"/>
              <a:t>digiti</a:t>
            </a:r>
            <a:r>
              <a:rPr lang="en-IN" dirty="0"/>
              <a:t> </a:t>
            </a:r>
            <a:r>
              <a:rPr lang="en-IN" dirty="0" err="1"/>
              <a:t>minimi</a:t>
            </a:r>
            <a:r>
              <a:rPr lang="en-IN" dirty="0"/>
              <a:t>, abductor pollicis longus, extensor pollicis brevis, extensor retinaculum, and extensor digitorum tendons.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668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of the Abdominal Wall, Anterior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r>
              <a:rPr lang="en-US" altLang="en-US" sz="2000" dirty="0">
                <a:cs typeface="Times New Roman" pitchFamily="18" charset="0"/>
              </a:rPr>
              <a:t>Figure 11.16a,c</a:t>
            </a:r>
          </a:p>
        </p:txBody>
      </p:sp>
      <p:pic>
        <p:nvPicPr>
          <p:cNvPr id="7" name="Picture 3" descr="Two illustrations show muscles of the abdominal wall.">
            <a:extLst>
              <a:ext uri="{FF2B5EF4-FFF2-40B4-BE49-F238E27FC236}">
                <a16:creationId xmlns:a16="http://schemas.microsoft.com/office/drawing/2014/main" id="{1B1F4C3C-938E-4949-A214-978BC8A4B9D5}"/>
              </a:ext>
            </a:extLst>
          </p:cNvPr>
          <p:cNvPicPr>
            <a:picLocks noChangeAspect="1"/>
          </p:cNvPicPr>
          <p:nvPr/>
        </p:nvPicPr>
        <p:blipFill rotWithShape="1">
          <a:blip r:embed="rId2"/>
          <a:srcRect b="46875"/>
          <a:stretch/>
        </p:blipFill>
        <p:spPr bwMode="auto">
          <a:xfrm>
            <a:off x="1081307" y="1153737"/>
            <a:ext cx="69813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23820678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Posterior Forearm, Deep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shows deep view of right posterior forearm that has olecranon process of ulna, supinator, abductor pollicis longus, extensor pollicis brevis, extensor pollicis longus, extensor indicis, and dorsal interossei.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65470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Hand, Superficial Palmar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has tendon sheaths inside which lies the flexor digitorum </a:t>
            </a:r>
            <a:r>
              <a:rPr lang="en-IN" dirty="0" err="1"/>
              <a:t>profundus</a:t>
            </a:r>
            <a:r>
              <a:rPr lang="en-IN" dirty="0"/>
              <a:t> tendon, first dorsal interosseous, flexor pollicis longus </a:t>
            </a:r>
            <a:r>
              <a:rPr lang="en-IN" dirty="0" err="1"/>
              <a:t>tenson</a:t>
            </a:r>
            <a:r>
              <a:rPr lang="en-IN" dirty="0"/>
              <a:t>, adductor pollicis, flexor pollicis brevis, abductor pollicis brevis, palmaris longus tendon, flexor retinaculum, abductor </a:t>
            </a:r>
            <a:r>
              <a:rPr lang="en-IN" dirty="0" err="1"/>
              <a:t>digiti</a:t>
            </a:r>
            <a:r>
              <a:rPr lang="en-IN" dirty="0"/>
              <a:t> </a:t>
            </a:r>
            <a:r>
              <a:rPr lang="en-IN" dirty="0" err="1"/>
              <a:t>minimi</a:t>
            </a:r>
            <a:r>
              <a:rPr lang="en-IN" dirty="0"/>
              <a:t>, flexor </a:t>
            </a:r>
            <a:r>
              <a:rPr lang="en-IN" dirty="0" err="1"/>
              <a:t>digiti</a:t>
            </a:r>
            <a:r>
              <a:rPr lang="en-IN" dirty="0"/>
              <a:t> </a:t>
            </a:r>
            <a:r>
              <a:rPr lang="en-IN" dirty="0" err="1"/>
              <a:t>minimi</a:t>
            </a:r>
            <a:r>
              <a:rPr lang="en-IN" dirty="0"/>
              <a:t> brevis, lumbricals, and flexor digitorum superficialis tendon.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683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Hand, Deep Palmar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has palmar interossei, adductor pollicis (transverse head and oblique head), </a:t>
            </a:r>
            <a:r>
              <a:rPr lang="en-IN" dirty="0" err="1"/>
              <a:t>opponens</a:t>
            </a:r>
            <a:r>
              <a:rPr lang="en-IN" dirty="0"/>
              <a:t> pollicis, flexor carpi radialis tendon, flexor carpi </a:t>
            </a:r>
            <a:r>
              <a:rPr lang="en-IN" dirty="0" err="1"/>
              <a:t>ulnaris</a:t>
            </a:r>
            <a:r>
              <a:rPr lang="en-IN" dirty="0"/>
              <a:t> tendon, carpal tunnel, flexor retinaculum, and </a:t>
            </a:r>
            <a:r>
              <a:rPr lang="en-IN" dirty="0" err="1"/>
              <a:t>opponens</a:t>
            </a:r>
            <a:r>
              <a:rPr lang="en-IN" dirty="0"/>
              <a:t> </a:t>
            </a:r>
            <a:r>
              <a:rPr lang="en-IN" dirty="0" err="1"/>
              <a:t>digiti</a:t>
            </a:r>
            <a:r>
              <a:rPr lang="en-IN" dirty="0"/>
              <a:t> </a:t>
            </a:r>
            <a:r>
              <a:rPr lang="en-IN" dirty="0" err="1"/>
              <a:t>minimi</a:t>
            </a:r>
            <a:r>
              <a:rPr lang="en-IN" dirty="0"/>
              <a:t>.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21727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Hand, Posterior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has second dorsal interosseous, extensor indicis tendon, first dorsal interosseous, extensor pollicis longus tendon, extensor pollicis brevis tendon, third dorsal interosseous, fourth dorsal interosseous, extensor </a:t>
            </a:r>
            <a:r>
              <a:rPr lang="en-IN" dirty="0" err="1"/>
              <a:t>digiti</a:t>
            </a:r>
            <a:r>
              <a:rPr lang="en-IN" dirty="0"/>
              <a:t> </a:t>
            </a:r>
            <a:r>
              <a:rPr lang="en-IN" dirty="0" err="1"/>
              <a:t>minimi</a:t>
            </a:r>
            <a:r>
              <a:rPr lang="en-IN" dirty="0"/>
              <a:t> tendon, extensor digitorum tendons, and extensor retinaculum.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47789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That Act on the Hip and Thigh, Anterior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shows anterior view of right thigh that has psoas minor, psoas major, Iliacus, Iliopsoas, pectineus, adductor brevis, adductor longus, </a:t>
            </a:r>
            <a:r>
              <a:rPr lang="en-US" dirty="0" err="1"/>
              <a:t>gracilis</a:t>
            </a:r>
            <a:r>
              <a:rPr lang="en-US" dirty="0"/>
              <a:t>, and adductor magnus.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79738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That Act on the Hip and Thigh, Lateral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shows lateral view of right thigh that has iliac crest, gluteus </a:t>
            </a:r>
            <a:r>
              <a:rPr lang="en-IN" dirty="0" err="1"/>
              <a:t>medius</a:t>
            </a:r>
            <a:r>
              <a:rPr lang="en-IN" dirty="0"/>
              <a:t>, tensor fasciae </a:t>
            </a:r>
            <a:r>
              <a:rPr lang="en-IN" dirty="0" err="1"/>
              <a:t>latae</a:t>
            </a:r>
            <a:r>
              <a:rPr lang="en-IN" dirty="0"/>
              <a:t>, </a:t>
            </a:r>
            <a:r>
              <a:rPr lang="en-IN" dirty="0" err="1"/>
              <a:t>sartoris</a:t>
            </a:r>
            <a:r>
              <a:rPr lang="en-IN" dirty="0"/>
              <a:t>, gluteus maximus, rectus femoris, vastus lateralis, iliotibial tract, long head of biceps femoris, semimembranosus, short head of biceps femoris, patella, and gastrocnemius.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043720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That Act on the Hip and Thigh, Deep Posterior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deep posterior view of right thigh that has sacrum, gluteus maximus, piriformis, superior gemellus, obturator internus, inferior gemellus, ischial tuberosity, </a:t>
            </a:r>
            <a:r>
              <a:rPr lang="en-IN" dirty="0" err="1"/>
              <a:t>gracilis</a:t>
            </a:r>
            <a:r>
              <a:rPr lang="en-IN" dirty="0"/>
              <a:t>, long head of biceps femoris, semitendinosus, iliotibial tract, quadratus femoris, gluteus maximus, gluteus </a:t>
            </a:r>
            <a:r>
              <a:rPr lang="en-IN" dirty="0" err="1"/>
              <a:t>medius</a:t>
            </a:r>
            <a:r>
              <a:rPr lang="en-IN" dirty="0"/>
              <a:t>, gluteus </a:t>
            </a:r>
            <a:r>
              <a:rPr lang="en-IN" dirty="0" err="1"/>
              <a:t>minimus</a:t>
            </a:r>
            <a:r>
              <a:rPr lang="en-IN" dirty="0"/>
              <a:t>, gluteus </a:t>
            </a:r>
            <a:r>
              <a:rPr lang="en-IN" dirty="0" err="1"/>
              <a:t>medius</a:t>
            </a:r>
            <a:r>
              <a:rPr lang="en-IN" dirty="0"/>
              <a:t> and iliac crest.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0189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Thigh, Anterior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shows anterior view of right thigh that has Iliopsoas (iliacus and psoas major), tensor fasciae </a:t>
            </a:r>
            <a:r>
              <a:rPr lang="en-IN" dirty="0" err="1"/>
              <a:t>latae</a:t>
            </a:r>
            <a:r>
              <a:rPr lang="en-IN" dirty="0"/>
              <a:t>, pectineus, adductor longus, </a:t>
            </a:r>
            <a:r>
              <a:rPr lang="en-IN" dirty="0" err="1"/>
              <a:t>gracilis</a:t>
            </a:r>
            <a:r>
              <a:rPr lang="en-IN" dirty="0"/>
              <a:t>, iliotibial tract, rectus femoris, sartorius, vastus lateralis, vastus medialis, quadriceps tendon, patella, and patellar ligament.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84861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Anterior Thigh Muscles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shows anterior thigh muscles that has greater trochanter, rectus femoris, patella, patellar ligament, tibia, vastus lateralis, vastus intermedius, sartorius, and vastus medialis.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501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Thigh, Posterior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has iliac crest, gluteus </a:t>
            </a:r>
            <a:r>
              <a:rPr lang="en-IN" dirty="0" err="1"/>
              <a:t>medius</a:t>
            </a:r>
            <a:r>
              <a:rPr lang="en-IN" dirty="0"/>
              <a:t>, gluteus maximus, adductor magnus, </a:t>
            </a:r>
            <a:r>
              <a:rPr lang="en-IN" dirty="0" err="1"/>
              <a:t>gracilis</a:t>
            </a:r>
            <a:r>
              <a:rPr lang="en-IN" dirty="0"/>
              <a:t>, iliotibial tract, and hamstrings (semimembranosus, semitendinosus, long head of biceps femoris, and short head of biceps femoris).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7546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2EFE-6570-480B-97DC-EEC2B75265CF}"/>
              </a:ext>
            </a:extLst>
          </p:cNvPr>
          <p:cNvSpPr>
            <a:spLocks noGrp="1"/>
          </p:cNvSpPr>
          <p:nvPr>
            <p:ph type="title"/>
          </p:nvPr>
        </p:nvSpPr>
        <p:spPr/>
        <p:txBody>
          <a:bodyPr/>
          <a:lstStyle/>
          <a:p>
            <a:r>
              <a:rPr lang="en-US" dirty="0"/>
              <a:t>Muscles of the Abdominal Wall, Anterolateral View</a:t>
            </a:r>
            <a:endParaRPr lang="en-IN" dirty="0"/>
          </a:p>
        </p:txBody>
      </p:sp>
      <p:sp>
        <p:nvSpPr>
          <p:cNvPr id="3" name="Content Placeholder 2">
            <a:extLst>
              <a:ext uri="{FF2B5EF4-FFF2-40B4-BE49-F238E27FC236}">
                <a16:creationId xmlns:a16="http://schemas.microsoft.com/office/drawing/2014/main" id="{C01E10E8-193F-43C8-8919-79C5F1083BE5}"/>
              </a:ext>
            </a:extLst>
          </p:cNvPr>
          <p:cNvSpPr>
            <a:spLocks noGrp="1"/>
          </p:cNvSpPr>
          <p:nvPr>
            <p:ph sz="quarter" idx="11"/>
          </p:nvPr>
        </p:nvSpPr>
        <p:spPr>
          <a:xfrm>
            <a:off x="342900" y="1276710"/>
            <a:ext cx="2857500" cy="4974336"/>
          </a:xfrm>
        </p:spPr>
        <p:txBody>
          <a:bodyPr/>
          <a:lstStyle/>
          <a:p>
            <a:r>
              <a:rPr lang="en-US" altLang="en-US" dirty="0">
                <a:cs typeface="Times New Roman" pitchFamily="18" charset="0"/>
              </a:rPr>
              <a:t>Unilateral contraction of oblique muscles and transversus abdominis helps laterally flex the vertebral column and rotate it toward the side opposite the contraction</a:t>
            </a:r>
          </a:p>
        </p:txBody>
      </p:sp>
      <p:sp>
        <p:nvSpPr>
          <p:cNvPr id="4" name="Content Placeholder 3">
            <a:extLst>
              <a:ext uri="{FF2B5EF4-FFF2-40B4-BE49-F238E27FC236}">
                <a16:creationId xmlns:a16="http://schemas.microsoft.com/office/drawing/2014/main" id="{827975AB-F434-4C12-95F3-BA841D8CEC64}"/>
              </a:ext>
            </a:extLst>
          </p:cNvPr>
          <p:cNvSpPr>
            <a:spLocks noGrp="1"/>
          </p:cNvSpPr>
          <p:nvPr>
            <p:ph sz="quarter" idx="15"/>
          </p:nvPr>
        </p:nvSpPr>
        <p:spPr>
          <a:xfrm>
            <a:off x="22578" y="6160612"/>
            <a:ext cx="2011680" cy="365760"/>
          </a:xfrm>
        </p:spPr>
        <p:txBody>
          <a:bodyPr/>
          <a:lstStyle/>
          <a:p>
            <a:r>
              <a:rPr lang="en-US" altLang="en-US" sz="2000" dirty="0">
                <a:cs typeface="Times New Roman" pitchFamily="18" charset="0"/>
              </a:rPr>
              <a:t>Figure 11.16b-c</a:t>
            </a:r>
          </a:p>
        </p:txBody>
      </p:sp>
      <p:pic>
        <p:nvPicPr>
          <p:cNvPr id="9" name="Picture 4" descr="Two illustrations show muscles of the abdominal wall in anteriolateral view.">
            <a:extLst>
              <a:ext uri="{FF2B5EF4-FFF2-40B4-BE49-F238E27FC236}">
                <a16:creationId xmlns:a16="http://schemas.microsoft.com/office/drawing/2014/main" id="{F954D286-968E-4278-9FB7-59DAFC0B7D4D}"/>
              </a:ext>
            </a:extLst>
          </p:cNvPr>
          <p:cNvPicPr>
            <a:picLocks noChangeAspect="1" noChangeArrowheads="1"/>
          </p:cNvPicPr>
          <p:nvPr/>
        </p:nvPicPr>
        <p:blipFill rotWithShape="1">
          <a:blip r:embed="rId2"/>
          <a:srcRect t="52171"/>
          <a:stretch/>
        </p:blipFill>
        <p:spPr bwMode="auto">
          <a:xfrm>
            <a:off x="3345779" y="1953366"/>
            <a:ext cx="5686593" cy="3621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a:extLst>
              <a:ext uri="{FF2B5EF4-FFF2-40B4-BE49-F238E27FC236}">
                <a16:creationId xmlns:a16="http://schemas.microsoft.com/office/drawing/2014/main" id="{E50B3381-207D-4D30-85D4-3A75DCB4BBA1}"/>
              </a:ext>
            </a:extLst>
          </p:cNvPr>
          <p:cNvSpPr>
            <a:spLocks noGrp="1"/>
          </p:cNvSpPr>
          <p:nvPr>
            <p:ph type="body" sz="quarter" idx="39"/>
          </p:nvPr>
        </p:nvSpPr>
        <p:spPr>
          <a:xfrm>
            <a:off x="3345779" y="5621375"/>
            <a:ext cx="5686593" cy="192024"/>
          </a:xfrm>
        </p:spPr>
        <p:txBody>
          <a:bodyPr/>
          <a:lstStyle/>
          <a:p>
            <a:r>
              <a:rPr lang="en-US" dirty="0"/>
              <a:t>©McGraw-Hill Education/Photo and Dissection by Christine Eckel </a:t>
            </a:r>
            <a:endParaRPr lang="en-IN" dirty="0"/>
          </a:p>
        </p:txBody>
      </p:sp>
      <p:sp>
        <p:nvSpPr>
          <p:cNvPr id="6" name="Text Placeholder 6">
            <a:extLst>
              <a:ext uri="{FF2B5EF4-FFF2-40B4-BE49-F238E27FC236}">
                <a16:creationId xmlns:a16="http://schemas.microsoft.com/office/drawing/2014/main" id="{EE302220-D11B-4945-940D-60E3DCBB486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7" name="Slide Number Placeholder 7">
            <a:extLst>
              <a:ext uri="{FF2B5EF4-FFF2-40B4-BE49-F238E27FC236}">
                <a16:creationId xmlns:a16="http://schemas.microsoft.com/office/drawing/2014/main" id="{38AF0027-82CE-483A-975E-79C83554F24F}"/>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21037835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Thigh Extensors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 The muscles that extend the thigh are semitendinosus, long head of biceps femoris, semimembranosus, and adductor magnus. Ischial tuberosity, short head of biceps femoris, </a:t>
            </a:r>
            <a:r>
              <a:rPr lang="en-US" dirty="0" err="1"/>
              <a:t>linea</a:t>
            </a:r>
            <a:r>
              <a:rPr lang="en-US" dirty="0"/>
              <a:t> aspera, and head of fibula are also identified.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76000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Leg, Anterior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shows posterior view of right leg that has fibularis longus, gastrocnemius, tibia, tibialis anterior, fibularis brevis, extensor digitorum longus, extensor hallucis longus, extensor retinaculum, fibularis tertius tendon, extensor digitorum brevis, extensor hallucis longus tendon, extensor digitorum longus tendon, and extensor hallucis brevis.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65388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Anterior Leg Muscles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anterior leg muscles, tibialis anterior, extensor digitorum longus, fibularis tertius, fibularis tertius tendon, and extensor hallucis longus.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5408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Leg, Lateral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lateral view of right leg has patella, head of fibula, tibialis anterior, gastrocnemius, soleus, fibularis longus, extensor digitorum longus, fibularis brevis, fibularis tertius, Extensor hallucis longus, Extensor hallucis brevis, Extensor hallucis longus tendon, Extensor digitorum longus tendons, fifth metatarsal, Extensor digitorum brevis, fibularis retinaculum, and fibularis tertius tendon.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3038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Lateral Leg Muscles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shows lateral leg muscles, fibularis longus and fibularis brevis along with fibularis longus tendon and fifth metatarsal.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08743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Leg, Superficial and Deep Posterior Views</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illustrations show superficial posterior view of the right leg that has plantaris, lateral head and medial head of gastrocnemius, soleus, calcaneal tendon, flexor hallucis longus tendon, flexor retinaculum, medial malleolus, calcaneus, lateral malleolus, fibular retinaculum, and calcaneus tendon.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91409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Deep Posterior Leg Muscles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deep posterior view of the right leg that has plantaris, gastrocnemius, popliteus, soleus, tibialis posterior, fibularis longus, flexor digitorum longus, flexor hallucis longus, fibularis brevis, and calcaneal tendon. The illustration C shows deep posterior leg muscles, tibialis posterior, flexor digitorum longus, popliteus, and flexor hallucis longus along with tibia, interosseous membrane, tarsal and metatarsal bones, distal phalanges of toes 2 to 5, distal phalanx of hallux, and fibula.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3017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Plantar Intrinsic Muscles of the Foot</a:t>
            </a:r>
            <a:r>
              <a:rPr lang="en-US" sz="1200" dirty="0"/>
              <a:t> 1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illustrations show: layer 1 (superficial) that has flexor digitorum brevis, abductor hallucis, abductor </a:t>
            </a:r>
            <a:r>
              <a:rPr lang="en-IN" dirty="0" err="1"/>
              <a:t>digiti</a:t>
            </a:r>
            <a:r>
              <a:rPr lang="en-IN" dirty="0"/>
              <a:t> </a:t>
            </a:r>
            <a:r>
              <a:rPr lang="en-IN" dirty="0" err="1"/>
              <a:t>minimi</a:t>
            </a:r>
            <a:r>
              <a:rPr lang="en-IN" dirty="0"/>
              <a:t>, planter aponeurosis, and calcaneus, layer 2: (deep) that has lumbricals, tendon of flexor hallucis longus, tendons of flexor digitorum longus, and quadratus plantae, layer 3 (deeper): that has </a:t>
            </a:r>
            <a:r>
              <a:rPr lang="en-IN" dirty="0" err="1"/>
              <a:t>addcutor</a:t>
            </a:r>
            <a:r>
              <a:rPr lang="en-IN" dirty="0"/>
              <a:t> hallucis, flexor hallucis brevis, flexor </a:t>
            </a:r>
            <a:r>
              <a:rPr lang="en-IN" dirty="0" err="1"/>
              <a:t>digiti</a:t>
            </a:r>
            <a:r>
              <a:rPr lang="en-IN" dirty="0"/>
              <a:t> </a:t>
            </a:r>
            <a:r>
              <a:rPr lang="en-IN" dirty="0" err="1"/>
              <a:t>minimi</a:t>
            </a:r>
            <a:r>
              <a:rPr lang="en-IN" dirty="0"/>
              <a:t> brevis, quadratus plantae, abductor </a:t>
            </a:r>
            <a:r>
              <a:rPr lang="en-IN" dirty="0" err="1"/>
              <a:t>digiti</a:t>
            </a:r>
            <a:r>
              <a:rPr lang="en-IN" dirty="0"/>
              <a:t> </a:t>
            </a:r>
            <a:r>
              <a:rPr lang="en-IN" dirty="0" err="1"/>
              <a:t>minimi</a:t>
            </a:r>
            <a:r>
              <a:rPr lang="en-IN" dirty="0"/>
              <a:t>, and abductor hallucis.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62780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Plantar Intrinsic Muscles of the Foot</a:t>
            </a:r>
            <a:r>
              <a:rPr lang="en-US" sz="1200" dirty="0"/>
              <a:t> 2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illustrations show plantar view of layer 4 (deepest) that has plantar interossei and the dorsal view of layer 4 (deep) that has dorsal interossei.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887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Hernias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pPr>
            <a:r>
              <a:rPr lang="en-US" altLang="en-US" dirty="0">
                <a:cs typeface="Times New Roman" pitchFamily="18" charset="0"/>
              </a:rPr>
              <a:t>Portion of viscera protrudes through weak point of abdominal wall</a:t>
            </a:r>
          </a:p>
          <a:p>
            <a:pPr>
              <a:spcBef>
                <a:spcPts val="600"/>
              </a:spcBef>
            </a:pPr>
            <a:r>
              <a:rPr lang="en-US" altLang="en-US" b="1" dirty="0">
                <a:cs typeface="Times New Roman" pitchFamily="18" charset="0"/>
              </a:rPr>
              <a:t>Inguinal hernia</a:t>
            </a:r>
          </a:p>
          <a:p>
            <a:pPr lvl="1">
              <a:spcBef>
                <a:spcPts val="600"/>
              </a:spcBef>
            </a:pPr>
            <a:r>
              <a:rPr lang="en-US" altLang="en-US" dirty="0">
                <a:cs typeface="Times New Roman" pitchFamily="18" charset="0"/>
              </a:rPr>
              <a:t>Loop of small intestine protrudes through </a:t>
            </a:r>
            <a:r>
              <a:rPr lang="en-US" altLang="en-US" b="1" dirty="0">
                <a:cs typeface="Times New Roman" pitchFamily="18" charset="0"/>
              </a:rPr>
              <a:t>superficial inguinal ring</a:t>
            </a:r>
          </a:p>
          <a:p>
            <a:pPr lvl="1">
              <a:spcBef>
                <a:spcPts val="600"/>
              </a:spcBef>
            </a:pPr>
            <a:r>
              <a:rPr lang="en-US" altLang="en-US" dirty="0">
                <a:cs typeface="Times New Roman" pitchFamily="18" charset="0"/>
              </a:rPr>
              <a:t>More likely to occur in males since their inguinal canals are larger to accommodate spermatic cord</a:t>
            </a:r>
          </a:p>
          <a:p>
            <a:pPr lvl="1">
              <a:spcBef>
                <a:spcPts val="600"/>
              </a:spcBef>
            </a:pPr>
            <a:r>
              <a:rPr lang="en-US" altLang="en-US" dirty="0">
                <a:cs typeface="Times New Roman" pitchFamily="18" charset="0"/>
              </a:rPr>
              <a:t>High abdominal pressure (for example, straining to lift something heavy) can push intestine into canal</a:t>
            </a:r>
          </a:p>
          <a:p>
            <a:pPr lvl="1">
              <a:spcBef>
                <a:spcPts val="600"/>
              </a:spcBef>
            </a:pPr>
            <a:r>
              <a:rPr lang="en-US" altLang="en-US" dirty="0">
                <a:cs typeface="Times New Roman" pitchFamily="18" charset="0"/>
              </a:rPr>
              <a:t>Physicians test for it by palpating inguinal ring while patient coughs (cough raises abdominal pressure)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13</a:t>
            </a:fld>
            <a:endParaRPr lang="en-US" dirty="0"/>
          </a:p>
        </p:txBody>
      </p:sp>
    </p:spTree>
    <p:extLst>
      <p:ext uri="{BB962C8B-B14F-4D97-AF65-F5344CB8AC3E}">
        <p14:creationId xmlns:p14="http://schemas.microsoft.com/office/powerpoint/2010/main" val="59011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Section 11.6 What did you learn?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marL="640080" indent="-640080">
              <a:buFont typeface="Calibri" pitchFamily="34" charset="0"/>
              <a:buAutoNum type="arabicPeriod" startAt="16"/>
            </a:pPr>
            <a:r>
              <a:rPr lang="en-US" altLang="en-US" dirty="0">
                <a:cs typeface="Times New Roman" pitchFamily="18" charset="0"/>
              </a:rPr>
              <a:t>What are the main actions of the abdominal muscles?</a:t>
            </a:r>
            <a:endParaRPr lang="en-US" altLang="en-US" sz="2800"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356361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E67F-4B46-4003-9A72-4885B8D7D1FD}"/>
              </a:ext>
            </a:extLst>
          </p:cNvPr>
          <p:cNvSpPr>
            <a:spLocks noGrp="1"/>
          </p:cNvSpPr>
          <p:nvPr>
            <p:ph type="title"/>
          </p:nvPr>
        </p:nvSpPr>
        <p:spPr/>
        <p:txBody>
          <a:bodyPr/>
          <a:lstStyle/>
          <a:p>
            <a:r>
              <a:rPr lang="en-US" dirty="0"/>
              <a:t>11.7 Muscles of the Pelvic Floor</a:t>
            </a:r>
            <a:r>
              <a:rPr lang="en-US" sz="1200" dirty="0"/>
              <a:t> 1</a:t>
            </a:r>
            <a:endParaRPr lang="en-IN" sz="1200" dirty="0"/>
          </a:p>
        </p:txBody>
      </p:sp>
      <p:sp>
        <p:nvSpPr>
          <p:cNvPr id="3" name="Content Placeholder 2">
            <a:extLst>
              <a:ext uri="{FF2B5EF4-FFF2-40B4-BE49-F238E27FC236}">
                <a16:creationId xmlns:a16="http://schemas.microsoft.com/office/drawing/2014/main" id="{CF68D82B-1278-4D5C-A68D-E7F3DD20D27C}"/>
              </a:ext>
            </a:extLst>
          </p:cNvPr>
          <p:cNvSpPr>
            <a:spLocks noGrp="1"/>
          </p:cNvSpPr>
          <p:nvPr>
            <p:ph sz="quarter" idx="11"/>
          </p:nvPr>
        </p:nvSpPr>
        <p:spPr>
          <a:xfrm>
            <a:off x="342900" y="1276710"/>
            <a:ext cx="8458200" cy="1443630"/>
          </a:xfrm>
        </p:spPr>
        <p:txBody>
          <a:bodyPr/>
          <a:lstStyle/>
          <a:p>
            <a:pPr marL="342900" indent="-342900">
              <a:buFont typeface="Arial" panose="020B0604020202020204" pitchFamily="34" charset="0"/>
              <a:buChar char="•"/>
            </a:pPr>
            <a:r>
              <a:rPr lang="en-US" altLang="en-US" dirty="0">
                <a:cs typeface="Times New Roman" pitchFamily="18" charset="0"/>
              </a:rPr>
              <a:t>Pelvic floor formed by three layers of muscles and fasciae</a:t>
            </a:r>
          </a:p>
          <a:p>
            <a:pPr marL="342900" indent="-342900">
              <a:buFont typeface="Arial" panose="020B0604020202020204" pitchFamily="34" charset="0"/>
              <a:buChar char="•"/>
            </a:pPr>
            <a:r>
              <a:rPr lang="en-US" altLang="en-US" dirty="0">
                <a:cs typeface="Times New Roman" pitchFamily="18" charset="0"/>
              </a:rPr>
              <a:t>Collectively known as the </a:t>
            </a:r>
            <a:r>
              <a:rPr lang="en-US" altLang="en-US" b="1" dirty="0">
                <a:cs typeface="Times New Roman" pitchFamily="18" charset="0"/>
              </a:rPr>
              <a:t>pelvic diaphragm</a:t>
            </a:r>
          </a:p>
          <a:p>
            <a:pPr marL="342900" indent="-342900">
              <a:buFont typeface="Arial" panose="020B0604020202020204" pitchFamily="34" charset="0"/>
              <a:buChar char="•"/>
            </a:pPr>
            <a:r>
              <a:rPr lang="en-US" altLang="en-US" dirty="0">
                <a:cs typeface="Times New Roman" pitchFamily="18" charset="0"/>
              </a:rPr>
              <a:t>Supports pelvic viscera</a:t>
            </a:r>
          </a:p>
        </p:txBody>
      </p:sp>
      <p:sp>
        <p:nvSpPr>
          <p:cNvPr id="4" name="Content Placeholder 3">
            <a:extLst>
              <a:ext uri="{FF2B5EF4-FFF2-40B4-BE49-F238E27FC236}">
                <a16:creationId xmlns:a16="http://schemas.microsoft.com/office/drawing/2014/main" id="{DA8079BC-BC38-4EF1-B799-6A63C2A1F50D}"/>
              </a:ext>
            </a:extLst>
          </p:cNvPr>
          <p:cNvSpPr>
            <a:spLocks noGrp="1"/>
          </p:cNvSpPr>
          <p:nvPr>
            <p:ph sz="quarter" idx="15"/>
          </p:nvPr>
        </p:nvSpPr>
        <p:spPr>
          <a:xfrm>
            <a:off x="22578" y="6160612"/>
            <a:ext cx="2011680" cy="365760"/>
          </a:xfrm>
        </p:spPr>
        <p:txBody>
          <a:bodyPr/>
          <a:lstStyle/>
          <a:p>
            <a:r>
              <a:rPr lang="en-US" altLang="en-US" sz="2000" dirty="0">
                <a:cs typeface="Times New Roman" pitchFamily="18" charset="0"/>
              </a:rPr>
              <a:t>Figure 11.17a</a:t>
            </a:r>
          </a:p>
        </p:txBody>
      </p:sp>
      <p:pic>
        <p:nvPicPr>
          <p:cNvPr id="9" name="Picture 4" descr="An illustration of muscles of the pelvic floor.">
            <a:extLst>
              <a:ext uri="{FF2B5EF4-FFF2-40B4-BE49-F238E27FC236}">
                <a16:creationId xmlns:a16="http://schemas.microsoft.com/office/drawing/2014/main" id="{B6978255-50B6-4B9F-8FF6-0D346D49E500}"/>
              </a:ext>
            </a:extLst>
          </p:cNvPr>
          <p:cNvPicPr>
            <a:picLocks noChangeAspect="1"/>
          </p:cNvPicPr>
          <p:nvPr/>
        </p:nvPicPr>
        <p:blipFill rotWithShape="1">
          <a:blip r:embed="rId2"/>
          <a:srcRect r="20375" b="59722"/>
          <a:stretch/>
        </p:blipFill>
        <p:spPr bwMode="auto">
          <a:xfrm>
            <a:off x="1826190" y="2799311"/>
            <a:ext cx="5491621"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327DA915-6724-4539-859E-D0BCD30EDC24}"/>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7" name="Slide Number Placeholder 6">
            <a:extLst>
              <a:ext uri="{FF2B5EF4-FFF2-40B4-BE49-F238E27FC236}">
                <a16:creationId xmlns:a16="http://schemas.microsoft.com/office/drawing/2014/main" id="{09A5B0D8-5021-4D63-9B5D-5267699A3982}"/>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3412532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dirty="0"/>
              <a:t>11.7 Muscles of the Pelvic Floor</a:t>
            </a:r>
            <a:r>
              <a:rPr 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pPr>
            <a:r>
              <a:rPr lang="en-US" altLang="en-US" b="1" dirty="0">
                <a:cs typeface="Times New Roman" pitchFamily="18" charset="0"/>
              </a:rPr>
              <a:t>Perineum </a:t>
            </a:r>
          </a:p>
          <a:p>
            <a:pPr lvl="1">
              <a:spcBef>
                <a:spcPts val="600"/>
              </a:spcBef>
            </a:pPr>
            <a:r>
              <a:rPr lang="en-US" altLang="en-US" dirty="0">
                <a:cs typeface="Times New Roman" pitchFamily="18" charset="0"/>
              </a:rPr>
              <a:t>Diamond-shaped region between lower appendages</a:t>
            </a:r>
          </a:p>
          <a:p>
            <a:pPr lvl="1">
              <a:spcBef>
                <a:spcPts val="600"/>
              </a:spcBef>
            </a:pPr>
            <a:r>
              <a:rPr lang="en-US" altLang="en-US" dirty="0">
                <a:cs typeface="Times New Roman" pitchFamily="18" charset="0"/>
              </a:rPr>
              <a:t>Bounded by pubic symphysis, coccyx, ischial tuberosities</a:t>
            </a:r>
          </a:p>
          <a:p>
            <a:pPr lvl="1">
              <a:spcBef>
                <a:spcPts val="600"/>
              </a:spcBef>
            </a:pPr>
            <a:r>
              <a:rPr lang="en-US" altLang="en-US" dirty="0">
                <a:cs typeface="Times New Roman" pitchFamily="18" charset="0"/>
              </a:rPr>
              <a:t>Contains two triangles divided by transverse line between ischial tuberosities</a:t>
            </a:r>
          </a:p>
          <a:p>
            <a:pPr lvl="2">
              <a:spcBef>
                <a:spcPts val="600"/>
              </a:spcBef>
            </a:pPr>
            <a:r>
              <a:rPr lang="en-US" altLang="en-US" b="1" dirty="0">
                <a:cs typeface="Times New Roman" pitchFamily="18" charset="0"/>
              </a:rPr>
              <a:t>Urogenital triangle </a:t>
            </a:r>
            <a:r>
              <a:rPr lang="en-US" altLang="en-US" dirty="0">
                <a:cs typeface="Times New Roman" pitchFamily="18" charset="0"/>
              </a:rPr>
              <a:t>contains external genitalia and urethra</a:t>
            </a:r>
          </a:p>
          <a:p>
            <a:pPr lvl="2">
              <a:spcBef>
                <a:spcPts val="600"/>
              </a:spcBef>
            </a:pPr>
            <a:r>
              <a:rPr lang="en-US" altLang="en-US" b="1" dirty="0">
                <a:cs typeface="Times New Roman" pitchFamily="18" charset="0"/>
              </a:rPr>
              <a:t>Anal triangle </a:t>
            </a:r>
            <a:r>
              <a:rPr lang="en-US" altLang="en-US" dirty="0">
                <a:cs typeface="Times New Roman" pitchFamily="18" charset="0"/>
              </a:rPr>
              <a:t>contains anus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386012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of the Pelvic Floor</a:t>
            </a:r>
            <a:endParaRPr lang="en-IN" dirty="0"/>
          </a:p>
        </p:txBody>
      </p:sp>
      <p:pic>
        <p:nvPicPr>
          <p:cNvPr id="8" name="Picture 2" descr="Two illustrations of muscles of the pelvic floor.">
            <a:extLst>
              <a:ext uri="{FF2B5EF4-FFF2-40B4-BE49-F238E27FC236}">
                <a16:creationId xmlns:a16="http://schemas.microsoft.com/office/drawing/2014/main" id="{CB1A2C5F-86AC-4726-9406-1DA5CE07CA87}"/>
              </a:ext>
            </a:extLst>
          </p:cNvPr>
          <p:cNvPicPr>
            <a:picLocks noChangeAspect="1"/>
          </p:cNvPicPr>
          <p:nvPr/>
        </p:nvPicPr>
        <p:blipFill rotWithShape="1">
          <a:blip r:embed="rId2"/>
          <a:srcRect t="40000"/>
          <a:stretch/>
        </p:blipFill>
        <p:spPr>
          <a:xfrm>
            <a:off x="763937" y="1076706"/>
            <a:ext cx="7002586" cy="4978908"/>
          </a:xfrm>
          <a:prstGeom prst="rect">
            <a:avLst/>
          </a:prstGeom>
        </p:spPr>
      </p:pic>
      <p:sp>
        <p:nvSpPr>
          <p:cNvPr id="5" name="Text Placeholder 3">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4">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193164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dirty="0"/>
              <a:t>Section 11.7 What did you learn?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marL="640080" indent="-640080">
              <a:buFont typeface="+mj-lt"/>
              <a:buAutoNum type="arabicPeriod" startAt="17"/>
            </a:pPr>
            <a:r>
              <a:rPr lang="en-US" altLang="en-US" dirty="0">
                <a:cs typeface="Times New Roman" pitchFamily="18" charset="0"/>
              </a:rPr>
              <a:t>What are the main actions of the pelvic floor muscles?</a:t>
            </a:r>
            <a:endParaRPr lang="en-US" altLang="en-US" sz="2800"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3106507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dirty="0"/>
              <a:t>11.8a Muscles That Move the Pectoral Girdle</a:t>
            </a:r>
            <a:r>
              <a:rPr 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pPr>
            <a:r>
              <a:rPr lang="en-US" altLang="en-US" dirty="0">
                <a:cs typeface="Times New Roman" pitchFamily="18" charset="0"/>
              </a:rPr>
              <a:t>Anterior thoracic muscles</a:t>
            </a:r>
          </a:p>
          <a:p>
            <a:pPr lvl="1">
              <a:spcBef>
                <a:spcPts val="600"/>
              </a:spcBef>
            </a:pPr>
            <a:r>
              <a:rPr lang="en-US" altLang="en-US" b="1" dirty="0">
                <a:cs typeface="Times New Roman" pitchFamily="18" charset="0"/>
              </a:rPr>
              <a:t>Pectoralis minor</a:t>
            </a:r>
          </a:p>
          <a:p>
            <a:pPr lvl="2">
              <a:spcBef>
                <a:spcPts val="600"/>
              </a:spcBef>
            </a:pPr>
            <a:r>
              <a:rPr lang="en-US" altLang="en-US" dirty="0">
                <a:cs typeface="Times New Roman" pitchFamily="18" charset="0"/>
              </a:rPr>
              <a:t>Deep to pectoralis major</a:t>
            </a:r>
          </a:p>
          <a:p>
            <a:pPr lvl="2">
              <a:spcBef>
                <a:spcPts val="600"/>
              </a:spcBef>
            </a:pPr>
            <a:r>
              <a:rPr lang="en-US" altLang="en-US" dirty="0">
                <a:cs typeface="Times New Roman" pitchFamily="18" charset="0"/>
              </a:rPr>
              <a:t>Helps depress and protract scapula; hunches shoulders</a:t>
            </a:r>
          </a:p>
          <a:p>
            <a:pPr lvl="1">
              <a:spcBef>
                <a:spcPts val="600"/>
              </a:spcBef>
            </a:pPr>
            <a:r>
              <a:rPr lang="en-US" altLang="en-US" b="1" dirty="0">
                <a:cs typeface="Times New Roman" pitchFamily="18" charset="0"/>
              </a:rPr>
              <a:t>Serratus anterior</a:t>
            </a:r>
          </a:p>
          <a:p>
            <a:pPr lvl="2">
              <a:spcBef>
                <a:spcPts val="600"/>
              </a:spcBef>
            </a:pPr>
            <a:r>
              <a:rPr lang="en-US" altLang="en-US" dirty="0">
                <a:cs typeface="Times New Roman" pitchFamily="18" charset="0"/>
              </a:rPr>
              <a:t>Fan-shaped muscle between ribs and scapula</a:t>
            </a:r>
          </a:p>
          <a:p>
            <a:pPr lvl="2">
              <a:spcBef>
                <a:spcPts val="600"/>
              </a:spcBef>
            </a:pPr>
            <a:r>
              <a:rPr lang="en-US" altLang="en-US" dirty="0">
                <a:cs typeface="Times New Roman" pitchFamily="18" charset="0"/>
              </a:rPr>
              <a:t>Protracts, stabilizes scapula</a:t>
            </a:r>
          </a:p>
          <a:p>
            <a:pPr lvl="1">
              <a:spcBef>
                <a:spcPts val="600"/>
              </a:spcBef>
            </a:pPr>
            <a:r>
              <a:rPr lang="en-US" altLang="en-US" b="1" dirty="0">
                <a:cs typeface="Times New Roman" pitchFamily="18" charset="0"/>
              </a:rPr>
              <a:t>Subclavius</a:t>
            </a:r>
          </a:p>
          <a:p>
            <a:pPr lvl="2">
              <a:spcBef>
                <a:spcPts val="600"/>
              </a:spcBef>
            </a:pPr>
            <a:r>
              <a:rPr lang="en-US" altLang="en-US" dirty="0">
                <a:cs typeface="Times New Roman" pitchFamily="18" charset="0"/>
              </a:rPr>
              <a:t>Extends from clavicle to first rib</a:t>
            </a:r>
          </a:p>
          <a:p>
            <a:pPr lvl="2">
              <a:spcBef>
                <a:spcPts val="600"/>
              </a:spcBef>
            </a:pPr>
            <a:r>
              <a:rPr lang="en-US" altLang="en-US" dirty="0">
                <a:cs typeface="Times New Roman" pitchFamily="18" charset="0"/>
              </a:rPr>
              <a:t>Stabilizes and depresses scapula</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1894152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11.5 Muscles of Respiration</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1200"/>
              </a:spcBef>
              <a:spcAft>
                <a:spcPts val="1200"/>
              </a:spcAft>
              <a:defRPr/>
            </a:pPr>
            <a:r>
              <a:rPr lang="en-US" altLang="en-US" dirty="0">
                <a:cs typeface="Times New Roman" pitchFamily="18" charset="0"/>
              </a:rPr>
              <a:t>The process of respiration involves inspiration and expiration</a:t>
            </a:r>
          </a:p>
          <a:p>
            <a:pPr lvl="1">
              <a:spcBef>
                <a:spcPts val="1200"/>
              </a:spcBef>
              <a:spcAft>
                <a:spcPts val="1200"/>
              </a:spcAft>
              <a:defRPr/>
            </a:pPr>
            <a:r>
              <a:rPr lang="en-US" altLang="en-US" dirty="0">
                <a:cs typeface="Times New Roman" pitchFamily="18" charset="0"/>
              </a:rPr>
              <a:t>During </a:t>
            </a:r>
            <a:r>
              <a:rPr lang="en-US" altLang="en-US" b="1" dirty="0">
                <a:cs typeface="Times New Roman" pitchFamily="18" charset="0"/>
              </a:rPr>
              <a:t>inspiration</a:t>
            </a:r>
            <a:r>
              <a:rPr lang="en-US" altLang="en-US" dirty="0">
                <a:cs typeface="Times New Roman" pitchFamily="18" charset="0"/>
              </a:rPr>
              <a:t> (inhalation)</a:t>
            </a:r>
            <a:endParaRPr lang="en-US" altLang="en-US" b="1" dirty="0">
              <a:cs typeface="Times New Roman" pitchFamily="18" charset="0"/>
            </a:endParaRPr>
          </a:p>
          <a:p>
            <a:pPr lvl="2">
              <a:spcBef>
                <a:spcPts val="1200"/>
              </a:spcBef>
              <a:spcAft>
                <a:spcPts val="1200"/>
              </a:spcAft>
              <a:defRPr/>
            </a:pPr>
            <a:r>
              <a:rPr lang="en-US" altLang="en-US" dirty="0">
                <a:cs typeface="Times New Roman" pitchFamily="18" charset="0"/>
              </a:rPr>
              <a:t>Several muscles contract to increase the size of the thoracic cavity, allowing lungs to fill with air</a:t>
            </a:r>
          </a:p>
          <a:p>
            <a:pPr lvl="1">
              <a:spcBef>
                <a:spcPts val="1200"/>
              </a:spcBef>
              <a:spcAft>
                <a:spcPts val="1200"/>
              </a:spcAft>
              <a:defRPr/>
            </a:pPr>
            <a:r>
              <a:rPr lang="en-US" altLang="en-US" dirty="0">
                <a:cs typeface="Times New Roman" pitchFamily="18" charset="0"/>
              </a:rPr>
              <a:t>During </a:t>
            </a:r>
            <a:r>
              <a:rPr lang="en-US" altLang="en-US" b="1" dirty="0">
                <a:cs typeface="Times New Roman" pitchFamily="18" charset="0"/>
              </a:rPr>
              <a:t>expiration</a:t>
            </a:r>
            <a:r>
              <a:rPr lang="en-US" altLang="en-US" dirty="0">
                <a:cs typeface="Times New Roman" pitchFamily="18" charset="0"/>
              </a:rPr>
              <a:t> (exhalation)</a:t>
            </a:r>
            <a:endParaRPr lang="en-US" altLang="en-US" b="1" dirty="0">
              <a:cs typeface="Times New Roman" pitchFamily="18" charset="0"/>
            </a:endParaRPr>
          </a:p>
          <a:p>
            <a:pPr lvl="2">
              <a:spcBef>
                <a:spcPts val="1200"/>
              </a:spcBef>
              <a:spcAft>
                <a:spcPts val="1200"/>
              </a:spcAft>
              <a:defRPr/>
            </a:pPr>
            <a:r>
              <a:rPr lang="en-US" altLang="en-US" dirty="0">
                <a:cs typeface="Times New Roman" pitchFamily="18" charset="0"/>
              </a:rPr>
              <a:t>Some respiratory muscles contract and others relax, decreasing the size of the thoracic cavity and forcing air out of lungs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340380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That Move Pectoral Girdle and the Glenohumeral Joint/Arm, Anterior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11.21a</a:t>
            </a:r>
            <a:endParaRPr lang="en-US" sz="2000" dirty="0">
              <a:solidFill>
                <a:prstClr val="black"/>
              </a:solidFill>
              <a:latin typeface="+mj-lt"/>
              <a:cs typeface="Arial" panose="020B0604020202020204" pitchFamily="34" charset="0"/>
            </a:endParaRPr>
          </a:p>
        </p:txBody>
      </p:sp>
      <p:pic>
        <p:nvPicPr>
          <p:cNvPr id="8" name="Picture 3" descr="An illustration shows anterior view of muscles that move the pectoral girdle and the glenohumeral joint/arm.">
            <a:extLst>
              <a:ext uri="{FF2B5EF4-FFF2-40B4-BE49-F238E27FC236}">
                <a16:creationId xmlns:a16="http://schemas.microsoft.com/office/drawing/2014/main" id="{694512CB-5A7B-4B6E-88E9-12EFA11E8E81}"/>
              </a:ext>
            </a:extLst>
          </p:cNvPr>
          <p:cNvPicPr>
            <a:picLocks noChangeAspect="1"/>
          </p:cNvPicPr>
          <p:nvPr/>
        </p:nvPicPr>
        <p:blipFill rotWithShape="1">
          <a:blip r:embed="rId2"/>
          <a:srcRect b="56426"/>
          <a:stretch/>
        </p:blipFill>
        <p:spPr bwMode="auto">
          <a:xfrm>
            <a:off x="550203" y="1173956"/>
            <a:ext cx="8043594" cy="492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261417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dirty="0"/>
              <a:t>11.8a Muscles That Move the Pectoral Girdle</a:t>
            </a:r>
            <a:r>
              <a:rPr 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pPr>
            <a:r>
              <a:rPr lang="en-US" altLang="en-US" dirty="0">
                <a:cs typeface="Times New Roman" pitchFamily="18" charset="0"/>
              </a:rPr>
              <a:t>Posterior thoracic muscles</a:t>
            </a:r>
          </a:p>
          <a:p>
            <a:pPr lvl="1">
              <a:spcBef>
                <a:spcPts val="600"/>
              </a:spcBef>
            </a:pPr>
            <a:r>
              <a:rPr lang="en-US" altLang="en-US" b="1" dirty="0" err="1">
                <a:cs typeface="Times New Roman" pitchFamily="18" charset="0"/>
              </a:rPr>
              <a:t>Levator</a:t>
            </a:r>
            <a:r>
              <a:rPr lang="en-US" altLang="en-US" b="1" dirty="0">
                <a:cs typeface="Times New Roman" pitchFamily="18" charset="0"/>
              </a:rPr>
              <a:t> scapulae</a:t>
            </a:r>
          </a:p>
          <a:p>
            <a:pPr lvl="2">
              <a:spcBef>
                <a:spcPts val="600"/>
              </a:spcBef>
              <a:spcAft>
                <a:spcPts val="600"/>
              </a:spcAft>
            </a:pPr>
            <a:r>
              <a:rPr lang="en-US" altLang="en-US" dirty="0">
                <a:cs typeface="Times New Roman" pitchFamily="18" charset="0"/>
              </a:rPr>
              <a:t>Attaches to cervical vertebrae and scapula</a:t>
            </a:r>
          </a:p>
          <a:p>
            <a:pPr lvl="2">
              <a:spcBef>
                <a:spcPts val="600"/>
              </a:spcBef>
              <a:spcAft>
                <a:spcPts val="600"/>
              </a:spcAft>
            </a:pPr>
            <a:r>
              <a:rPr lang="en-US" altLang="en-US" dirty="0">
                <a:cs typeface="Times New Roman" pitchFamily="18" charset="0"/>
              </a:rPr>
              <a:t>Elevates and inferiorly rotates the scapula</a:t>
            </a:r>
          </a:p>
          <a:p>
            <a:pPr lvl="1">
              <a:spcBef>
                <a:spcPts val="600"/>
              </a:spcBef>
            </a:pPr>
            <a:r>
              <a:rPr lang="en-US" altLang="en-US" b="1" dirty="0">
                <a:cs typeface="Times New Roman" pitchFamily="18" charset="0"/>
              </a:rPr>
              <a:t>Rhomboid major </a:t>
            </a:r>
            <a:r>
              <a:rPr lang="en-US" altLang="en-US" dirty="0">
                <a:cs typeface="Times New Roman" pitchFamily="18" charset="0"/>
              </a:rPr>
              <a:t>and </a:t>
            </a:r>
            <a:r>
              <a:rPr lang="en-US" altLang="en-US" b="1" dirty="0">
                <a:cs typeface="Times New Roman" pitchFamily="18" charset="0"/>
              </a:rPr>
              <a:t>rhomboid</a:t>
            </a:r>
            <a:r>
              <a:rPr lang="en-US" altLang="en-US" dirty="0">
                <a:cs typeface="Times New Roman" pitchFamily="18" charset="0"/>
              </a:rPr>
              <a:t> </a:t>
            </a:r>
            <a:r>
              <a:rPr lang="en-US" altLang="en-US" b="1" dirty="0">
                <a:cs typeface="Times New Roman" pitchFamily="18" charset="0"/>
              </a:rPr>
              <a:t>minor</a:t>
            </a:r>
          </a:p>
          <a:p>
            <a:pPr lvl="2">
              <a:spcBef>
                <a:spcPts val="600"/>
              </a:spcBef>
              <a:spcAft>
                <a:spcPts val="600"/>
              </a:spcAft>
            </a:pPr>
            <a:r>
              <a:rPr lang="en-US" altLang="en-US" dirty="0">
                <a:cs typeface="Times New Roman" pitchFamily="18" charset="0"/>
              </a:rPr>
              <a:t>Runs </a:t>
            </a:r>
            <a:r>
              <a:rPr lang="en-US" altLang="en-US" dirty="0" err="1">
                <a:cs typeface="Times New Roman" pitchFamily="18" charset="0"/>
              </a:rPr>
              <a:t>inferolaterally</a:t>
            </a:r>
            <a:r>
              <a:rPr lang="en-US" altLang="en-US" dirty="0">
                <a:cs typeface="Times New Roman" pitchFamily="18" charset="0"/>
              </a:rPr>
              <a:t> from vertebrae to scapula, deep to trapezius</a:t>
            </a:r>
          </a:p>
          <a:p>
            <a:pPr lvl="2">
              <a:spcBef>
                <a:spcPts val="600"/>
              </a:spcBef>
              <a:spcAft>
                <a:spcPts val="600"/>
              </a:spcAft>
            </a:pPr>
            <a:r>
              <a:rPr lang="en-US" altLang="en-US" dirty="0">
                <a:cs typeface="Times New Roman" pitchFamily="18" charset="0"/>
              </a:rPr>
              <a:t>Helps elevate, retract, and inferiorly rotate the scapula</a:t>
            </a:r>
          </a:p>
          <a:p>
            <a:pPr lvl="1">
              <a:spcBef>
                <a:spcPts val="600"/>
              </a:spcBef>
            </a:pPr>
            <a:r>
              <a:rPr lang="en-US" altLang="en-US" b="1" dirty="0">
                <a:cs typeface="Times New Roman" pitchFamily="18" charset="0"/>
              </a:rPr>
              <a:t>Trapezius</a:t>
            </a:r>
          </a:p>
          <a:p>
            <a:pPr lvl="2">
              <a:spcBef>
                <a:spcPts val="600"/>
              </a:spcBef>
              <a:spcAft>
                <a:spcPts val="600"/>
              </a:spcAft>
            </a:pPr>
            <a:r>
              <a:rPr lang="en-US" altLang="en-US" dirty="0">
                <a:cs typeface="Times New Roman" pitchFamily="18" charset="0"/>
              </a:rPr>
              <a:t>Diamond-shaped muscle extending from skull and vertebral column to pectoral girdle</a:t>
            </a:r>
          </a:p>
          <a:p>
            <a:pPr lvl="2">
              <a:spcBef>
                <a:spcPts val="600"/>
              </a:spcBef>
              <a:spcAft>
                <a:spcPts val="600"/>
              </a:spcAft>
            </a:pPr>
            <a:r>
              <a:rPr lang="en-US" altLang="en-US" dirty="0">
                <a:cs typeface="Times New Roman" pitchFamily="18" charset="0"/>
              </a:rPr>
              <a:t>Can elevate, depress, retract, or rotate scapula</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21</a:t>
            </a:fld>
            <a:endParaRPr lang="en-US" dirty="0"/>
          </a:p>
        </p:txBody>
      </p:sp>
    </p:spTree>
    <p:extLst>
      <p:ext uri="{BB962C8B-B14F-4D97-AF65-F5344CB8AC3E}">
        <p14:creationId xmlns:p14="http://schemas.microsoft.com/office/powerpoint/2010/main" val="1392508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That Move Pectoral Girdle and the Glenohumeral Joint/Arm, Posterior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11.21b</a:t>
            </a:r>
          </a:p>
        </p:txBody>
      </p:sp>
      <p:pic>
        <p:nvPicPr>
          <p:cNvPr id="7" name="Picture 3" descr="An illustration shows posterior view of muscles that move the pectoral girdle and the glenohumeral joint/arm.">
            <a:extLst>
              <a:ext uri="{FF2B5EF4-FFF2-40B4-BE49-F238E27FC236}">
                <a16:creationId xmlns:a16="http://schemas.microsoft.com/office/drawing/2014/main" id="{0B3FE681-8C9A-4DC4-8424-335E125066B1}"/>
              </a:ext>
            </a:extLst>
          </p:cNvPr>
          <p:cNvPicPr>
            <a:picLocks noChangeAspect="1"/>
          </p:cNvPicPr>
          <p:nvPr/>
        </p:nvPicPr>
        <p:blipFill rotWithShape="1">
          <a:blip r:embed="rId2"/>
          <a:srcRect t="41270" b="7936"/>
          <a:stretch/>
        </p:blipFill>
        <p:spPr bwMode="auto">
          <a:xfrm>
            <a:off x="1188720" y="1329691"/>
            <a:ext cx="6766560" cy="483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22</a:t>
            </a:fld>
            <a:endParaRPr lang="en-US"/>
          </a:p>
        </p:txBody>
      </p:sp>
    </p:spTree>
    <p:extLst>
      <p:ext uri="{BB962C8B-B14F-4D97-AF65-F5344CB8AC3E}">
        <p14:creationId xmlns:p14="http://schemas.microsoft.com/office/powerpoint/2010/main" val="3587365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Retraction and Protraction of the Scapula</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11.20a</a:t>
            </a:r>
          </a:p>
        </p:txBody>
      </p:sp>
      <p:pic>
        <p:nvPicPr>
          <p:cNvPr id="8" name="Picture 3" descr="An illustration shows retraction and protraction of scapula.">
            <a:extLst>
              <a:ext uri="{FF2B5EF4-FFF2-40B4-BE49-F238E27FC236}">
                <a16:creationId xmlns:a16="http://schemas.microsoft.com/office/drawing/2014/main" id="{8A5D7C6A-873A-4997-AF0E-D400CD8BCC17}"/>
              </a:ext>
            </a:extLst>
          </p:cNvPr>
          <p:cNvPicPr>
            <a:picLocks noChangeAspect="1"/>
          </p:cNvPicPr>
          <p:nvPr/>
        </p:nvPicPr>
        <p:blipFill rotWithShape="1">
          <a:blip r:embed="rId2"/>
          <a:srcRect t="1792" r="35531" b="51613"/>
          <a:stretch/>
        </p:blipFill>
        <p:spPr bwMode="auto">
          <a:xfrm>
            <a:off x="548640" y="1137842"/>
            <a:ext cx="8046720" cy="499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2331401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Elevation, Depression, and Rotation of the Scapula</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11.20b-c</a:t>
            </a:r>
          </a:p>
        </p:txBody>
      </p:sp>
      <p:pic>
        <p:nvPicPr>
          <p:cNvPr id="7" name="Picture 3" descr="Two illustrations show elevation and depression of scapula, superior and inferior rotation of scapula.">
            <a:extLst>
              <a:ext uri="{FF2B5EF4-FFF2-40B4-BE49-F238E27FC236}">
                <a16:creationId xmlns:a16="http://schemas.microsoft.com/office/drawing/2014/main" id="{F3882F32-61B2-4996-90B4-85CB2A1C53F8}"/>
              </a:ext>
            </a:extLst>
          </p:cNvPr>
          <p:cNvPicPr>
            <a:picLocks noChangeAspect="1"/>
          </p:cNvPicPr>
          <p:nvPr/>
        </p:nvPicPr>
        <p:blipFill rotWithShape="1">
          <a:blip r:embed="rId2"/>
          <a:srcRect t="47748"/>
          <a:stretch/>
        </p:blipFill>
        <p:spPr bwMode="auto">
          <a:xfrm>
            <a:off x="365760" y="1597428"/>
            <a:ext cx="8412480" cy="37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3711177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11.8b Muscles That Move the Arm at the Glenohumeral Joint</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dirty="0">
                <a:cs typeface="Times New Roman" pitchFamily="18" charset="0"/>
              </a:rPr>
              <a:t>Eleven muscles cross the  glenohumeral joint and move the </a:t>
            </a:r>
            <a:r>
              <a:rPr lang="en-US" altLang="en-US" dirty="0" err="1">
                <a:cs typeface="Times New Roman" pitchFamily="18" charset="0"/>
              </a:rPr>
              <a:t>humerus</a:t>
            </a:r>
            <a:endParaRPr lang="en-US" altLang="en-US" dirty="0">
              <a:cs typeface="Times New Roman" pitchFamily="18" charset="0"/>
            </a:endParaRPr>
          </a:p>
          <a:p>
            <a:pPr>
              <a:spcBef>
                <a:spcPts val="1200"/>
              </a:spcBef>
            </a:pPr>
            <a:r>
              <a:rPr lang="en-US" altLang="en-US" dirty="0">
                <a:cs typeface="Times New Roman" pitchFamily="18" charset="0"/>
              </a:rPr>
              <a:t>Agonists (prime movers) of the glenohumeral joint:</a:t>
            </a:r>
          </a:p>
          <a:p>
            <a:pPr lvl="1">
              <a:spcBef>
                <a:spcPts val="1200"/>
              </a:spcBef>
            </a:pPr>
            <a:r>
              <a:rPr lang="en-US" altLang="en-US" b="1" dirty="0">
                <a:cs typeface="Times New Roman" pitchFamily="18" charset="0"/>
              </a:rPr>
              <a:t>Latissimus dorsi</a:t>
            </a:r>
          </a:p>
          <a:p>
            <a:pPr lvl="2">
              <a:spcBef>
                <a:spcPts val="1200"/>
              </a:spcBef>
            </a:pPr>
            <a:r>
              <a:rPr lang="en-US" altLang="en-US" dirty="0">
                <a:cs typeface="Times New Roman" pitchFamily="18" charset="0"/>
              </a:rPr>
              <a:t>Broad triangular muscle on back</a:t>
            </a:r>
          </a:p>
          <a:p>
            <a:pPr lvl="2">
              <a:spcBef>
                <a:spcPts val="1200"/>
              </a:spcBef>
            </a:pPr>
            <a:r>
              <a:rPr lang="en-US" altLang="en-US" dirty="0">
                <a:cs typeface="Times New Roman" pitchFamily="18" charset="0"/>
              </a:rPr>
              <a:t>Agonist of arm extension; also adducts and medially rotates arm</a:t>
            </a:r>
          </a:p>
          <a:p>
            <a:pPr lvl="1">
              <a:spcBef>
                <a:spcPts val="1200"/>
              </a:spcBef>
            </a:pPr>
            <a:r>
              <a:rPr lang="en-US" altLang="en-US" b="1" dirty="0">
                <a:cs typeface="Times New Roman" pitchFamily="18" charset="0"/>
              </a:rPr>
              <a:t>Pectoralis major</a:t>
            </a:r>
          </a:p>
          <a:p>
            <a:pPr lvl="2">
              <a:spcBef>
                <a:spcPts val="1200"/>
              </a:spcBef>
            </a:pPr>
            <a:r>
              <a:rPr lang="en-US" altLang="en-US" dirty="0">
                <a:cs typeface="Times New Roman" pitchFamily="18" charset="0"/>
              </a:rPr>
              <a:t>Thick fan-shaped muscle on superior, anterior thorax</a:t>
            </a:r>
          </a:p>
          <a:p>
            <a:pPr lvl="2">
              <a:spcBef>
                <a:spcPts val="1200"/>
              </a:spcBef>
            </a:pPr>
            <a:r>
              <a:rPr lang="en-US" altLang="en-US" dirty="0">
                <a:cs typeface="Times New Roman" pitchFamily="18" charset="0"/>
              </a:rPr>
              <a:t>Agonist of arm flexion; also adducts and medially rotates arm</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1555735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11.8b Muscles That Move the Arm at the Glenohumeral Joint</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600"/>
              </a:spcBef>
              <a:spcAft>
                <a:spcPts val="600"/>
              </a:spcAft>
            </a:pPr>
            <a:r>
              <a:rPr lang="en-US" altLang="en-US" b="1" dirty="0">
                <a:cs typeface="Times New Roman" pitchFamily="18" charset="0"/>
              </a:rPr>
              <a:t>Triceps brachii</a:t>
            </a:r>
          </a:p>
          <a:p>
            <a:pPr lvl="1">
              <a:spcBef>
                <a:spcPts val="300"/>
              </a:spcBef>
              <a:spcAft>
                <a:spcPts val="600"/>
              </a:spcAft>
            </a:pPr>
            <a:r>
              <a:rPr lang="en-US" altLang="en-US" sz="2000" dirty="0">
                <a:cs typeface="Times New Roman" pitchFamily="18" charset="0"/>
              </a:rPr>
              <a:t>Long head originates on scapula, spans shoulder joint</a:t>
            </a:r>
          </a:p>
          <a:p>
            <a:pPr lvl="1">
              <a:spcBef>
                <a:spcPts val="300"/>
              </a:spcBef>
              <a:spcAft>
                <a:spcPts val="600"/>
              </a:spcAft>
            </a:pPr>
            <a:r>
              <a:rPr lang="en-US" altLang="en-US" sz="2000" dirty="0">
                <a:cs typeface="Times New Roman" pitchFamily="18" charset="0"/>
              </a:rPr>
              <a:t>Helps extend and adduct the arm</a:t>
            </a:r>
          </a:p>
          <a:p>
            <a:pPr>
              <a:spcBef>
                <a:spcPts val="600"/>
              </a:spcBef>
              <a:spcAft>
                <a:spcPts val="600"/>
              </a:spcAft>
            </a:pPr>
            <a:r>
              <a:rPr lang="en-US" altLang="en-US" b="1" dirty="0">
                <a:cs typeface="Times New Roman" pitchFamily="18" charset="0"/>
              </a:rPr>
              <a:t>Biceps brachii</a:t>
            </a:r>
          </a:p>
          <a:p>
            <a:pPr lvl="1">
              <a:spcBef>
                <a:spcPts val="300"/>
              </a:spcBef>
              <a:spcAft>
                <a:spcPts val="600"/>
              </a:spcAft>
            </a:pPr>
            <a:r>
              <a:rPr lang="en-US" altLang="en-US" sz="2000" dirty="0">
                <a:cs typeface="Times New Roman" pitchFamily="18" charset="0"/>
              </a:rPr>
              <a:t>Both heads originate on scapula and span shoulder joint</a:t>
            </a:r>
          </a:p>
          <a:p>
            <a:pPr lvl="1">
              <a:spcBef>
                <a:spcPts val="300"/>
              </a:spcBef>
              <a:spcAft>
                <a:spcPts val="600"/>
              </a:spcAft>
            </a:pPr>
            <a:r>
              <a:rPr lang="en-US" altLang="en-US" sz="2000" dirty="0">
                <a:cs typeface="Times New Roman" pitchFamily="18" charset="0"/>
              </a:rPr>
              <a:t>Assists in flexing the arm</a:t>
            </a:r>
          </a:p>
          <a:p>
            <a:pPr>
              <a:spcBef>
                <a:spcPts val="600"/>
              </a:spcBef>
              <a:spcAft>
                <a:spcPts val="600"/>
              </a:spcAft>
            </a:pPr>
            <a:r>
              <a:rPr lang="en-US" altLang="en-US" b="1" dirty="0">
                <a:cs typeface="Times New Roman" pitchFamily="18" charset="0"/>
              </a:rPr>
              <a:t>Deltoid</a:t>
            </a:r>
          </a:p>
          <a:p>
            <a:pPr lvl="1">
              <a:spcBef>
                <a:spcPts val="300"/>
              </a:spcBef>
              <a:spcAft>
                <a:spcPts val="600"/>
              </a:spcAft>
            </a:pPr>
            <a:r>
              <a:rPr lang="en-US" altLang="en-US" sz="2000" dirty="0">
                <a:cs typeface="Times New Roman" pitchFamily="18" charset="0"/>
              </a:rPr>
              <a:t>Prime abductor of the arm</a:t>
            </a:r>
          </a:p>
          <a:p>
            <a:pPr lvl="1">
              <a:spcBef>
                <a:spcPts val="300"/>
              </a:spcBef>
              <a:spcAft>
                <a:spcPts val="600"/>
              </a:spcAft>
            </a:pPr>
            <a:r>
              <a:rPr lang="en-US" altLang="en-US" sz="2000" dirty="0">
                <a:cs typeface="Times New Roman" pitchFamily="18" charset="0"/>
              </a:rPr>
              <a:t>Its anterior fibers flex and medially rotate arm</a:t>
            </a:r>
          </a:p>
          <a:p>
            <a:pPr lvl="1">
              <a:spcBef>
                <a:spcPts val="300"/>
              </a:spcBef>
              <a:spcAft>
                <a:spcPts val="600"/>
              </a:spcAft>
            </a:pPr>
            <a:r>
              <a:rPr lang="en-US" altLang="en-US" sz="2000" dirty="0">
                <a:cs typeface="Times New Roman" pitchFamily="18" charset="0"/>
              </a:rPr>
              <a:t>Its lateral fibers abduct the arm</a:t>
            </a:r>
          </a:p>
          <a:p>
            <a:pPr lvl="1">
              <a:spcBef>
                <a:spcPts val="300"/>
              </a:spcBef>
              <a:spcAft>
                <a:spcPts val="600"/>
              </a:spcAft>
            </a:pPr>
            <a:r>
              <a:rPr lang="en-US" altLang="en-US" sz="2000" dirty="0">
                <a:cs typeface="Times New Roman" pitchFamily="18" charset="0"/>
              </a:rPr>
              <a:t>Its posterior fibers extend and laterally rotate arm</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1842088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11.8b Muscles That Move the Arm at the Glenohumeral Joint</a:t>
            </a:r>
            <a:r>
              <a:rPr lang="en-US" altLang="en-US" sz="1200" dirty="0"/>
              <a:t> 3</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r>
              <a:rPr lang="en-US" altLang="en-US" b="1" dirty="0">
                <a:cs typeface="Times New Roman" pitchFamily="18" charset="0"/>
              </a:rPr>
              <a:t>Coracobrachialis</a:t>
            </a:r>
          </a:p>
          <a:p>
            <a:pPr lvl="1">
              <a:spcBef>
                <a:spcPts val="0"/>
              </a:spcBef>
            </a:pPr>
            <a:r>
              <a:rPr lang="en-US" altLang="en-US" dirty="0">
                <a:cs typeface="Times New Roman" pitchFamily="18" charset="0"/>
              </a:rPr>
              <a:t>Flexes and adducts the arm</a:t>
            </a:r>
            <a:endParaRPr lang="en-US" altLang="en-US" b="1" dirty="0">
              <a:cs typeface="Times New Roman" pitchFamily="18" charset="0"/>
            </a:endParaRPr>
          </a:p>
          <a:p>
            <a:r>
              <a:rPr lang="en-US" altLang="en-US" b="1" dirty="0">
                <a:cs typeface="Times New Roman" pitchFamily="18" charset="0"/>
              </a:rPr>
              <a:t>Teres major</a:t>
            </a:r>
          </a:p>
          <a:p>
            <a:pPr lvl="1">
              <a:spcBef>
                <a:spcPts val="0"/>
              </a:spcBef>
            </a:pPr>
            <a:r>
              <a:rPr lang="en-US" altLang="en-US" dirty="0">
                <a:cs typeface="Times New Roman" pitchFamily="18" charset="0"/>
              </a:rPr>
              <a:t>Extends, adducts, medially rotates arm</a:t>
            </a:r>
          </a:p>
          <a:p>
            <a:r>
              <a:rPr lang="en-US" altLang="en-US" b="1" dirty="0">
                <a:cs typeface="Times New Roman" pitchFamily="18" charset="0"/>
              </a:rPr>
              <a:t>Rotator cuff muscles:</a:t>
            </a:r>
          </a:p>
          <a:p>
            <a:pPr lvl="1">
              <a:spcBef>
                <a:spcPts val="0"/>
              </a:spcBef>
            </a:pPr>
            <a:r>
              <a:rPr lang="en-US" altLang="en-US" b="1" dirty="0">
                <a:cs typeface="Times New Roman" pitchFamily="18" charset="0"/>
              </a:rPr>
              <a:t>Subscapularis</a:t>
            </a:r>
          </a:p>
          <a:p>
            <a:pPr lvl="2">
              <a:spcBef>
                <a:spcPts val="0"/>
              </a:spcBef>
            </a:pPr>
            <a:r>
              <a:rPr lang="en-US" altLang="en-US" dirty="0">
                <a:cs typeface="Times New Roman" pitchFamily="18" charset="0"/>
              </a:rPr>
              <a:t>Medially rotates arm</a:t>
            </a:r>
          </a:p>
          <a:p>
            <a:pPr lvl="1">
              <a:spcBef>
                <a:spcPts val="0"/>
              </a:spcBef>
            </a:pPr>
            <a:r>
              <a:rPr lang="en-US" altLang="en-US" b="1" dirty="0">
                <a:cs typeface="Times New Roman" pitchFamily="18" charset="0"/>
              </a:rPr>
              <a:t>Supraspinatus</a:t>
            </a:r>
          </a:p>
          <a:p>
            <a:pPr lvl="2">
              <a:spcBef>
                <a:spcPts val="0"/>
              </a:spcBef>
            </a:pPr>
            <a:r>
              <a:rPr lang="en-US" altLang="en-US" dirty="0">
                <a:cs typeface="Times New Roman" pitchFamily="18" charset="0"/>
              </a:rPr>
              <a:t>Abducts the arm</a:t>
            </a:r>
          </a:p>
          <a:p>
            <a:pPr lvl="1">
              <a:spcBef>
                <a:spcPts val="0"/>
              </a:spcBef>
            </a:pPr>
            <a:r>
              <a:rPr lang="en-US" altLang="en-US" b="1" dirty="0">
                <a:cs typeface="Times New Roman" pitchFamily="18" charset="0"/>
              </a:rPr>
              <a:t>Infraspinatus </a:t>
            </a:r>
            <a:r>
              <a:rPr lang="en-US" altLang="en-US" dirty="0">
                <a:cs typeface="Times New Roman" pitchFamily="18" charset="0"/>
              </a:rPr>
              <a:t>and</a:t>
            </a:r>
            <a:r>
              <a:rPr lang="en-US" altLang="en-US" b="1" dirty="0">
                <a:cs typeface="Times New Roman" pitchFamily="18" charset="0"/>
              </a:rPr>
              <a:t> teres minor</a:t>
            </a:r>
          </a:p>
          <a:p>
            <a:pPr lvl="2">
              <a:spcBef>
                <a:spcPts val="0"/>
              </a:spcBef>
            </a:pPr>
            <a:r>
              <a:rPr lang="en-US" altLang="en-US" dirty="0">
                <a:cs typeface="Times New Roman" pitchFamily="18" charset="0"/>
              </a:rPr>
              <a:t>Adduct and laterally rotate arm</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27</a:t>
            </a:fld>
            <a:endParaRPr lang="en-US"/>
          </a:p>
        </p:txBody>
      </p:sp>
    </p:spTree>
    <p:extLst>
      <p:ext uri="{BB962C8B-B14F-4D97-AF65-F5344CB8AC3E}">
        <p14:creationId xmlns:p14="http://schemas.microsoft.com/office/powerpoint/2010/main" val="1408895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2EFE-6570-480B-97DC-EEC2B75265CF}"/>
              </a:ext>
            </a:extLst>
          </p:cNvPr>
          <p:cNvSpPr>
            <a:spLocks noGrp="1"/>
          </p:cNvSpPr>
          <p:nvPr>
            <p:ph type="title"/>
          </p:nvPr>
        </p:nvSpPr>
        <p:spPr/>
        <p:txBody>
          <a:bodyPr/>
          <a:lstStyle/>
          <a:p>
            <a:r>
              <a:rPr lang="en-US" dirty="0"/>
              <a:t>Rotator Cuff Muscles</a:t>
            </a:r>
            <a:endParaRPr lang="en-IN" dirty="0"/>
          </a:p>
        </p:txBody>
      </p:sp>
      <p:sp>
        <p:nvSpPr>
          <p:cNvPr id="3" name="Content Placeholder 2">
            <a:extLst>
              <a:ext uri="{FF2B5EF4-FFF2-40B4-BE49-F238E27FC236}">
                <a16:creationId xmlns:a16="http://schemas.microsoft.com/office/drawing/2014/main" id="{C01E10E8-193F-43C8-8919-79C5F1083BE5}"/>
              </a:ext>
            </a:extLst>
          </p:cNvPr>
          <p:cNvSpPr>
            <a:spLocks noGrp="1"/>
          </p:cNvSpPr>
          <p:nvPr>
            <p:ph sz="quarter" idx="11"/>
          </p:nvPr>
        </p:nvSpPr>
        <p:spPr>
          <a:xfrm>
            <a:off x="342900" y="1276710"/>
            <a:ext cx="2857500" cy="4733630"/>
          </a:xfrm>
        </p:spPr>
        <p:txBody>
          <a:bodyPr/>
          <a:lstStyle/>
          <a:p>
            <a:pPr marL="457200" indent="-457200">
              <a:spcBef>
                <a:spcPct val="0"/>
              </a:spcBef>
              <a:buFont typeface="Arial" panose="020B0604020202020204" pitchFamily="34" charset="0"/>
              <a:buChar char="•"/>
            </a:pPr>
            <a:r>
              <a:rPr lang="en-US" altLang="en-US" dirty="0">
                <a:cs typeface="Times New Roman" pitchFamily="18" charset="0"/>
              </a:rPr>
              <a:t>Subscapularis helps in wind up for pitch</a:t>
            </a:r>
          </a:p>
          <a:p>
            <a:pPr marL="457200" indent="-457200">
              <a:spcBef>
                <a:spcPct val="0"/>
              </a:spcBef>
              <a:buFont typeface="Arial" panose="020B0604020202020204" pitchFamily="34" charset="0"/>
              <a:buChar char="•"/>
            </a:pPr>
            <a:r>
              <a:rPr lang="en-US" altLang="en-US" dirty="0">
                <a:cs typeface="Times New Roman" pitchFamily="18" charset="0"/>
              </a:rPr>
              <a:t>Supraspinatus helps in executing pitch delivery</a:t>
            </a:r>
          </a:p>
          <a:p>
            <a:pPr marL="457200" indent="-457200">
              <a:spcBef>
                <a:spcPct val="0"/>
              </a:spcBef>
              <a:buFont typeface="Arial" panose="020B0604020202020204" pitchFamily="34" charset="0"/>
              <a:buChar char="•"/>
            </a:pPr>
            <a:r>
              <a:rPr lang="en-US" altLang="en-US" dirty="0">
                <a:cs typeface="Times New Roman" pitchFamily="18" charset="0"/>
              </a:rPr>
              <a:t>Infraspinatus and teres minor slow the arm at end of pitch</a:t>
            </a:r>
          </a:p>
        </p:txBody>
      </p:sp>
      <p:sp>
        <p:nvSpPr>
          <p:cNvPr id="4" name="Content Placeholder 3">
            <a:extLst>
              <a:ext uri="{FF2B5EF4-FFF2-40B4-BE49-F238E27FC236}">
                <a16:creationId xmlns:a16="http://schemas.microsoft.com/office/drawing/2014/main" id="{827975AB-F434-4C12-95F3-BA841D8CEC64}"/>
              </a:ext>
            </a:extLst>
          </p:cNvPr>
          <p:cNvSpPr>
            <a:spLocks noGrp="1"/>
          </p:cNvSpPr>
          <p:nvPr>
            <p:ph sz="quarter" idx="15"/>
          </p:nvPr>
        </p:nvSpPr>
        <p:spPr>
          <a:xfrm>
            <a:off x="22578" y="6160612"/>
            <a:ext cx="2011680" cy="365760"/>
          </a:xfrm>
        </p:spPr>
        <p:txBody>
          <a:bodyPr/>
          <a:lstStyle/>
          <a:p>
            <a:r>
              <a:rPr lang="en-US" altLang="en-US" sz="2000" dirty="0">
                <a:cs typeface="Times New Roman" pitchFamily="18" charset="0"/>
              </a:rPr>
              <a:t>Figure 11.22</a:t>
            </a:r>
          </a:p>
        </p:txBody>
      </p:sp>
      <p:pic>
        <p:nvPicPr>
          <p:cNvPr id="10" name="Picture 4" descr="Two illustrations and three photos show rotator cuff muscles.">
            <a:extLst>
              <a:ext uri="{FF2B5EF4-FFF2-40B4-BE49-F238E27FC236}">
                <a16:creationId xmlns:a16="http://schemas.microsoft.com/office/drawing/2014/main" id="{2ABFE7EF-6894-4535-9F6D-5B88D588722D}"/>
              </a:ext>
            </a:extLst>
          </p:cNvPr>
          <p:cNvPicPr>
            <a:picLocks noChangeAspect="1"/>
          </p:cNvPicPr>
          <p:nvPr/>
        </p:nvPicPr>
        <p:blipFill>
          <a:blip r:embed="rId2"/>
          <a:stretch>
            <a:fillRect/>
          </a:stretch>
        </p:blipFill>
        <p:spPr bwMode="auto">
          <a:xfrm>
            <a:off x="3470909" y="1524000"/>
            <a:ext cx="546037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a:extLst>
              <a:ext uri="{FF2B5EF4-FFF2-40B4-BE49-F238E27FC236}">
                <a16:creationId xmlns:a16="http://schemas.microsoft.com/office/drawing/2014/main" id="{E50B3381-207D-4D30-85D4-3A75DCB4BBA1}"/>
              </a:ext>
            </a:extLst>
          </p:cNvPr>
          <p:cNvSpPr>
            <a:spLocks noGrp="1"/>
          </p:cNvSpPr>
          <p:nvPr>
            <p:ph type="body" sz="quarter" idx="39"/>
          </p:nvPr>
        </p:nvSpPr>
        <p:spPr>
          <a:xfrm>
            <a:off x="2876792" y="5689854"/>
            <a:ext cx="6126480" cy="181356"/>
          </a:xfrm>
        </p:spPr>
        <p:txBody>
          <a:bodyPr/>
          <a:lstStyle/>
          <a:p>
            <a:r>
              <a:rPr lang="en-US" dirty="0"/>
              <a:t>(Top left) Richard Wear/Getty Images; (Top middle) ©Zuma Press Inc/</a:t>
            </a:r>
            <a:r>
              <a:rPr lang="en-US" dirty="0" err="1"/>
              <a:t>Alamy</a:t>
            </a:r>
            <a:r>
              <a:rPr lang="en-US" dirty="0"/>
              <a:t> Stock Photo; (Top right) ©Enigma/</a:t>
            </a:r>
            <a:r>
              <a:rPr lang="en-US" dirty="0" err="1"/>
              <a:t>Alamy</a:t>
            </a:r>
            <a:r>
              <a:rPr lang="en-US" dirty="0"/>
              <a:t> Stock Photo</a:t>
            </a:r>
            <a:endParaRPr lang="en-IN" dirty="0"/>
          </a:p>
        </p:txBody>
      </p:sp>
      <p:sp>
        <p:nvSpPr>
          <p:cNvPr id="6" name="Text Placeholder 6">
            <a:extLst>
              <a:ext uri="{FF2B5EF4-FFF2-40B4-BE49-F238E27FC236}">
                <a16:creationId xmlns:a16="http://schemas.microsoft.com/office/drawing/2014/main" id="{EE302220-D11B-4945-940D-60E3DCBB486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7" name="Slide Number Placeholder 7">
            <a:extLst>
              <a:ext uri="{FF2B5EF4-FFF2-40B4-BE49-F238E27FC236}">
                <a16:creationId xmlns:a16="http://schemas.microsoft.com/office/drawing/2014/main" id="{38AF0027-82CE-483A-975E-79C83554F24F}"/>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2518892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Rotator Cuff Injuries</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marL="342900" indent="-342900">
              <a:spcBef>
                <a:spcPts val="1200"/>
              </a:spcBef>
              <a:buFont typeface="Arial" panose="020B0604020202020204" pitchFamily="34" charset="0"/>
              <a:buChar char="•"/>
            </a:pPr>
            <a:r>
              <a:rPr lang="en-US" altLang="en-US" dirty="0">
                <a:cs typeface="Times New Roman" pitchFamily="18" charset="0"/>
              </a:rPr>
              <a:t>Result of trauma or disease </a:t>
            </a:r>
          </a:p>
          <a:p>
            <a:pPr marL="342900" indent="-342900">
              <a:spcBef>
                <a:spcPts val="1200"/>
              </a:spcBef>
              <a:buFont typeface="Arial" panose="020B0604020202020204" pitchFamily="34" charset="0"/>
              <a:buChar char="•"/>
            </a:pPr>
            <a:r>
              <a:rPr lang="en-US" altLang="en-US" dirty="0">
                <a:cs typeface="Times New Roman" pitchFamily="18" charset="0"/>
              </a:rPr>
              <a:t>Can be caused by repetitive use</a:t>
            </a:r>
          </a:p>
          <a:p>
            <a:pPr marL="342900" indent="-342900">
              <a:spcBef>
                <a:spcPts val="1200"/>
              </a:spcBef>
              <a:buFont typeface="Arial" panose="020B0604020202020204" pitchFamily="34" charset="0"/>
              <a:buChar char="•"/>
            </a:pPr>
            <a:r>
              <a:rPr lang="en-US" altLang="en-US" dirty="0">
                <a:cs typeface="Times New Roman" pitchFamily="18" charset="0"/>
              </a:rPr>
              <a:t>Can be caused by falling on the shoulder or lifting too heavy of an object</a:t>
            </a:r>
          </a:p>
          <a:p>
            <a:pPr marL="342900" indent="-342900">
              <a:spcBef>
                <a:spcPts val="1200"/>
              </a:spcBef>
              <a:buFont typeface="Arial" panose="020B0604020202020204" pitchFamily="34" charset="0"/>
              <a:buChar char="•"/>
            </a:pPr>
            <a:r>
              <a:rPr lang="en-US" altLang="en-US" dirty="0">
                <a:cs typeface="Times New Roman" pitchFamily="18" charset="0"/>
              </a:rPr>
              <a:t>Supraspinatus most commonly involved</a:t>
            </a:r>
          </a:p>
          <a:p>
            <a:pPr marL="342900" indent="-342900">
              <a:spcBef>
                <a:spcPts val="1200"/>
              </a:spcBef>
              <a:buFont typeface="Arial" panose="020B0604020202020204" pitchFamily="34" charset="0"/>
              <a:buChar char="•"/>
            </a:pPr>
            <a:r>
              <a:rPr lang="en-US" altLang="en-US" dirty="0">
                <a:cs typeface="Times New Roman" pitchFamily="18" charset="0"/>
              </a:rPr>
              <a:t>Symptoms are swelling, tenderness, and pain with movement</a:t>
            </a:r>
          </a:p>
          <a:p>
            <a:pPr marL="342900" indent="-342900">
              <a:spcBef>
                <a:spcPts val="1200"/>
              </a:spcBef>
              <a:buFont typeface="Arial" panose="020B0604020202020204" pitchFamily="34" charset="0"/>
              <a:buChar char="•"/>
            </a:pPr>
            <a:r>
              <a:rPr lang="en-US" altLang="en-US" dirty="0">
                <a:cs typeface="Times New Roman" pitchFamily="18" charset="0"/>
              </a:rPr>
              <a:t>Especially common in baseball players</a:t>
            </a:r>
          </a:p>
          <a:p>
            <a:pPr marL="342900" indent="-342900">
              <a:spcBef>
                <a:spcPts val="1200"/>
              </a:spcBef>
              <a:buFont typeface="Arial" panose="020B0604020202020204" pitchFamily="34" charset="0"/>
              <a:buChar char="•"/>
            </a:pPr>
            <a:r>
              <a:rPr lang="en-US" altLang="en-US" dirty="0">
                <a:cs typeface="Times New Roman" pitchFamily="18" charset="0"/>
              </a:rPr>
              <a:t>May require physical therapy or surgical repair</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29</a:t>
            </a:fld>
            <a:endParaRPr lang="en-US"/>
          </a:p>
        </p:txBody>
      </p:sp>
    </p:spTree>
    <p:extLst>
      <p:ext uri="{BB962C8B-B14F-4D97-AF65-F5344CB8AC3E}">
        <p14:creationId xmlns:p14="http://schemas.microsoft.com/office/powerpoint/2010/main" val="68026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11.5 Muscles of Respiration</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1200"/>
              </a:spcBef>
            </a:pPr>
            <a:r>
              <a:rPr lang="en-US" altLang="en-US" dirty="0">
                <a:cs typeface="Times New Roman" pitchFamily="18" charset="0"/>
              </a:rPr>
              <a:t>Muscles of respiration</a:t>
            </a:r>
          </a:p>
          <a:p>
            <a:pPr lvl="1">
              <a:spcBef>
                <a:spcPts val="1200"/>
              </a:spcBef>
            </a:pPr>
            <a:r>
              <a:rPr lang="en-US" altLang="en-US" dirty="0">
                <a:cs typeface="Times New Roman" pitchFamily="18" charset="0"/>
              </a:rPr>
              <a:t>Found on posterior and anterior thorax</a:t>
            </a:r>
          </a:p>
          <a:p>
            <a:pPr lvl="1">
              <a:spcBef>
                <a:spcPts val="1200"/>
              </a:spcBef>
            </a:pPr>
            <a:r>
              <a:rPr lang="en-US" altLang="en-US" b="1" dirty="0">
                <a:cs typeface="Times New Roman" pitchFamily="18" charset="0"/>
              </a:rPr>
              <a:t>Serratus posterior superior</a:t>
            </a:r>
          </a:p>
          <a:p>
            <a:pPr lvl="2">
              <a:spcBef>
                <a:spcPts val="1200"/>
              </a:spcBef>
            </a:pPr>
            <a:r>
              <a:rPr lang="en-US" altLang="en-US" dirty="0">
                <a:cs typeface="Times New Roman" pitchFamily="18" charset="0"/>
              </a:rPr>
              <a:t>Elevates ribs during forced inspiration</a:t>
            </a:r>
          </a:p>
          <a:p>
            <a:pPr lvl="2">
              <a:spcBef>
                <a:spcPts val="1200"/>
              </a:spcBef>
            </a:pPr>
            <a:r>
              <a:rPr lang="en-US" altLang="en-US" dirty="0">
                <a:cs typeface="Times New Roman" pitchFamily="18" charset="0"/>
              </a:rPr>
              <a:t>Increases lateral dimensions of thorax</a:t>
            </a:r>
          </a:p>
          <a:p>
            <a:pPr lvl="1">
              <a:spcBef>
                <a:spcPts val="1200"/>
              </a:spcBef>
            </a:pPr>
            <a:r>
              <a:rPr lang="en-US" altLang="en-US" b="1" dirty="0">
                <a:cs typeface="Times New Roman" pitchFamily="18" charset="0"/>
              </a:rPr>
              <a:t>Serratus posterior inferior</a:t>
            </a:r>
          </a:p>
          <a:p>
            <a:pPr lvl="2">
              <a:spcBef>
                <a:spcPts val="1200"/>
              </a:spcBef>
            </a:pPr>
            <a:r>
              <a:rPr lang="en-US" altLang="en-US" dirty="0">
                <a:cs typeface="Times New Roman" pitchFamily="18" charset="0"/>
              </a:rPr>
              <a:t>Depresses ribs during forced expiration</a:t>
            </a:r>
            <a:endParaRPr lang="en-US" altLang="en-US" sz="2800" dirty="0">
              <a:cs typeface="Times New Roman" pitchFamily="18" charset="0"/>
            </a:endParaRPr>
          </a:p>
          <a:p>
            <a:pPr lvl="1">
              <a:spcBef>
                <a:spcPts val="1200"/>
              </a:spcBef>
            </a:pPr>
            <a:r>
              <a:rPr lang="en-US" altLang="en-US" b="1" dirty="0">
                <a:cs typeface="Times New Roman" pitchFamily="18" charset="0"/>
              </a:rPr>
              <a:t>Scalene muscles</a:t>
            </a:r>
          </a:p>
          <a:p>
            <a:pPr lvl="2">
              <a:spcBef>
                <a:spcPts val="1200"/>
              </a:spcBef>
            </a:pPr>
            <a:r>
              <a:rPr lang="en-US" altLang="en-US" dirty="0">
                <a:cs typeface="Times New Roman" pitchFamily="18" charset="0"/>
              </a:rPr>
              <a:t>Help elevate first and second ribs during forced inspiration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3685393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11.8c Arm and Forearm Muscles That Move the Forearm at the Elbow Joint</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a:xfrm>
            <a:off x="342900" y="1276709"/>
            <a:ext cx="8458200" cy="5083147"/>
          </a:xfrm>
        </p:spPr>
        <p:txBody>
          <a:bodyPr/>
          <a:lstStyle/>
          <a:p>
            <a:pPr>
              <a:spcBef>
                <a:spcPts val="600"/>
              </a:spcBef>
            </a:pPr>
            <a:r>
              <a:rPr lang="en-US" altLang="en-US" dirty="0">
                <a:cs typeface="Times New Roman" pitchFamily="18" charset="0"/>
              </a:rPr>
              <a:t>Limbs are organized into </a:t>
            </a:r>
            <a:r>
              <a:rPr lang="en-US" altLang="en-US" b="1" dirty="0">
                <a:cs typeface="Times New Roman" pitchFamily="18" charset="0"/>
              </a:rPr>
              <a:t>compartments</a:t>
            </a:r>
            <a:r>
              <a:rPr lang="en-US" altLang="en-US" dirty="0">
                <a:cs typeface="Times New Roman" pitchFamily="18" charset="0"/>
              </a:rPr>
              <a:t> surrounded by deep fascia and subdivided by intermuscular septa</a:t>
            </a:r>
          </a:p>
          <a:p>
            <a:pPr lvl="1">
              <a:spcBef>
                <a:spcPts val="600"/>
              </a:spcBef>
            </a:pPr>
            <a:r>
              <a:rPr lang="en-US" altLang="en-US" dirty="0">
                <a:cs typeface="Times New Roman" pitchFamily="18" charset="0"/>
              </a:rPr>
              <a:t>A compartment houses functionally related muscles</a:t>
            </a:r>
          </a:p>
          <a:p>
            <a:pPr lvl="2">
              <a:spcBef>
                <a:spcPts val="600"/>
              </a:spcBef>
            </a:pPr>
            <a:r>
              <a:rPr lang="en-US" altLang="en-US" b="1" dirty="0">
                <a:cs typeface="Times New Roman" pitchFamily="18" charset="0"/>
              </a:rPr>
              <a:t>Anterior compartment </a:t>
            </a:r>
            <a:r>
              <a:rPr lang="en-US" altLang="en-US" dirty="0">
                <a:cs typeface="Times New Roman" pitchFamily="18" charset="0"/>
              </a:rPr>
              <a:t>of the arm has flexor muscles</a:t>
            </a:r>
          </a:p>
          <a:p>
            <a:pPr lvl="3">
              <a:spcBef>
                <a:spcPts val="600"/>
              </a:spcBef>
              <a:spcAft>
                <a:spcPts val="600"/>
              </a:spcAft>
            </a:pPr>
            <a:r>
              <a:rPr lang="en-US" altLang="en-US" sz="1800" dirty="0">
                <a:cs typeface="Times New Roman" pitchFamily="18" charset="0"/>
              </a:rPr>
              <a:t>Supplied blood by deep brachial artery</a:t>
            </a:r>
          </a:p>
          <a:p>
            <a:pPr lvl="3">
              <a:spcBef>
                <a:spcPts val="600"/>
              </a:spcBef>
              <a:spcAft>
                <a:spcPts val="600"/>
              </a:spcAft>
            </a:pPr>
            <a:r>
              <a:rPr lang="en-US" altLang="en-US" sz="1800" dirty="0">
                <a:cs typeface="Times New Roman" pitchFamily="18" charset="0"/>
              </a:rPr>
              <a:t>Innervated by musculocutaneous nerve</a:t>
            </a:r>
          </a:p>
          <a:p>
            <a:pPr lvl="3">
              <a:spcBef>
                <a:spcPts val="600"/>
              </a:spcBef>
              <a:spcAft>
                <a:spcPts val="600"/>
              </a:spcAft>
            </a:pPr>
            <a:r>
              <a:rPr lang="en-US" altLang="en-US" sz="1800" dirty="0">
                <a:cs typeface="Times New Roman" pitchFamily="18" charset="0"/>
              </a:rPr>
              <a:t>For example, biceps brachii, brachialis</a:t>
            </a:r>
          </a:p>
          <a:p>
            <a:pPr lvl="2">
              <a:spcBef>
                <a:spcPts val="600"/>
              </a:spcBef>
            </a:pPr>
            <a:r>
              <a:rPr lang="en-US" altLang="en-US" b="1" dirty="0">
                <a:cs typeface="Times New Roman" pitchFamily="18" charset="0"/>
              </a:rPr>
              <a:t>Posterior compartment </a:t>
            </a:r>
            <a:r>
              <a:rPr lang="en-US" altLang="en-US" dirty="0">
                <a:cs typeface="Times New Roman" pitchFamily="18" charset="0"/>
              </a:rPr>
              <a:t>of the arm has extensor muscles</a:t>
            </a:r>
          </a:p>
          <a:p>
            <a:pPr lvl="3">
              <a:spcBef>
                <a:spcPts val="600"/>
              </a:spcBef>
              <a:spcAft>
                <a:spcPts val="600"/>
              </a:spcAft>
            </a:pPr>
            <a:r>
              <a:rPr lang="en-US" altLang="en-US" sz="1800" dirty="0">
                <a:cs typeface="Times New Roman" pitchFamily="18" charset="0"/>
              </a:rPr>
              <a:t>Supplied blood by deep brachial artery</a:t>
            </a:r>
          </a:p>
          <a:p>
            <a:pPr lvl="3">
              <a:spcBef>
                <a:spcPts val="600"/>
              </a:spcBef>
              <a:spcAft>
                <a:spcPts val="600"/>
              </a:spcAft>
            </a:pPr>
            <a:r>
              <a:rPr lang="en-US" altLang="en-US" sz="1800" dirty="0">
                <a:cs typeface="Times New Roman" pitchFamily="18" charset="0"/>
              </a:rPr>
              <a:t>Innervated by radial nerve</a:t>
            </a:r>
          </a:p>
          <a:p>
            <a:pPr lvl="3">
              <a:spcBef>
                <a:spcPts val="600"/>
              </a:spcBef>
              <a:spcAft>
                <a:spcPts val="600"/>
              </a:spcAft>
            </a:pPr>
            <a:r>
              <a:rPr lang="en-US" altLang="en-US" sz="1800" dirty="0">
                <a:cs typeface="Times New Roman" pitchFamily="18" charset="0"/>
              </a:rPr>
              <a:t>For example, triceps brachii</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30</a:t>
            </a:fld>
            <a:endParaRPr lang="en-US"/>
          </a:p>
        </p:txBody>
      </p:sp>
    </p:spTree>
    <p:extLst>
      <p:ext uri="{BB962C8B-B14F-4D97-AF65-F5344CB8AC3E}">
        <p14:creationId xmlns:p14="http://schemas.microsoft.com/office/powerpoint/2010/main" val="169523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11.8c Arm and Forearm Muscles That Move the Forearm at the Elbow Joint</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600"/>
              </a:spcBef>
            </a:pPr>
            <a:r>
              <a:rPr lang="en-US" altLang="en-US" dirty="0">
                <a:cs typeface="Times New Roman" pitchFamily="18" charset="0"/>
              </a:rPr>
              <a:t>Muscles of the arm’s anterior compartment:</a:t>
            </a:r>
          </a:p>
          <a:p>
            <a:pPr lvl="1">
              <a:spcBef>
                <a:spcPts val="600"/>
              </a:spcBef>
            </a:pPr>
            <a:r>
              <a:rPr lang="en-US" altLang="en-US" b="1" dirty="0">
                <a:cs typeface="Times New Roman" pitchFamily="18" charset="0"/>
              </a:rPr>
              <a:t>Biceps brachii</a:t>
            </a:r>
          </a:p>
          <a:p>
            <a:pPr lvl="2">
              <a:spcBef>
                <a:spcPts val="600"/>
              </a:spcBef>
            </a:pPr>
            <a:r>
              <a:rPr lang="en-US" altLang="en-US" dirty="0">
                <a:cs typeface="Times New Roman" pitchFamily="18" charset="0"/>
              </a:rPr>
              <a:t>Two-headed muscle on anterior </a:t>
            </a:r>
            <a:r>
              <a:rPr lang="en-US" altLang="en-US" dirty="0" err="1">
                <a:cs typeface="Times New Roman" pitchFamily="18" charset="0"/>
              </a:rPr>
              <a:t>humerus</a:t>
            </a:r>
            <a:endParaRPr lang="en-US" altLang="en-US" dirty="0">
              <a:cs typeface="Times New Roman" pitchFamily="18" charset="0"/>
            </a:endParaRPr>
          </a:p>
          <a:p>
            <a:pPr lvl="2">
              <a:spcBef>
                <a:spcPts val="600"/>
              </a:spcBef>
            </a:pPr>
            <a:r>
              <a:rPr lang="en-US" altLang="en-US" dirty="0">
                <a:cs typeface="Times New Roman" pitchFamily="18" charset="0"/>
              </a:rPr>
              <a:t>Flexes and supinates forearm; weak flexor of </a:t>
            </a:r>
            <a:r>
              <a:rPr lang="en-US" altLang="en-US" dirty="0" err="1">
                <a:cs typeface="Times New Roman" pitchFamily="18" charset="0"/>
              </a:rPr>
              <a:t>humerus</a:t>
            </a:r>
            <a:endParaRPr lang="en-US" altLang="en-US" dirty="0">
              <a:cs typeface="Times New Roman" pitchFamily="18" charset="0"/>
            </a:endParaRPr>
          </a:p>
          <a:p>
            <a:pPr lvl="1">
              <a:spcBef>
                <a:spcPts val="600"/>
              </a:spcBef>
            </a:pPr>
            <a:r>
              <a:rPr lang="en-US" altLang="en-US" b="1" dirty="0">
                <a:cs typeface="Times New Roman" pitchFamily="18" charset="0"/>
              </a:rPr>
              <a:t>Brachialis</a:t>
            </a:r>
          </a:p>
          <a:p>
            <a:pPr lvl="2">
              <a:spcBef>
                <a:spcPts val="600"/>
              </a:spcBef>
            </a:pPr>
            <a:r>
              <a:rPr lang="en-US" altLang="en-US" dirty="0">
                <a:cs typeface="Times New Roman" pitchFamily="18" charset="0"/>
              </a:rPr>
              <a:t>Deep to biceps brachii </a:t>
            </a:r>
          </a:p>
          <a:p>
            <a:pPr lvl="2">
              <a:spcBef>
                <a:spcPts val="600"/>
              </a:spcBef>
            </a:pPr>
            <a:r>
              <a:rPr lang="en-US" altLang="en-US" dirty="0">
                <a:cs typeface="Times New Roman" pitchFamily="18" charset="0"/>
              </a:rPr>
              <a:t>Most powerful flexor of forearm</a:t>
            </a:r>
          </a:p>
          <a:p>
            <a:pPr lvl="1">
              <a:spcBef>
                <a:spcPts val="600"/>
              </a:spcBef>
            </a:pPr>
            <a:r>
              <a:rPr lang="en-US" altLang="en-US" b="1" dirty="0">
                <a:cs typeface="Times New Roman" pitchFamily="18" charset="0"/>
              </a:rPr>
              <a:t>Brachioradialis</a:t>
            </a:r>
          </a:p>
          <a:p>
            <a:pPr lvl="2">
              <a:spcBef>
                <a:spcPts val="600"/>
              </a:spcBef>
            </a:pPr>
            <a:r>
              <a:rPr lang="en-US" altLang="en-US" dirty="0">
                <a:cs typeface="Times New Roman" pitchFamily="18" charset="0"/>
              </a:rPr>
              <a:t>Located on anterolateral forearm</a:t>
            </a:r>
          </a:p>
          <a:p>
            <a:pPr lvl="2">
              <a:spcBef>
                <a:spcPts val="600"/>
              </a:spcBef>
            </a:pPr>
            <a:r>
              <a:rPr lang="en-US" altLang="en-US" dirty="0">
                <a:cs typeface="Times New Roman" pitchFamily="18" charset="0"/>
              </a:rPr>
              <a:t>Involved in elbow flexion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13808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Anterior Muscles That Move the Elbow Joint/Forearm</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11.24</a:t>
            </a:r>
          </a:p>
        </p:txBody>
      </p:sp>
      <p:pic>
        <p:nvPicPr>
          <p:cNvPr id="8" name="Picture 3" descr="Two illustrations show anterior muscles that move the elbow joint/forearm.">
            <a:extLst>
              <a:ext uri="{FF2B5EF4-FFF2-40B4-BE49-F238E27FC236}">
                <a16:creationId xmlns:a16="http://schemas.microsoft.com/office/drawing/2014/main" id="{BFA4CF1D-6544-4E37-96E0-C888A0846E28}"/>
              </a:ext>
            </a:extLst>
          </p:cNvPr>
          <p:cNvPicPr>
            <a:picLocks noChangeAspect="1"/>
          </p:cNvPicPr>
          <p:nvPr/>
        </p:nvPicPr>
        <p:blipFill>
          <a:blip r:embed="rId2"/>
          <a:stretch>
            <a:fillRect/>
          </a:stretch>
        </p:blipFill>
        <p:spPr bwMode="auto">
          <a:xfrm>
            <a:off x="1143000" y="1120335"/>
            <a:ext cx="6858000" cy="500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3056864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11.8c Arm and Forearm Muscles That Move the Forearm at the Elbow Joint</a:t>
            </a:r>
            <a:r>
              <a:rPr lang="en-US" altLang="en-US" sz="1200" dirty="0"/>
              <a:t> 3</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dirty="0">
                <a:cs typeface="Times New Roman" pitchFamily="18" charset="0"/>
              </a:rPr>
              <a:t>Muscles of the arm’s posterior compartment:</a:t>
            </a:r>
          </a:p>
          <a:p>
            <a:pPr lvl="1">
              <a:spcBef>
                <a:spcPts val="1200"/>
              </a:spcBef>
            </a:pPr>
            <a:r>
              <a:rPr lang="en-US" altLang="en-US" b="1" dirty="0">
                <a:cs typeface="Times New Roman" pitchFamily="18" charset="0"/>
              </a:rPr>
              <a:t>Triceps brachii</a:t>
            </a:r>
          </a:p>
          <a:p>
            <a:pPr lvl="2">
              <a:spcBef>
                <a:spcPts val="1200"/>
              </a:spcBef>
            </a:pPr>
            <a:r>
              <a:rPr lang="en-US" altLang="en-US" dirty="0">
                <a:cs typeface="Times New Roman" pitchFamily="18" charset="0"/>
              </a:rPr>
              <a:t>Large three-headed muscle on posterior arm</a:t>
            </a:r>
          </a:p>
          <a:p>
            <a:pPr lvl="2">
              <a:spcBef>
                <a:spcPts val="1200"/>
              </a:spcBef>
            </a:pPr>
            <a:r>
              <a:rPr lang="en-US" altLang="en-US" dirty="0">
                <a:cs typeface="Times New Roman" pitchFamily="18" charset="0"/>
              </a:rPr>
              <a:t>Major extensor of forearm; also helps extend </a:t>
            </a:r>
            <a:r>
              <a:rPr lang="en-US" altLang="en-US" dirty="0" err="1">
                <a:cs typeface="Times New Roman" pitchFamily="18" charset="0"/>
              </a:rPr>
              <a:t>humerus</a:t>
            </a:r>
            <a:endParaRPr lang="en-US" altLang="en-US" dirty="0">
              <a:cs typeface="Times New Roman" pitchFamily="18" charset="0"/>
            </a:endParaRPr>
          </a:p>
          <a:p>
            <a:pPr lvl="1">
              <a:spcBef>
                <a:spcPts val="1200"/>
              </a:spcBef>
            </a:pPr>
            <a:r>
              <a:rPr lang="en-US" altLang="en-US" b="1" dirty="0">
                <a:cs typeface="Times New Roman" pitchFamily="18" charset="0"/>
              </a:rPr>
              <a:t>Anconeus</a:t>
            </a:r>
          </a:p>
          <a:p>
            <a:pPr lvl="2">
              <a:spcBef>
                <a:spcPts val="1200"/>
              </a:spcBef>
            </a:pPr>
            <a:r>
              <a:rPr lang="en-US" altLang="en-US" dirty="0">
                <a:cs typeface="Times New Roman" pitchFamily="18" charset="0"/>
              </a:rPr>
              <a:t>Weak elbow extensor</a:t>
            </a:r>
          </a:p>
          <a:p>
            <a:pPr lvl="2">
              <a:spcBef>
                <a:spcPts val="1200"/>
              </a:spcBef>
            </a:pPr>
            <a:r>
              <a:rPr lang="en-US" altLang="en-US" dirty="0">
                <a:cs typeface="Times New Roman" pitchFamily="18" charset="0"/>
              </a:rPr>
              <a:t>Crosses posterolateral region of elbow</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2430656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Posterior Muscles That Move the Elbow Joint/Forearm</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11.25</a:t>
            </a:r>
          </a:p>
        </p:txBody>
      </p:sp>
      <p:pic>
        <p:nvPicPr>
          <p:cNvPr id="7" name="Picture 3" descr="Two illustrations show posterior muscles that move the elbow joint/forearm.">
            <a:extLst>
              <a:ext uri="{FF2B5EF4-FFF2-40B4-BE49-F238E27FC236}">
                <a16:creationId xmlns:a16="http://schemas.microsoft.com/office/drawing/2014/main" id="{88C5386E-8D10-4319-9E75-1AA364553375}"/>
              </a:ext>
            </a:extLst>
          </p:cNvPr>
          <p:cNvPicPr>
            <a:picLocks noChangeAspect="1"/>
          </p:cNvPicPr>
          <p:nvPr/>
        </p:nvPicPr>
        <p:blipFill>
          <a:blip r:embed="rId2"/>
          <a:stretch>
            <a:fillRect/>
          </a:stretch>
        </p:blipFill>
        <p:spPr bwMode="auto">
          <a:xfrm>
            <a:off x="464820" y="1148122"/>
            <a:ext cx="8214360" cy="495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val="116885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11.8c Arm and Forearm Muscles That Move the Forearm at the Elbow Joint</a:t>
            </a:r>
            <a:r>
              <a:rPr lang="en-US" altLang="en-US" sz="1200" dirty="0"/>
              <a:t> 4</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dirty="0">
                <a:cs typeface="Times New Roman" pitchFamily="18" charset="0"/>
              </a:rPr>
              <a:t>Muscles That Pronate or Supinate the Forearm:</a:t>
            </a:r>
          </a:p>
          <a:p>
            <a:pPr lvl="1">
              <a:spcBef>
                <a:spcPts val="1200"/>
              </a:spcBef>
            </a:pPr>
            <a:r>
              <a:rPr lang="en-US" altLang="en-US" b="1" dirty="0">
                <a:cs typeface="Times New Roman" pitchFamily="18" charset="0"/>
              </a:rPr>
              <a:t>Pronator teres </a:t>
            </a:r>
            <a:r>
              <a:rPr lang="en-US" altLang="en-US" dirty="0">
                <a:cs typeface="Times New Roman" pitchFamily="18" charset="0"/>
              </a:rPr>
              <a:t>and</a:t>
            </a:r>
            <a:r>
              <a:rPr lang="en-US" altLang="en-US" b="1" dirty="0">
                <a:cs typeface="Times New Roman" pitchFamily="18" charset="0"/>
              </a:rPr>
              <a:t> pronator quadratus</a:t>
            </a:r>
          </a:p>
          <a:p>
            <a:pPr lvl="2">
              <a:spcBef>
                <a:spcPts val="1200"/>
              </a:spcBef>
            </a:pPr>
            <a:r>
              <a:rPr lang="en-US" altLang="en-US" dirty="0">
                <a:cs typeface="Times New Roman" pitchFamily="18" charset="0"/>
              </a:rPr>
              <a:t>Rotate the radius across the ulna to pronate forearm</a:t>
            </a:r>
          </a:p>
          <a:p>
            <a:pPr lvl="2">
              <a:spcBef>
                <a:spcPts val="1200"/>
              </a:spcBef>
            </a:pPr>
            <a:r>
              <a:rPr lang="en-US" altLang="en-US" dirty="0">
                <a:cs typeface="Times New Roman" pitchFamily="18" charset="0"/>
              </a:rPr>
              <a:t>Located in anterior compartment of forearm</a:t>
            </a:r>
          </a:p>
          <a:p>
            <a:pPr lvl="1">
              <a:spcBef>
                <a:spcPts val="1200"/>
              </a:spcBef>
            </a:pPr>
            <a:r>
              <a:rPr lang="en-US" altLang="en-US" b="1" dirty="0">
                <a:cs typeface="Times New Roman" pitchFamily="18" charset="0"/>
              </a:rPr>
              <a:t>Supinator</a:t>
            </a:r>
          </a:p>
          <a:p>
            <a:pPr lvl="2">
              <a:spcBef>
                <a:spcPts val="1200"/>
              </a:spcBef>
            </a:pPr>
            <a:r>
              <a:rPr lang="en-US" altLang="en-US" dirty="0">
                <a:cs typeface="Times New Roman" pitchFamily="18" charset="0"/>
              </a:rPr>
              <a:t>Supinates forearm</a:t>
            </a:r>
          </a:p>
          <a:p>
            <a:pPr lvl="2">
              <a:spcBef>
                <a:spcPts val="1200"/>
              </a:spcBef>
            </a:pPr>
            <a:r>
              <a:rPr lang="en-US" altLang="en-US" dirty="0">
                <a:cs typeface="Times New Roman" pitchFamily="18" charset="0"/>
              </a:rPr>
              <a:t>Located in posterior compartment of forearm</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1226493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Forearm Muscles That Supinate and Pronate</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11.26</a:t>
            </a:r>
          </a:p>
        </p:txBody>
      </p:sp>
      <p:pic>
        <p:nvPicPr>
          <p:cNvPr id="8" name="Picture 3" descr="Two illustrations show forearm muscles in supination and pronation.">
            <a:extLst>
              <a:ext uri="{FF2B5EF4-FFF2-40B4-BE49-F238E27FC236}">
                <a16:creationId xmlns:a16="http://schemas.microsoft.com/office/drawing/2014/main" id="{53A3C5B1-3EED-4C51-819B-47C23EB87A75}"/>
              </a:ext>
            </a:extLst>
          </p:cNvPr>
          <p:cNvPicPr>
            <a:picLocks noChangeAspect="1"/>
          </p:cNvPicPr>
          <p:nvPr/>
        </p:nvPicPr>
        <p:blipFill>
          <a:blip r:embed="rId2"/>
          <a:stretch>
            <a:fillRect/>
          </a:stretch>
        </p:blipFill>
        <p:spPr bwMode="auto">
          <a:xfrm>
            <a:off x="2697772" y="1143433"/>
            <a:ext cx="3748455" cy="502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4013719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Lateral Epicondylitis</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marL="342900" indent="-342900">
              <a:spcBef>
                <a:spcPts val="1200"/>
              </a:spcBef>
              <a:spcAft>
                <a:spcPts val="1200"/>
              </a:spcAft>
              <a:buFont typeface="Arial" panose="020B0604020202020204" pitchFamily="34" charset="0"/>
              <a:buChar char="•"/>
            </a:pPr>
            <a:r>
              <a:rPr lang="en-US" altLang="en-US" dirty="0">
                <a:cs typeface="Times New Roman" pitchFamily="18" charset="0"/>
              </a:rPr>
              <a:t>Also known as </a:t>
            </a:r>
            <a:r>
              <a:rPr lang="en-US" altLang="en-US" i="1" dirty="0">
                <a:cs typeface="Times New Roman" pitchFamily="18" charset="0"/>
              </a:rPr>
              <a:t>tennis elbow</a:t>
            </a:r>
          </a:p>
          <a:p>
            <a:pPr marL="342900" indent="-342900">
              <a:spcBef>
                <a:spcPts val="1200"/>
              </a:spcBef>
              <a:spcAft>
                <a:spcPts val="1200"/>
              </a:spcAft>
              <a:buFont typeface="Arial" panose="020B0604020202020204" pitchFamily="34" charset="0"/>
              <a:buChar char="•"/>
            </a:pPr>
            <a:r>
              <a:rPr lang="en-US" altLang="en-US" dirty="0">
                <a:cs typeface="Times New Roman" pitchFamily="18" charset="0"/>
              </a:rPr>
              <a:t>From trauma or overuse of common extensor tendon of posterior forearm muscles</a:t>
            </a:r>
          </a:p>
          <a:p>
            <a:pPr marL="342900" indent="-342900">
              <a:spcBef>
                <a:spcPts val="1200"/>
              </a:spcBef>
              <a:spcAft>
                <a:spcPts val="1200"/>
              </a:spcAft>
              <a:buFont typeface="Arial" panose="020B0604020202020204" pitchFamily="34" charset="0"/>
              <a:buChar char="•"/>
            </a:pPr>
            <a:r>
              <a:rPr lang="en-US" altLang="en-US" dirty="0">
                <a:cs typeface="Times New Roman" pitchFamily="18" charset="0"/>
              </a:rPr>
              <a:t>Pain at lateral epicondyle of </a:t>
            </a:r>
            <a:r>
              <a:rPr lang="en-US" altLang="en-US" dirty="0" err="1">
                <a:cs typeface="Times New Roman" pitchFamily="18" charset="0"/>
              </a:rPr>
              <a:t>humerus</a:t>
            </a:r>
            <a:r>
              <a:rPr lang="en-US" altLang="en-US" dirty="0">
                <a:cs typeface="Times New Roman" pitchFamily="18" charset="0"/>
              </a:rPr>
              <a:t>, tendon’s attachment site</a:t>
            </a:r>
          </a:p>
          <a:p>
            <a:pPr marL="342900" indent="-342900">
              <a:spcBef>
                <a:spcPts val="1200"/>
              </a:spcBef>
              <a:spcAft>
                <a:spcPts val="1200"/>
              </a:spcAft>
              <a:buFont typeface="Arial" panose="020B0604020202020204" pitchFamily="34" charset="0"/>
              <a:buChar char="•"/>
            </a:pPr>
            <a:r>
              <a:rPr lang="en-US" altLang="en-US" dirty="0">
                <a:cs typeface="Times New Roman" pitchFamily="18" charset="0"/>
              </a:rPr>
              <a:t>Often results from repeated forceful contraction of forearm extensors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4256021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800"/>
              </a:spcBef>
              <a:defRPr/>
            </a:pPr>
            <a:r>
              <a:rPr lang="en-US" altLang="en-US" dirty="0">
                <a:cs typeface="Times New Roman" pitchFamily="18" charset="0"/>
              </a:rPr>
              <a:t>Forearm muscles are extrinsic to wrist and hand</a:t>
            </a:r>
          </a:p>
          <a:p>
            <a:pPr>
              <a:spcBef>
                <a:spcPts val="800"/>
              </a:spcBef>
              <a:defRPr/>
            </a:pPr>
            <a:r>
              <a:rPr lang="en-US" altLang="en-US" dirty="0">
                <a:cs typeface="Times New Roman" pitchFamily="18" charset="0"/>
              </a:rPr>
              <a:t>Intermuscular septa partition muscles into anterior and posterior compartments</a:t>
            </a:r>
          </a:p>
          <a:p>
            <a:pPr lvl="1">
              <a:defRPr/>
            </a:pPr>
            <a:r>
              <a:rPr lang="en-US" altLang="en-US" b="1" dirty="0">
                <a:cs typeface="Times New Roman" pitchFamily="18" charset="0"/>
              </a:rPr>
              <a:t>Anterior compartment </a:t>
            </a:r>
            <a:r>
              <a:rPr lang="en-US" altLang="en-US" dirty="0">
                <a:cs typeface="Times New Roman" pitchFamily="18" charset="0"/>
              </a:rPr>
              <a:t>muscles</a:t>
            </a:r>
          </a:p>
          <a:p>
            <a:pPr lvl="2">
              <a:defRPr/>
            </a:pPr>
            <a:r>
              <a:rPr lang="en-US" altLang="en-US" dirty="0">
                <a:cs typeface="Times New Roman" pitchFamily="18" charset="0"/>
              </a:rPr>
              <a:t>Generally flex the wrist (some flex interphalangeal (IP) joint)</a:t>
            </a:r>
          </a:p>
          <a:p>
            <a:pPr lvl="2">
              <a:defRPr/>
            </a:pPr>
            <a:r>
              <a:rPr lang="en-US" altLang="en-US" dirty="0">
                <a:cs typeface="Times New Roman" pitchFamily="18" charset="0"/>
              </a:rPr>
              <a:t>Most arise from medial epicondyle of </a:t>
            </a:r>
            <a:r>
              <a:rPr lang="en-US" altLang="en-US" dirty="0" err="1">
                <a:cs typeface="Times New Roman" pitchFamily="18" charset="0"/>
              </a:rPr>
              <a:t>humerus</a:t>
            </a:r>
            <a:endParaRPr lang="en-US" altLang="en-US" dirty="0">
              <a:cs typeface="Times New Roman" pitchFamily="18" charset="0"/>
            </a:endParaRPr>
          </a:p>
          <a:p>
            <a:pPr lvl="1">
              <a:defRPr/>
            </a:pPr>
            <a:r>
              <a:rPr lang="en-US" altLang="en-US" b="1" dirty="0">
                <a:cs typeface="Times New Roman" pitchFamily="18" charset="0"/>
              </a:rPr>
              <a:t>Posterior compartment </a:t>
            </a:r>
            <a:r>
              <a:rPr lang="en-US" altLang="en-US" dirty="0">
                <a:cs typeface="Times New Roman" pitchFamily="18" charset="0"/>
              </a:rPr>
              <a:t>muscles</a:t>
            </a:r>
          </a:p>
          <a:p>
            <a:pPr lvl="2">
              <a:defRPr/>
            </a:pPr>
            <a:r>
              <a:rPr lang="en-US" altLang="en-US" dirty="0">
                <a:cs typeface="Times New Roman" pitchFamily="18" charset="0"/>
              </a:rPr>
              <a:t>Generally extend the wrist (some extend metacarpophalangeal (MP) and interphalangeal (IP) joints)</a:t>
            </a:r>
          </a:p>
          <a:p>
            <a:pPr lvl="2">
              <a:defRPr/>
            </a:pPr>
            <a:r>
              <a:rPr lang="en-US" altLang="en-US" dirty="0">
                <a:cs typeface="Times New Roman" pitchFamily="18" charset="0"/>
              </a:rPr>
              <a:t>Most arise from lateral epicondyle of </a:t>
            </a:r>
            <a:r>
              <a:rPr lang="en-US" altLang="en-US" dirty="0" err="1">
                <a:cs typeface="Times New Roman" pitchFamily="18" charset="0"/>
              </a:rPr>
              <a:t>humerus</a:t>
            </a:r>
            <a:endParaRPr lang="en-US" altLang="en-US" dirty="0">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437378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b="1" dirty="0">
                <a:cs typeface="Times New Roman" pitchFamily="18" charset="0"/>
              </a:rPr>
              <a:t>Retinacula</a:t>
            </a:r>
            <a:r>
              <a:rPr lang="en-US" altLang="en-US" dirty="0">
                <a:cs typeface="Times New Roman" pitchFamily="18" charset="0"/>
              </a:rPr>
              <a:t> of the forearm</a:t>
            </a:r>
          </a:p>
          <a:p>
            <a:pPr lvl="1">
              <a:spcBef>
                <a:spcPts val="1200"/>
              </a:spcBef>
            </a:pPr>
            <a:r>
              <a:rPr lang="en-US" altLang="en-US" dirty="0">
                <a:cs typeface="Times New Roman" pitchFamily="18" charset="0"/>
              </a:rPr>
              <a:t>Fibrous bands at the wrist formed from deep fascia</a:t>
            </a:r>
          </a:p>
          <a:p>
            <a:pPr lvl="1">
              <a:spcBef>
                <a:spcPts val="1200"/>
              </a:spcBef>
            </a:pPr>
            <a:r>
              <a:rPr lang="en-US" altLang="en-US" dirty="0">
                <a:cs typeface="Times New Roman" pitchFamily="18" charset="0"/>
              </a:rPr>
              <a:t>Hold tendons close to bone</a:t>
            </a:r>
          </a:p>
          <a:p>
            <a:pPr lvl="1">
              <a:spcBef>
                <a:spcPts val="1200"/>
              </a:spcBef>
            </a:pPr>
            <a:r>
              <a:rPr lang="en-US" altLang="en-US" b="1" dirty="0">
                <a:cs typeface="Times New Roman" pitchFamily="18" charset="0"/>
              </a:rPr>
              <a:t>Flexor retinaculum </a:t>
            </a:r>
            <a:r>
              <a:rPr lang="en-US" altLang="en-US" dirty="0">
                <a:cs typeface="Times New Roman" pitchFamily="18" charset="0"/>
              </a:rPr>
              <a:t>covers palmar surface of carpal bones</a:t>
            </a:r>
          </a:p>
          <a:p>
            <a:pPr lvl="2">
              <a:spcBef>
                <a:spcPts val="600"/>
              </a:spcBef>
            </a:pPr>
            <a:r>
              <a:rPr lang="en-US" altLang="en-US" b="1" dirty="0">
                <a:cs typeface="Times New Roman" pitchFamily="18" charset="0"/>
              </a:rPr>
              <a:t>Carpal tunnel: </a:t>
            </a:r>
            <a:r>
              <a:rPr lang="en-US" altLang="en-US" dirty="0">
                <a:cs typeface="Times New Roman" pitchFamily="18" charset="0"/>
              </a:rPr>
              <a:t>tight space between carpal bones and flexor retinaculum through which flexor tendons pass </a:t>
            </a:r>
            <a:endParaRPr lang="en-US" altLang="en-US" sz="2200" dirty="0">
              <a:cs typeface="Times New Roman" pitchFamily="18" charset="0"/>
            </a:endParaRPr>
          </a:p>
          <a:p>
            <a:pPr lvl="1">
              <a:spcBef>
                <a:spcPts val="1200"/>
              </a:spcBef>
            </a:pPr>
            <a:r>
              <a:rPr lang="en-US" altLang="en-US" b="1" dirty="0">
                <a:cs typeface="Times New Roman" pitchFamily="18" charset="0"/>
              </a:rPr>
              <a:t>Extensor retinaculum </a:t>
            </a:r>
            <a:r>
              <a:rPr lang="en-US" altLang="en-US" dirty="0">
                <a:cs typeface="Times New Roman" pitchFamily="18" charset="0"/>
              </a:rPr>
              <a:t>superficial to dorsal surface of carpal bones</a:t>
            </a:r>
          </a:p>
          <a:p>
            <a:pPr lvl="2">
              <a:spcBef>
                <a:spcPts val="600"/>
              </a:spcBef>
            </a:pPr>
            <a:r>
              <a:rPr lang="en-US" altLang="en-US" dirty="0">
                <a:cs typeface="Times New Roman" pitchFamily="18" charset="0"/>
              </a:rPr>
              <a:t>Extensor tendons of wrist and digits pass under it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23887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11.5 Muscles of Respiration</a:t>
            </a:r>
            <a:r>
              <a:rPr lang="en-US" altLang="en-US" sz="1200" dirty="0"/>
              <a:t> 3</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1200"/>
              </a:spcBef>
            </a:pPr>
            <a:r>
              <a:rPr lang="en-US" altLang="en-US" dirty="0">
                <a:cs typeface="Times New Roman" pitchFamily="18" charset="0"/>
              </a:rPr>
              <a:t>Muscles of respiration (</a:t>
            </a:r>
            <a:r>
              <a:rPr lang="en-US" altLang="en-US" i="1" dirty="0">
                <a:cs typeface="Times New Roman" pitchFamily="18" charset="0"/>
              </a:rPr>
              <a:t>continued </a:t>
            </a:r>
            <a:r>
              <a:rPr lang="en-US" altLang="en-US" dirty="0">
                <a:cs typeface="Times New Roman" pitchFamily="18" charset="0"/>
              </a:rPr>
              <a:t>)</a:t>
            </a:r>
          </a:p>
          <a:p>
            <a:pPr lvl="1">
              <a:spcBef>
                <a:spcPts val="1200"/>
              </a:spcBef>
            </a:pPr>
            <a:r>
              <a:rPr lang="en-US" altLang="en-US" b="1" dirty="0">
                <a:cs typeface="Times New Roman" pitchFamily="18" charset="0"/>
              </a:rPr>
              <a:t>External intercostals</a:t>
            </a:r>
          </a:p>
          <a:p>
            <a:pPr lvl="2">
              <a:spcBef>
                <a:spcPts val="1200"/>
              </a:spcBef>
            </a:pPr>
            <a:r>
              <a:rPr lang="en-US" altLang="en-US" dirty="0">
                <a:cs typeface="Times New Roman" pitchFamily="18" charset="0"/>
              </a:rPr>
              <a:t>Elevate ribs during inspiration, expanding cavity</a:t>
            </a:r>
          </a:p>
          <a:p>
            <a:pPr lvl="1">
              <a:spcBef>
                <a:spcPts val="1200"/>
              </a:spcBef>
            </a:pPr>
            <a:r>
              <a:rPr lang="en-US" altLang="en-US" b="1" dirty="0">
                <a:cs typeface="Times New Roman" pitchFamily="18" charset="0"/>
              </a:rPr>
              <a:t>Internal intercostals</a:t>
            </a:r>
          </a:p>
          <a:p>
            <a:pPr lvl="2">
              <a:spcBef>
                <a:spcPts val="1200"/>
              </a:spcBef>
            </a:pPr>
            <a:r>
              <a:rPr lang="en-US" altLang="en-US" dirty="0">
                <a:cs typeface="Times New Roman" pitchFamily="18" charset="0"/>
              </a:rPr>
              <a:t>Deep to external intercostals</a:t>
            </a:r>
          </a:p>
          <a:p>
            <a:pPr lvl="2">
              <a:spcBef>
                <a:spcPts val="1200"/>
              </a:spcBef>
            </a:pPr>
            <a:r>
              <a:rPr lang="en-US" altLang="en-US" dirty="0">
                <a:cs typeface="Times New Roman" pitchFamily="18" charset="0"/>
              </a:rPr>
              <a:t>Fibers at right angles to external intercostals</a:t>
            </a:r>
          </a:p>
          <a:p>
            <a:pPr lvl="2">
              <a:spcBef>
                <a:spcPts val="1200"/>
              </a:spcBef>
            </a:pPr>
            <a:r>
              <a:rPr lang="en-US" altLang="en-US" dirty="0">
                <a:cs typeface="Times New Roman" pitchFamily="18" charset="0"/>
              </a:rPr>
              <a:t>Depress ribs during forced expiration</a:t>
            </a:r>
          </a:p>
          <a:p>
            <a:pPr lvl="1">
              <a:spcBef>
                <a:spcPts val="1200"/>
              </a:spcBef>
            </a:pPr>
            <a:r>
              <a:rPr lang="en-US" altLang="en-US" b="1" dirty="0">
                <a:cs typeface="Times New Roman" pitchFamily="18" charset="0"/>
              </a:rPr>
              <a:t>Transversus thoracis</a:t>
            </a:r>
          </a:p>
          <a:p>
            <a:pPr lvl="2">
              <a:spcBef>
                <a:spcPts val="1200"/>
              </a:spcBef>
            </a:pPr>
            <a:r>
              <a:rPr lang="en-US" altLang="en-US" dirty="0">
                <a:cs typeface="Times New Roman" pitchFamily="18" charset="0"/>
              </a:rPr>
              <a:t>Depresses ribs during forced expiration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931061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Carpal Tunnel Syndrome</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spcAft>
                <a:spcPts val="1200"/>
              </a:spcAft>
            </a:pPr>
            <a:r>
              <a:rPr lang="en-US" altLang="en-US" b="1" dirty="0">
                <a:cs typeface="Times New Roman" pitchFamily="18" charset="0"/>
              </a:rPr>
              <a:t>Carpal tunnel</a:t>
            </a:r>
          </a:p>
          <a:p>
            <a:pPr lvl="1">
              <a:spcBef>
                <a:spcPts val="1200"/>
              </a:spcBef>
              <a:spcAft>
                <a:spcPts val="1200"/>
              </a:spcAft>
            </a:pPr>
            <a:r>
              <a:rPr lang="en-US" altLang="en-US" dirty="0">
                <a:cs typeface="Times New Roman" pitchFamily="18" charset="0"/>
              </a:rPr>
              <a:t>Space between carpal bones and flexor retinaculum</a:t>
            </a:r>
          </a:p>
          <a:p>
            <a:pPr>
              <a:spcBef>
                <a:spcPts val="1200"/>
              </a:spcBef>
              <a:spcAft>
                <a:spcPts val="1200"/>
              </a:spcAft>
            </a:pPr>
            <a:r>
              <a:rPr lang="en-US" altLang="en-US" dirty="0">
                <a:cs typeface="Times New Roman" pitchFamily="18" charset="0"/>
              </a:rPr>
              <a:t>Flexor tendons extending through tunnel</a:t>
            </a:r>
          </a:p>
          <a:p>
            <a:pPr>
              <a:spcBef>
                <a:spcPts val="1200"/>
              </a:spcBef>
              <a:spcAft>
                <a:spcPts val="1200"/>
              </a:spcAft>
            </a:pPr>
            <a:r>
              <a:rPr lang="en-US" altLang="en-US" dirty="0">
                <a:cs typeface="Times New Roman" pitchFamily="18" charset="0"/>
              </a:rPr>
              <a:t>Median nerve extending through tunnel</a:t>
            </a:r>
          </a:p>
          <a:p>
            <a:pPr>
              <a:spcBef>
                <a:spcPts val="1200"/>
              </a:spcBef>
              <a:spcAft>
                <a:spcPts val="1200"/>
              </a:spcAft>
            </a:pPr>
            <a:r>
              <a:rPr lang="en-US" altLang="en-US" dirty="0">
                <a:cs typeface="Times New Roman" pitchFamily="18" charset="0"/>
              </a:rPr>
              <a:t>Syndrome caused by compression of nerve</a:t>
            </a:r>
          </a:p>
          <a:p>
            <a:pPr>
              <a:spcBef>
                <a:spcPts val="1200"/>
              </a:spcBef>
              <a:spcAft>
                <a:spcPts val="1200"/>
              </a:spcAft>
            </a:pPr>
            <a:r>
              <a:rPr lang="en-US" altLang="en-US" dirty="0">
                <a:cs typeface="Times New Roman" pitchFamily="18" charset="0"/>
              </a:rPr>
              <a:t>Characterized by pain and “pins and needles” (</a:t>
            </a:r>
            <a:r>
              <a:rPr lang="en-US" altLang="en-US" b="1" dirty="0">
                <a:cs typeface="Times New Roman" pitchFamily="18" charset="0"/>
              </a:rPr>
              <a:t>paresthesia</a:t>
            </a:r>
            <a:r>
              <a:rPr lang="en-US" altLang="en-US" dirty="0">
                <a:cs typeface="Times New Roman" pitchFamily="18" charset="0"/>
              </a:rPr>
              <a: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3445717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3</a:t>
            </a:r>
            <a:endParaRPr lang="en-US" sz="1200"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600"/>
                  </a:spcBef>
                  <a:spcAft>
                    <a:spcPts val="400"/>
                  </a:spcAft>
                  <a:defRPr/>
                </a:pPr>
                <a:r>
                  <a:rPr lang="en-US" altLang="en-US" dirty="0">
                    <a:cs typeface="Times New Roman" pitchFamily="18" charset="0"/>
                  </a:rPr>
                  <a:t>Muscles of the forearm’s anterior compartment:</a:t>
                </a:r>
              </a:p>
              <a:p>
                <a:pPr>
                  <a:spcBef>
                    <a:spcPts val="600"/>
                  </a:spcBef>
                  <a:spcAft>
                    <a:spcPts val="400"/>
                  </a:spcAft>
                  <a:defRPr/>
                </a:pPr>
                <a:r>
                  <a:rPr lang="en-US" altLang="en-US" dirty="0">
                    <a:cs typeface="Times New Roman" pitchFamily="18" charset="0"/>
                  </a:rPr>
                  <a:t>Superficial layer</a:t>
                </a:r>
              </a:p>
              <a:p>
                <a:pPr lvl="1">
                  <a:spcBef>
                    <a:spcPts val="600"/>
                  </a:spcBef>
                  <a:spcAft>
                    <a:spcPts val="400"/>
                  </a:spcAft>
                  <a:defRPr/>
                </a:pPr>
                <a:r>
                  <a:rPr lang="en-US" altLang="en-US" dirty="0">
                    <a:cs typeface="Times New Roman" pitchFamily="18" charset="0"/>
                  </a:rPr>
                  <a:t>Medial epicondyle </a:t>
                </a:r>
                <a14:m>
                  <m:oMath xmlns:m="http://schemas.openxmlformats.org/officeDocument/2006/math">
                    <m:r>
                      <a:rPr lang="en-US" altLang="en-US" i="1">
                        <a:latin typeface="Cambria Math" panose="02040503050406030204" pitchFamily="18" charset="0"/>
                        <a:cs typeface="Times New Roman" pitchFamily="18" charset="0"/>
                      </a:rPr>
                      <m:t>=</m:t>
                    </m:r>
                  </m:oMath>
                </a14:m>
                <a:r>
                  <a:rPr lang="en-US" altLang="en-US" dirty="0">
                    <a:cs typeface="Times New Roman" pitchFamily="18" charset="0"/>
                  </a:rPr>
                  <a:t> proximal attachment</a:t>
                </a:r>
              </a:p>
              <a:p>
                <a:pPr lvl="1">
                  <a:spcBef>
                    <a:spcPts val="600"/>
                  </a:spcBef>
                  <a:spcAft>
                    <a:spcPts val="400"/>
                  </a:spcAft>
                  <a:defRPr/>
                </a:pPr>
                <a:r>
                  <a:rPr lang="en-US" altLang="en-US" b="1" dirty="0">
                    <a:cs typeface="Times New Roman" pitchFamily="18" charset="0"/>
                  </a:rPr>
                  <a:t>Flexor carpi radialis</a:t>
                </a:r>
              </a:p>
              <a:p>
                <a:pPr lvl="2">
                  <a:spcBef>
                    <a:spcPts val="600"/>
                  </a:spcBef>
                  <a:spcAft>
                    <a:spcPts val="400"/>
                  </a:spcAft>
                  <a:defRPr/>
                </a:pPr>
                <a:r>
                  <a:rPr lang="en-US" altLang="en-US" dirty="0">
                    <a:cs typeface="Times New Roman" pitchFamily="18" charset="0"/>
                  </a:rPr>
                  <a:t>Prominent muscle on lateral forearm</a:t>
                </a:r>
              </a:p>
              <a:p>
                <a:pPr lvl="2">
                  <a:spcBef>
                    <a:spcPts val="600"/>
                  </a:spcBef>
                  <a:spcAft>
                    <a:spcPts val="400"/>
                  </a:spcAft>
                  <a:defRPr/>
                </a:pPr>
                <a:r>
                  <a:rPr lang="en-US" altLang="en-US" dirty="0">
                    <a:cs typeface="Times New Roman" pitchFamily="18" charset="0"/>
                  </a:rPr>
                  <a:t>Flexes wrist and abducts hand</a:t>
                </a:r>
              </a:p>
              <a:p>
                <a:pPr lvl="1">
                  <a:spcBef>
                    <a:spcPts val="600"/>
                  </a:spcBef>
                  <a:spcAft>
                    <a:spcPts val="400"/>
                  </a:spcAft>
                  <a:defRPr/>
                </a:pPr>
                <a:r>
                  <a:rPr lang="en-US" altLang="en-US" b="1" dirty="0">
                    <a:cs typeface="Times New Roman" pitchFamily="18" charset="0"/>
                  </a:rPr>
                  <a:t>Palmaris longus</a:t>
                </a:r>
              </a:p>
              <a:p>
                <a:pPr lvl="2">
                  <a:spcBef>
                    <a:spcPts val="600"/>
                  </a:spcBef>
                  <a:spcAft>
                    <a:spcPts val="400"/>
                  </a:spcAft>
                  <a:defRPr/>
                </a:pPr>
                <a:r>
                  <a:rPr lang="en-US" altLang="en-US" dirty="0">
                    <a:cs typeface="Times New Roman" pitchFamily="18" charset="0"/>
                  </a:rPr>
                  <a:t>Narrow muscle on anterior forearm</a:t>
                </a:r>
              </a:p>
              <a:p>
                <a:pPr lvl="2">
                  <a:spcBef>
                    <a:spcPts val="600"/>
                  </a:spcBef>
                  <a:spcAft>
                    <a:spcPts val="400"/>
                  </a:spcAft>
                  <a:defRPr/>
                </a:pPr>
                <a:r>
                  <a:rPr lang="en-US" altLang="en-US" dirty="0">
                    <a:cs typeface="Times New Roman" pitchFamily="18" charset="0"/>
                  </a:rPr>
                  <a:t>Weakly assists in wrist flexion</a:t>
                </a:r>
              </a:p>
              <a:p>
                <a:pPr lvl="1">
                  <a:spcBef>
                    <a:spcPts val="600"/>
                  </a:spcBef>
                  <a:spcAft>
                    <a:spcPts val="400"/>
                  </a:spcAft>
                  <a:defRPr/>
                </a:pPr>
                <a:r>
                  <a:rPr lang="en-US" altLang="en-US" b="1" dirty="0">
                    <a:cs typeface="Times New Roman" pitchFamily="18" charset="0"/>
                  </a:rPr>
                  <a:t>Flexor carpi </a:t>
                </a:r>
                <a:r>
                  <a:rPr lang="en-US" altLang="en-US" b="1" dirty="0" err="1">
                    <a:cs typeface="Times New Roman" pitchFamily="18" charset="0"/>
                  </a:rPr>
                  <a:t>ulnaris</a:t>
                </a:r>
                <a:endParaRPr lang="en-US" altLang="en-US" b="1" dirty="0">
                  <a:cs typeface="Times New Roman" pitchFamily="18" charset="0"/>
                </a:endParaRPr>
              </a:p>
              <a:p>
                <a:pPr lvl="2">
                  <a:spcBef>
                    <a:spcPts val="600"/>
                  </a:spcBef>
                  <a:spcAft>
                    <a:spcPts val="400"/>
                  </a:spcAft>
                  <a:defRPr/>
                </a:pPr>
                <a:r>
                  <a:rPr lang="en-US" altLang="en-US" dirty="0">
                    <a:cs typeface="Times New Roman" pitchFamily="18" charset="0"/>
                  </a:rPr>
                  <a:t>Flexes wrist and adducts hand</a:t>
                </a:r>
                <a:endParaRPr lang="en-US" altLang="en-US" b="1" dirty="0">
                  <a:cs typeface="Times New Roman" pitchFamily="18" charset="0"/>
                </a:endParaRPr>
              </a:p>
            </p:txBody>
          </p:sp>
        </mc:Choice>
        <mc:Fallback xmlns="">
          <p:sp>
            <p:nvSpPr>
              <p:cNvPr id="3" name="Content Placeholder 2">
                <a:extLst>
                  <a:ext uri="{FF2B5EF4-FFF2-40B4-BE49-F238E27FC236}">
                    <a16:creationId xmlns:a16="http://schemas.microsoft.com/office/drawing/2014/main" id="{A0BF1DBC-26C1-40FB-8443-CB7B5CB1B676}"/>
                  </a:ext>
                </a:extLst>
              </p:cNvPr>
              <p:cNvSpPr>
                <a:spLocks noGrp="1" noRot="1" noChangeAspect="1" noMove="1" noResize="1" noEditPoints="1" noAdjustHandles="1" noChangeArrowheads="1" noChangeShapeType="1" noTextEdit="1"/>
              </p:cNvSpPr>
              <p:nvPr>
                <p:ph sz="quarter" idx="11"/>
              </p:nvPr>
            </p:nvSpPr>
            <p:spPr>
              <a:blipFill>
                <a:blip r:embed="rId2"/>
                <a:stretch>
                  <a:fillRect l="-1081" t="-858" b="-4412"/>
                </a:stretch>
              </a:blipFill>
            </p:spPr>
            <p:txBody>
              <a:bodyPr/>
              <a:lstStyle/>
              <a:p>
                <a:r>
                  <a:rPr lang="en-IN">
                    <a:noFill/>
                  </a:rPr>
                  <a:t> </a:t>
                </a:r>
              </a:p>
            </p:txBody>
          </p:sp>
        </mc:Fallback>
      </mc:AlternateContent>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41</a:t>
            </a:fld>
            <a:endParaRPr lang="en-US"/>
          </a:p>
        </p:txBody>
      </p:sp>
    </p:spTree>
    <p:extLst>
      <p:ext uri="{BB962C8B-B14F-4D97-AF65-F5344CB8AC3E}">
        <p14:creationId xmlns:p14="http://schemas.microsoft.com/office/powerpoint/2010/main" val="334494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4</a:t>
            </a:r>
            <a:endParaRPr lang="en-US" sz="1200"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dirty="0">
                    <a:cs typeface="Times New Roman" pitchFamily="18" charset="0"/>
                  </a:rPr>
                  <a:t>Intermediate layer</a:t>
                </a:r>
              </a:p>
              <a:p>
                <a:pPr lvl="1">
                  <a:spcBef>
                    <a:spcPts val="1200"/>
                  </a:spcBef>
                </a:pPr>
                <a:r>
                  <a:rPr lang="en-US" altLang="en-US" dirty="0">
                    <a:cs typeface="Times New Roman" pitchFamily="18" charset="0"/>
                  </a:rPr>
                  <a:t>Medial epicondyle </a:t>
                </a:r>
                <a14:m>
                  <m:oMath xmlns:m="http://schemas.openxmlformats.org/officeDocument/2006/math">
                    <m:r>
                      <a:rPr lang="en-US" altLang="en-US" i="1">
                        <a:latin typeface="Cambria Math" panose="02040503050406030204" pitchFamily="18" charset="0"/>
                        <a:cs typeface="Times New Roman" pitchFamily="18" charset="0"/>
                      </a:rPr>
                      <m:t>=</m:t>
                    </m:r>
                  </m:oMath>
                </a14:m>
                <a:r>
                  <a:rPr lang="en-US" altLang="en-US" dirty="0">
                    <a:cs typeface="Times New Roman" pitchFamily="18" charset="0"/>
                  </a:rPr>
                  <a:t> proximal attachment</a:t>
                </a:r>
              </a:p>
              <a:p>
                <a:pPr lvl="1">
                  <a:spcBef>
                    <a:spcPts val="1200"/>
                  </a:spcBef>
                </a:pPr>
                <a:r>
                  <a:rPr lang="en-US" altLang="en-US" b="1" dirty="0">
                    <a:cs typeface="Times New Roman" pitchFamily="18" charset="0"/>
                  </a:rPr>
                  <a:t>Flexor digitorum superficialis </a:t>
                </a:r>
                <a:r>
                  <a:rPr lang="en-US" altLang="en-US" dirty="0">
                    <a:cs typeface="Times New Roman" pitchFamily="18" charset="0"/>
                  </a:rPr>
                  <a:t>is only muscle of this layer</a:t>
                </a:r>
                <a:endParaRPr lang="en-US" altLang="en-US" b="1" dirty="0">
                  <a:cs typeface="Times New Roman" pitchFamily="18" charset="0"/>
                </a:endParaRPr>
              </a:p>
              <a:p>
                <a:pPr lvl="2">
                  <a:spcBef>
                    <a:spcPts val="1200"/>
                  </a:spcBef>
                </a:pPr>
                <a:r>
                  <a:rPr lang="en-US" altLang="en-US" dirty="0">
                    <a:cs typeface="Times New Roman" pitchFamily="18" charset="0"/>
                  </a:rPr>
                  <a:t>Its four tendons attach distally to middle phalanges of fingers 2 to 5</a:t>
                </a:r>
              </a:p>
              <a:p>
                <a:pPr lvl="2">
                  <a:spcBef>
                    <a:spcPts val="1200"/>
                  </a:spcBef>
                </a:pPr>
                <a:r>
                  <a:rPr lang="en-US" altLang="en-US" dirty="0">
                    <a:cs typeface="Times New Roman" pitchFamily="18" charset="0"/>
                  </a:rPr>
                  <a:t>Flexes wrist, MP, and proximal interphalangeal (PIP) joints of fingers 2 to 5</a:t>
                </a:r>
              </a:p>
            </p:txBody>
          </p:sp>
        </mc:Choice>
        <mc:Fallback xmlns="">
          <p:sp>
            <p:nvSpPr>
              <p:cNvPr id="3" name="Content Placeholder 2">
                <a:extLst>
                  <a:ext uri="{FF2B5EF4-FFF2-40B4-BE49-F238E27FC236}">
                    <a16:creationId xmlns:a16="http://schemas.microsoft.com/office/drawing/2014/main" id="{A0BF1DBC-26C1-40FB-8443-CB7B5CB1B676}"/>
                  </a:ext>
                </a:extLst>
              </p:cNvPr>
              <p:cNvSpPr>
                <a:spLocks noGrp="1" noRot="1" noChangeAspect="1" noMove="1" noResize="1" noEditPoints="1" noAdjustHandles="1" noChangeArrowheads="1" noChangeShapeType="1" noTextEdit="1"/>
              </p:cNvSpPr>
              <p:nvPr>
                <p:ph sz="quarter" idx="11"/>
              </p:nvPr>
            </p:nvSpPr>
            <p:spPr>
              <a:blipFill>
                <a:blip r:embed="rId2"/>
                <a:stretch>
                  <a:fillRect l="-1081" t="-858" r="-1009"/>
                </a:stretch>
              </a:blipFill>
            </p:spPr>
            <p:txBody>
              <a:bodyPr/>
              <a:lstStyle/>
              <a:p>
                <a:r>
                  <a:rPr lang="en-IN">
                    <a:noFill/>
                  </a:rPr>
                  <a:t> </a:t>
                </a:r>
              </a:p>
            </p:txBody>
          </p:sp>
        </mc:Fallback>
      </mc:AlternateContent>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3673336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5</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dirty="0">
                <a:cs typeface="Times New Roman" pitchFamily="18" charset="0"/>
              </a:rPr>
              <a:t>Deep layer</a:t>
            </a:r>
          </a:p>
          <a:p>
            <a:pPr lvl="1">
              <a:spcBef>
                <a:spcPts val="1200"/>
              </a:spcBef>
            </a:pPr>
            <a:r>
              <a:rPr lang="en-US" altLang="en-US" b="1" dirty="0">
                <a:cs typeface="Times New Roman" pitchFamily="18" charset="0"/>
              </a:rPr>
              <a:t>Flexor pollicis longus</a:t>
            </a:r>
          </a:p>
          <a:p>
            <a:pPr lvl="2">
              <a:spcBef>
                <a:spcPts val="1200"/>
              </a:spcBef>
            </a:pPr>
            <a:r>
              <a:rPr lang="en-US" altLang="en-US" dirty="0">
                <a:cs typeface="Times New Roman" pitchFamily="18" charset="0"/>
              </a:rPr>
              <a:t>Attaches to distal phalanx of thumb</a:t>
            </a:r>
          </a:p>
          <a:p>
            <a:pPr lvl="2">
              <a:spcBef>
                <a:spcPts val="1200"/>
              </a:spcBef>
            </a:pPr>
            <a:r>
              <a:rPr lang="en-US" altLang="en-US" dirty="0">
                <a:cs typeface="Times New Roman" pitchFamily="18" charset="0"/>
              </a:rPr>
              <a:t>Flexes MP and IP joints of the thumb; weak flexor of wrist</a:t>
            </a:r>
          </a:p>
          <a:p>
            <a:pPr lvl="1">
              <a:spcBef>
                <a:spcPts val="1200"/>
              </a:spcBef>
            </a:pPr>
            <a:r>
              <a:rPr lang="en-US" altLang="en-US" b="1" dirty="0">
                <a:cs typeface="Times New Roman" pitchFamily="18" charset="0"/>
              </a:rPr>
              <a:t>Flexor digitorum </a:t>
            </a:r>
            <a:r>
              <a:rPr lang="en-US" altLang="en-US" b="1" dirty="0" err="1">
                <a:cs typeface="Times New Roman" pitchFamily="18" charset="0"/>
              </a:rPr>
              <a:t>profundus</a:t>
            </a:r>
            <a:endParaRPr lang="en-US" altLang="en-US" b="1" dirty="0">
              <a:cs typeface="Times New Roman" pitchFamily="18" charset="0"/>
            </a:endParaRPr>
          </a:p>
          <a:p>
            <a:pPr lvl="2">
              <a:spcBef>
                <a:spcPts val="1200"/>
              </a:spcBef>
            </a:pPr>
            <a:r>
              <a:rPr lang="en-US" altLang="en-US" dirty="0">
                <a:cs typeface="Times New Roman" pitchFamily="18" charset="0"/>
              </a:rPr>
              <a:t>Lies deep to flexor digitorum superficialis</a:t>
            </a:r>
          </a:p>
          <a:p>
            <a:pPr lvl="2">
              <a:spcBef>
                <a:spcPts val="1200"/>
              </a:spcBef>
            </a:pPr>
            <a:r>
              <a:rPr lang="en-US" altLang="en-US" dirty="0">
                <a:cs typeface="Times New Roman" pitchFamily="18" charset="0"/>
              </a:rPr>
              <a:t>Its four tendons attach distally to distal phalanges of fingers 2 to 5</a:t>
            </a:r>
          </a:p>
          <a:p>
            <a:pPr lvl="2">
              <a:spcBef>
                <a:spcPts val="1200"/>
              </a:spcBef>
            </a:pPr>
            <a:r>
              <a:rPr lang="en-US" altLang="en-US" dirty="0">
                <a:cs typeface="Times New Roman" pitchFamily="18" charset="0"/>
              </a:rPr>
              <a:t>Flexes wrist, MP joints, PIP joints, and distal interphalangeal (DIP) joints of fingers 2 to 5</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43</a:t>
            </a:fld>
            <a:endParaRPr lang="en-US"/>
          </a:p>
        </p:txBody>
      </p:sp>
    </p:spTree>
    <p:extLst>
      <p:ext uri="{BB962C8B-B14F-4D97-AF65-F5344CB8AC3E}">
        <p14:creationId xmlns:p14="http://schemas.microsoft.com/office/powerpoint/2010/main" val="1214958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Anterior Forearm, Superficial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11.27a</a:t>
            </a:r>
          </a:p>
        </p:txBody>
      </p:sp>
      <p:pic>
        <p:nvPicPr>
          <p:cNvPr id="10" name="Picture 3" descr="Two illustrations show right anterior forearm muscles.">
            <a:extLst>
              <a:ext uri="{FF2B5EF4-FFF2-40B4-BE49-F238E27FC236}">
                <a16:creationId xmlns:a16="http://schemas.microsoft.com/office/drawing/2014/main" id="{E5202D7E-FCAB-4290-90DF-3116BA545A2F}"/>
              </a:ext>
            </a:extLst>
          </p:cNvPr>
          <p:cNvPicPr>
            <a:picLocks noChangeAspect="1"/>
          </p:cNvPicPr>
          <p:nvPr/>
        </p:nvPicPr>
        <p:blipFill rotWithShape="1">
          <a:blip r:embed="rId2"/>
          <a:srcRect b="49207"/>
          <a:stretch/>
        </p:blipFill>
        <p:spPr bwMode="auto">
          <a:xfrm>
            <a:off x="1752600" y="1026968"/>
            <a:ext cx="6177124"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1752600" y="6124108"/>
            <a:ext cx="6177124" cy="182880"/>
          </a:xfrm>
        </p:spPr>
        <p:txBody>
          <a:bodyPr/>
          <a:lstStyle/>
          <a:p>
            <a:r>
              <a:rPr lang="en-US" dirty="0"/>
              <a:t>(</a:t>
            </a:r>
            <a:r>
              <a:rPr lang="en-US" i="1" dirty="0"/>
              <a:t>a</a:t>
            </a:r>
            <a:r>
              <a:rPr lang="en-US" dirty="0"/>
              <a:t>) ©McGraw-Hill Education/Photo and Dissection by Christine Eckel</a:t>
            </a:r>
            <a:endParaRPr lang="en-IN" dirty="0"/>
          </a:p>
        </p:txBody>
      </p:sp>
      <p:sp>
        <p:nvSpPr>
          <p:cNvPr id="7" name="Text Placeholder 5">
            <a:extLst>
              <a:ext uri="{FF2B5EF4-FFF2-40B4-BE49-F238E27FC236}">
                <a16:creationId xmlns:a16="http://schemas.microsoft.com/office/drawing/2014/main" id="{227CC02E-9670-4FD7-A2A8-E54B856CA19A}"/>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4103373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Anterior Forearm, Intermediate and Deep Views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11.27b-c</a:t>
            </a:r>
          </a:p>
        </p:txBody>
      </p:sp>
      <p:pic>
        <p:nvPicPr>
          <p:cNvPr id="7" name="Picture 3" descr="Two illustrations show right anterior forearm muscles.">
            <a:extLst>
              <a:ext uri="{FF2B5EF4-FFF2-40B4-BE49-F238E27FC236}">
                <a16:creationId xmlns:a16="http://schemas.microsoft.com/office/drawing/2014/main" id="{8C1E2A1F-4136-4652-A953-97FDCD940B63}"/>
              </a:ext>
            </a:extLst>
          </p:cNvPr>
          <p:cNvPicPr>
            <a:picLocks noChangeAspect="1" noChangeArrowheads="1"/>
          </p:cNvPicPr>
          <p:nvPr/>
        </p:nvPicPr>
        <p:blipFill rotWithShape="1">
          <a:blip r:embed="rId2"/>
          <a:srcRect t="50000"/>
          <a:stretch/>
        </p:blipFill>
        <p:spPr bwMode="auto">
          <a:xfrm>
            <a:off x="1546483" y="1149925"/>
            <a:ext cx="6051034" cy="4937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3092356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Positioning of the Superficial Anterior Forearm Muscles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11.28</a:t>
            </a:r>
          </a:p>
        </p:txBody>
      </p:sp>
      <p:pic>
        <p:nvPicPr>
          <p:cNvPr id="8" name="Picture 3" descr="A photo shows pronator teres, flexor carpi radialis, palmaris longus, and flexor carpi ulnaris as position of fingers 2 to 5 when placed on humerus.">
            <a:extLst>
              <a:ext uri="{FF2B5EF4-FFF2-40B4-BE49-F238E27FC236}">
                <a16:creationId xmlns:a16="http://schemas.microsoft.com/office/drawing/2014/main" id="{89742BBC-777D-4841-B9C5-8CE6311D1641}"/>
              </a:ext>
            </a:extLst>
          </p:cNvPr>
          <p:cNvPicPr>
            <a:picLocks noChangeAspect="1"/>
          </p:cNvPicPr>
          <p:nvPr/>
        </p:nvPicPr>
        <p:blipFill>
          <a:blip r:embed="rId2"/>
          <a:stretch>
            <a:fillRect/>
          </a:stretch>
        </p:blipFill>
        <p:spPr bwMode="auto">
          <a:xfrm>
            <a:off x="406076" y="1648501"/>
            <a:ext cx="8331848" cy="401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1654111" y="5726662"/>
            <a:ext cx="6993321" cy="181356"/>
          </a:xfrm>
        </p:spPr>
        <p:txBody>
          <a:bodyPr/>
          <a:lstStyle/>
          <a:p>
            <a:r>
              <a:rPr lang="en-IN" dirty="0"/>
              <a:t>©McGraw-Hill Education/</a:t>
            </a:r>
            <a:r>
              <a:rPr lang="en-IN" dirty="0" err="1"/>
              <a:t>Jw</a:t>
            </a:r>
            <a:r>
              <a:rPr lang="en-IN" dirty="0"/>
              <a:t> Ramsey </a:t>
            </a: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2592661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6</a:t>
            </a:r>
            <a:endParaRPr lang="en-US" sz="1200"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a:xfrm>
                <a:off x="342900" y="1276710"/>
                <a:ext cx="8458200" cy="5110442"/>
              </a:xfrm>
            </p:spPr>
            <p:txBody>
              <a:bodyPr/>
              <a:lstStyle/>
              <a:p>
                <a:pPr>
                  <a:spcBef>
                    <a:spcPts val="600"/>
                  </a:spcBef>
                </a:pPr>
                <a:r>
                  <a:rPr lang="en-US" altLang="en-US" dirty="0">
                    <a:cs typeface="Times New Roman" pitchFamily="18" charset="0"/>
                  </a:rPr>
                  <a:t>Muscles of forearm’s posterior compartment:</a:t>
                </a:r>
              </a:p>
              <a:p>
                <a:pPr>
                  <a:spcBef>
                    <a:spcPts val="600"/>
                  </a:spcBef>
                </a:pPr>
                <a:r>
                  <a:rPr lang="en-US" altLang="en-US" dirty="0">
                    <a:cs typeface="Times New Roman" pitchFamily="18" charset="0"/>
                  </a:rPr>
                  <a:t>Superficial layer</a:t>
                </a:r>
              </a:p>
              <a:p>
                <a:pPr lvl="1">
                  <a:spcBef>
                    <a:spcPts val="600"/>
                  </a:spcBef>
                </a:pPr>
                <a:r>
                  <a:rPr lang="en-US" altLang="en-US" dirty="0">
                    <a:cs typeface="Times New Roman" pitchFamily="18" charset="0"/>
                  </a:rPr>
                  <a:t>Lateral epicondyle </a:t>
                </a:r>
                <a14:m>
                  <m:oMath xmlns:m="http://schemas.openxmlformats.org/officeDocument/2006/math">
                    <m:r>
                      <a:rPr lang="en-US" altLang="en-US" i="1">
                        <a:latin typeface="Cambria Math" panose="02040503050406030204" pitchFamily="18" charset="0"/>
                        <a:cs typeface="Times New Roman" pitchFamily="18" charset="0"/>
                      </a:rPr>
                      <m:t>=</m:t>
                    </m:r>
                  </m:oMath>
                </a14:m>
                <a:r>
                  <a:rPr lang="en-US" altLang="en-US" dirty="0">
                    <a:cs typeface="Times New Roman" pitchFamily="18" charset="0"/>
                  </a:rPr>
                  <a:t> proximal attachment</a:t>
                </a:r>
              </a:p>
              <a:p>
                <a:pPr lvl="1">
                  <a:spcBef>
                    <a:spcPts val="600"/>
                  </a:spcBef>
                </a:pPr>
                <a:r>
                  <a:rPr lang="en-US" altLang="en-US" b="1" dirty="0">
                    <a:cs typeface="Times New Roman" pitchFamily="18" charset="0"/>
                  </a:rPr>
                  <a:t>Extensor carpi radialis longus</a:t>
                </a:r>
              </a:p>
              <a:p>
                <a:pPr lvl="2">
                  <a:spcBef>
                    <a:spcPts val="300"/>
                  </a:spcBef>
                </a:pPr>
                <a:r>
                  <a:rPr lang="en-US" altLang="en-US" dirty="0">
                    <a:cs typeface="Times New Roman" pitchFamily="18" charset="0"/>
                  </a:rPr>
                  <a:t>Extends wrist and abducts hand</a:t>
                </a:r>
              </a:p>
              <a:p>
                <a:pPr lvl="1">
                  <a:spcBef>
                    <a:spcPts val="600"/>
                  </a:spcBef>
                </a:pPr>
                <a:r>
                  <a:rPr lang="en-US" altLang="en-US" b="1" dirty="0">
                    <a:cs typeface="Times New Roman" pitchFamily="18" charset="0"/>
                  </a:rPr>
                  <a:t>Extensor carpi radialis brevis</a:t>
                </a:r>
              </a:p>
              <a:p>
                <a:pPr lvl="2">
                  <a:spcBef>
                    <a:spcPts val="300"/>
                  </a:spcBef>
                </a:pPr>
                <a:r>
                  <a:rPr lang="en-US" altLang="en-US" dirty="0">
                    <a:cs typeface="Times New Roman" pitchFamily="18" charset="0"/>
                  </a:rPr>
                  <a:t>Extends wrist and abducts hand</a:t>
                </a:r>
              </a:p>
              <a:p>
                <a:pPr lvl="1">
                  <a:spcBef>
                    <a:spcPts val="600"/>
                  </a:spcBef>
                </a:pPr>
                <a:r>
                  <a:rPr lang="en-US" altLang="en-US" b="1" dirty="0">
                    <a:cs typeface="Times New Roman" pitchFamily="18" charset="0"/>
                  </a:rPr>
                  <a:t>Extensor digitorum</a:t>
                </a:r>
              </a:p>
              <a:p>
                <a:pPr lvl="2">
                  <a:spcBef>
                    <a:spcPts val="300"/>
                  </a:spcBef>
                </a:pPr>
                <a:r>
                  <a:rPr lang="en-US" altLang="en-US" dirty="0">
                    <a:cs typeface="Times New Roman" pitchFamily="18" charset="0"/>
                  </a:rPr>
                  <a:t>Inserts on distal phalanges of fingers 2 to 5</a:t>
                </a:r>
              </a:p>
              <a:p>
                <a:pPr lvl="2">
                  <a:spcBef>
                    <a:spcPts val="300"/>
                  </a:spcBef>
                </a:pPr>
                <a:r>
                  <a:rPr lang="en-US" altLang="en-US" dirty="0">
                    <a:cs typeface="Times New Roman" pitchFamily="18" charset="0"/>
                  </a:rPr>
                  <a:t>Extends wrist, MP joints, PIP joints, and DIP joints of fingers 2 to 5</a:t>
                </a:r>
              </a:p>
            </p:txBody>
          </p:sp>
        </mc:Choice>
        <mc:Fallback xmlns="">
          <p:sp>
            <p:nvSpPr>
              <p:cNvPr id="3" name="Content Placeholder 2">
                <a:extLst>
                  <a:ext uri="{FF2B5EF4-FFF2-40B4-BE49-F238E27FC236}">
                    <a16:creationId xmlns:a16="http://schemas.microsoft.com/office/drawing/2014/main" id="{A0BF1DBC-26C1-40FB-8443-CB7B5CB1B676}"/>
                  </a:ext>
                </a:extLst>
              </p:cNvPr>
              <p:cNvSpPr>
                <a:spLocks noGrp="1" noRot="1" noChangeAspect="1" noMove="1" noResize="1" noEditPoints="1" noAdjustHandles="1" noChangeArrowheads="1" noChangeShapeType="1" noTextEdit="1"/>
              </p:cNvSpPr>
              <p:nvPr>
                <p:ph sz="quarter" idx="11"/>
              </p:nvPr>
            </p:nvSpPr>
            <p:spPr>
              <a:xfrm>
                <a:off x="342900" y="1276710"/>
                <a:ext cx="8458200" cy="5110442"/>
              </a:xfrm>
              <a:blipFill>
                <a:blip r:embed="rId2"/>
                <a:stretch>
                  <a:fillRect l="-1081" t="-834"/>
                </a:stretch>
              </a:blipFill>
            </p:spPr>
            <p:txBody>
              <a:bodyPr/>
              <a:lstStyle/>
              <a:p>
                <a:r>
                  <a:rPr lang="en-IN">
                    <a:noFill/>
                  </a:rPr>
                  <a:t> </a:t>
                </a:r>
              </a:p>
            </p:txBody>
          </p:sp>
        </mc:Fallback>
      </mc:AlternateContent>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2715234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7</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pPr>
            <a:r>
              <a:rPr lang="en-US" altLang="en-US" dirty="0">
                <a:cs typeface="Times New Roman" pitchFamily="18" charset="0"/>
              </a:rPr>
              <a:t>Superficial layer (</a:t>
            </a:r>
            <a:r>
              <a:rPr lang="en-US" altLang="en-US" i="1" dirty="0">
                <a:cs typeface="Times New Roman" pitchFamily="18" charset="0"/>
              </a:rPr>
              <a:t>continued</a:t>
            </a:r>
            <a:r>
              <a:rPr lang="en-US" altLang="en-US" i="1" dirty="0">
                <a:ea typeface="Arial Unicode MS" pitchFamily="34" charset="-128"/>
                <a:cs typeface="Arial Unicode MS" pitchFamily="34" charset="-128"/>
              </a:rPr>
              <a:t> </a:t>
            </a:r>
            <a:r>
              <a:rPr lang="en-US" altLang="en-US" dirty="0">
                <a:cs typeface="Times New Roman" pitchFamily="18" charset="0"/>
              </a:rPr>
              <a:t>)</a:t>
            </a:r>
          </a:p>
          <a:p>
            <a:pPr lvl="1">
              <a:spcBef>
                <a:spcPts val="1200"/>
              </a:spcBef>
            </a:pPr>
            <a:r>
              <a:rPr lang="en-US" altLang="en-US" b="1" dirty="0">
                <a:cs typeface="Times New Roman" pitchFamily="18" charset="0"/>
              </a:rPr>
              <a:t>Extensor digit </a:t>
            </a:r>
            <a:r>
              <a:rPr lang="en-US" altLang="en-US" b="1" dirty="0" err="1">
                <a:cs typeface="Times New Roman" pitchFamily="18" charset="0"/>
              </a:rPr>
              <a:t>minimi</a:t>
            </a:r>
            <a:endParaRPr lang="en-US" altLang="en-US" b="1" dirty="0">
              <a:cs typeface="Times New Roman" pitchFamily="18" charset="0"/>
            </a:endParaRPr>
          </a:p>
          <a:p>
            <a:pPr lvl="2">
              <a:spcBef>
                <a:spcPts val="1200"/>
              </a:spcBef>
            </a:pPr>
            <a:r>
              <a:rPr lang="en-US" altLang="en-US" dirty="0">
                <a:cs typeface="Times New Roman" pitchFamily="18" charset="0"/>
              </a:rPr>
              <a:t>Attaches to distal phalanx of finger 5 (pinky)</a:t>
            </a:r>
          </a:p>
          <a:p>
            <a:pPr lvl="2">
              <a:spcBef>
                <a:spcPts val="1200"/>
              </a:spcBef>
            </a:pPr>
            <a:r>
              <a:rPr lang="en-US" altLang="en-US" dirty="0">
                <a:cs typeface="Times New Roman" pitchFamily="18" charset="0"/>
              </a:rPr>
              <a:t>Extends the little finger</a:t>
            </a:r>
          </a:p>
          <a:p>
            <a:pPr lvl="1">
              <a:spcBef>
                <a:spcPts val="1200"/>
              </a:spcBef>
            </a:pPr>
            <a:r>
              <a:rPr lang="en-US" altLang="en-US" b="1" dirty="0">
                <a:cs typeface="Times New Roman" pitchFamily="18" charset="0"/>
              </a:rPr>
              <a:t>Extensor carpi </a:t>
            </a:r>
            <a:r>
              <a:rPr lang="en-US" altLang="en-US" b="1" dirty="0" err="1">
                <a:cs typeface="Times New Roman" pitchFamily="18" charset="0"/>
              </a:rPr>
              <a:t>ulnaris</a:t>
            </a:r>
            <a:endParaRPr lang="en-US" altLang="en-US" b="1" dirty="0">
              <a:cs typeface="Times New Roman" pitchFamily="18" charset="0"/>
            </a:endParaRPr>
          </a:p>
          <a:p>
            <a:pPr lvl="2">
              <a:spcBef>
                <a:spcPts val="1200"/>
              </a:spcBef>
            </a:pPr>
            <a:r>
              <a:rPr lang="en-US" altLang="en-US" dirty="0">
                <a:cs typeface="Times New Roman" pitchFamily="18" charset="0"/>
              </a:rPr>
              <a:t>Distal attachment on fifth metacarpal bone</a:t>
            </a:r>
          </a:p>
          <a:p>
            <a:pPr lvl="2">
              <a:spcBef>
                <a:spcPts val="1200"/>
              </a:spcBef>
            </a:pPr>
            <a:r>
              <a:rPr lang="en-US" altLang="en-US" dirty="0">
                <a:cs typeface="Times New Roman" pitchFamily="18" charset="0"/>
              </a:rPr>
              <a:t>Extends wrist and adducts hand</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4142434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11.8d Forearm Muscles That Move the Wrist Joint, Hand, and Fingers</a:t>
            </a:r>
            <a:r>
              <a:rPr lang="en-US" altLang="en-US" sz="1200" dirty="0"/>
              <a:t> 8</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1200"/>
              </a:spcBef>
              <a:defRPr/>
            </a:pPr>
            <a:r>
              <a:rPr lang="en-US" altLang="en-US" dirty="0">
                <a:cs typeface="Times New Roman" pitchFamily="18" charset="0"/>
              </a:rPr>
              <a:t>Muscles of forearm’s posterior compartment</a:t>
            </a:r>
            <a:endParaRPr lang="en-US" altLang="en-US" b="1" dirty="0">
              <a:cs typeface="Times New Roman" pitchFamily="18" charset="0"/>
            </a:endParaRPr>
          </a:p>
          <a:p>
            <a:pPr>
              <a:spcBef>
                <a:spcPts val="1200"/>
              </a:spcBef>
              <a:defRPr/>
            </a:pPr>
            <a:r>
              <a:rPr lang="en-US" altLang="en-US" dirty="0">
                <a:cs typeface="Times New Roman" pitchFamily="18" charset="0"/>
              </a:rPr>
              <a:t>Deep layer</a:t>
            </a:r>
          </a:p>
          <a:p>
            <a:pPr lvl="1">
              <a:spcBef>
                <a:spcPts val="1200"/>
              </a:spcBef>
              <a:defRPr/>
            </a:pPr>
            <a:r>
              <a:rPr lang="en-US" altLang="en-US" b="1" dirty="0">
                <a:cs typeface="Times New Roman" pitchFamily="18" charset="0"/>
              </a:rPr>
              <a:t>Extensor pollicis brevis</a:t>
            </a:r>
          </a:p>
          <a:p>
            <a:pPr lvl="2">
              <a:spcBef>
                <a:spcPts val="1200"/>
              </a:spcBef>
              <a:defRPr/>
            </a:pPr>
            <a:r>
              <a:rPr lang="en-US" altLang="en-US" dirty="0">
                <a:cs typeface="Times New Roman" pitchFamily="18" charset="0"/>
              </a:rPr>
              <a:t>Helps extend MP joint of the thumb</a:t>
            </a:r>
          </a:p>
          <a:p>
            <a:pPr lvl="1">
              <a:spcBef>
                <a:spcPts val="1200"/>
              </a:spcBef>
              <a:defRPr/>
            </a:pPr>
            <a:r>
              <a:rPr lang="en-US" altLang="en-US" b="1" dirty="0">
                <a:cs typeface="Times New Roman" pitchFamily="18" charset="0"/>
              </a:rPr>
              <a:t>Extensor pollicis longus</a:t>
            </a:r>
          </a:p>
          <a:p>
            <a:pPr lvl="2">
              <a:spcBef>
                <a:spcPts val="1200"/>
              </a:spcBef>
              <a:defRPr/>
            </a:pPr>
            <a:r>
              <a:rPr lang="en-US" altLang="en-US" dirty="0">
                <a:cs typeface="Times New Roman" pitchFamily="18" charset="0"/>
              </a:rPr>
              <a:t>Extends MP and IP joints of the thumb</a:t>
            </a:r>
            <a:endParaRPr lang="en-US" altLang="en-US" sz="2800" b="1" dirty="0">
              <a:cs typeface="Times New Roman" pitchFamily="18" charset="0"/>
            </a:endParaRPr>
          </a:p>
          <a:p>
            <a:pPr lvl="1">
              <a:spcBef>
                <a:spcPts val="1200"/>
              </a:spcBef>
              <a:defRPr/>
            </a:pPr>
            <a:r>
              <a:rPr lang="en-US" altLang="en-US" b="1" dirty="0">
                <a:cs typeface="Times New Roman" pitchFamily="18" charset="0"/>
              </a:rPr>
              <a:t>Extensor indicis</a:t>
            </a:r>
          </a:p>
          <a:p>
            <a:pPr lvl="2">
              <a:spcBef>
                <a:spcPts val="1200"/>
              </a:spcBef>
              <a:defRPr/>
            </a:pPr>
            <a:r>
              <a:rPr lang="en-US" altLang="en-US" dirty="0">
                <a:cs typeface="Times New Roman" pitchFamily="18" charset="0"/>
              </a:rPr>
              <a:t>Extends MP, PIP, and DIP joints of index finger</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363742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of Respiration, Anterior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r>
              <a:rPr lang="en-US" altLang="en-US" sz="2000" dirty="0">
                <a:cs typeface="Times New Roman" pitchFamily="18" charset="0"/>
              </a:rPr>
              <a:t>Figure 11.15</a:t>
            </a:r>
            <a:endParaRPr lang="en-US" sz="2000" dirty="0"/>
          </a:p>
        </p:txBody>
      </p:sp>
      <p:pic>
        <p:nvPicPr>
          <p:cNvPr id="7" name="Picture 3" descr="An illustration shows anterior view of muscles of respiration.">
            <a:extLst>
              <a:ext uri="{FF2B5EF4-FFF2-40B4-BE49-F238E27FC236}">
                <a16:creationId xmlns:a16="http://schemas.microsoft.com/office/drawing/2014/main" id="{875E5DB1-AF59-469A-B516-98C2CFF900BF}"/>
              </a:ext>
            </a:extLst>
          </p:cNvPr>
          <p:cNvPicPr>
            <a:picLocks noChangeAspect="1" noChangeArrowheads="1"/>
          </p:cNvPicPr>
          <p:nvPr/>
        </p:nvPicPr>
        <p:blipFill rotWithShape="1">
          <a:blip r:embed="rId2"/>
          <a:srcRect t="2124" r="55634" b="41776"/>
          <a:stretch/>
        </p:blipFill>
        <p:spPr bwMode="auto">
          <a:xfrm>
            <a:off x="2161314" y="994410"/>
            <a:ext cx="4821372" cy="5303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261098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Posterior Forearm, Superficial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11.29a</a:t>
            </a:r>
          </a:p>
        </p:txBody>
      </p:sp>
      <p:pic>
        <p:nvPicPr>
          <p:cNvPr id="9" name="Picture 3" descr="Two illustrations show posterior forearm muscles.">
            <a:extLst>
              <a:ext uri="{FF2B5EF4-FFF2-40B4-BE49-F238E27FC236}">
                <a16:creationId xmlns:a16="http://schemas.microsoft.com/office/drawing/2014/main" id="{AC508B7B-9ECA-405F-821F-D800FFB49D56}"/>
              </a:ext>
            </a:extLst>
          </p:cNvPr>
          <p:cNvPicPr>
            <a:picLocks noChangeAspect="1"/>
          </p:cNvPicPr>
          <p:nvPr/>
        </p:nvPicPr>
        <p:blipFill rotWithShape="1">
          <a:blip r:embed="rId2"/>
          <a:srcRect b="45901"/>
          <a:stretch/>
        </p:blipFill>
        <p:spPr bwMode="auto">
          <a:xfrm>
            <a:off x="1188720" y="1123949"/>
            <a:ext cx="6766560" cy="494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1188720" y="6059684"/>
            <a:ext cx="6766560" cy="192024"/>
          </a:xfrm>
        </p:spPr>
        <p:txBody>
          <a:bodyPr/>
          <a:lstStyle/>
          <a:p>
            <a:r>
              <a:rPr lang="en-US" dirty="0"/>
              <a:t>©McGraw-Hill Education/Photo and Dissection by Christine Eckel</a:t>
            </a:r>
            <a:endParaRPr lang="en-IN" dirty="0"/>
          </a:p>
        </p:txBody>
      </p:sp>
      <p:sp>
        <p:nvSpPr>
          <p:cNvPr id="7" name="Text Placeholder 5">
            <a:extLst>
              <a:ext uri="{FF2B5EF4-FFF2-40B4-BE49-F238E27FC236}">
                <a16:creationId xmlns:a16="http://schemas.microsoft.com/office/drawing/2014/main" id="{227CC02E-9670-4FD7-A2A8-E54B856CA19A}"/>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329548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Posterior Forearm, Deep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11.29b</a:t>
            </a:r>
          </a:p>
        </p:txBody>
      </p:sp>
      <p:pic>
        <p:nvPicPr>
          <p:cNvPr id="8" name="Picture 3" descr="An illustration shows posterior forearm muscles.">
            <a:extLst>
              <a:ext uri="{FF2B5EF4-FFF2-40B4-BE49-F238E27FC236}">
                <a16:creationId xmlns:a16="http://schemas.microsoft.com/office/drawing/2014/main" id="{50FD26F1-1845-4DE9-BC65-B0930A4F6262}"/>
              </a:ext>
            </a:extLst>
          </p:cNvPr>
          <p:cNvPicPr>
            <a:picLocks noChangeAspect="1" noChangeArrowheads="1"/>
          </p:cNvPicPr>
          <p:nvPr/>
        </p:nvPicPr>
        <p:blipFill rotWithShape="1">
          <a:blip r:embed="rId2"/>
          <a:srcRect t="53813" r="41755"/>
          <a:stretch/>
        </p:blipFill>
        <p:spPr bwMode="auto">
          <a:xfrm>
            <a:off x="2097746" y="1009650"/>
            <a:ext cx="4948508" cy="5303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2526059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11.8e Intrinsic Muscles of the Hand</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800"/>
              </a:spcBef>
            </a:pPr>
            <a:r>
              <a:rPr lang="en-US" altLang="en-US" dirty="0">
                <a:cs typeface="Times New Roman" pitchFamily="18" charset="0"/>
              </a:rPr>
              <a:t>Intrinsic muscles of the hand: both proximal and distal attachments are in hand</a:t>
            </a:r>
          </a:p>
          <a:p>
            <a:pPr>
              <a:spcBef>
                <a:spcPts val="800"/>
              </a:spcBef>
            </a:pPr>
            <a:r>
              <a:rPr lang="en-US" altLang="en-US" b="1" dirty="0">
                <a:cs typeface="Times New Roman" pitchFamily="18" charset="0"/>
              </a:rPr>
              <a:t>Thenar group: </a:t>
            </a:r>
            <a:r>
              <a:rPr lang="en-US" altLang="en-US" dirty="0">
                <a:cs typeface="Times New Roman" pitchFamily="18" charset="0"/>
              </a:rPr>
              <a:t>form fleshy mass at base of thumb</a:t>
            </a:r>
            <a:endParaRPr lang="en-US" altLang="en-US" b="1" dirty="0">
              <a:cs typeface="Times New Roman" pitchFamily="18" charset="0"/>
            </a:endParaRPr>
          </a:p>
          <a:p>
            <a:pPr lvl="1"/>
            <a:r>
              <a:rPr lang="en-US" altLang="en-US" sz="2000" b="1" dirty="0">
                <a:cs typeface="Times New Roman" pitchFamily="18" charset="0"/>
              </a:rPr>
              <a:t>Flexor pollicis brevis: </a:t>
            </a:r>
            <a:r>
              <a:rPr lang="en-US" altLang="en-US" sz="2000" dirty="0">
                <a:cs typeface="Times New Roman" pitchFamily="18" charset="0"/>
              </a:rPr>
              <a:t>flexes thumb</a:t>
            </a:r>
          </a:p>
          <a:p>
            <a:pPr lvl="1"/>
            <a:r>
              <a:rPr lang="en-US" altLang="en-US" sz="2000" b="1" dirty="0">
                <a:cs typeface="Times New Roman" pitchFamily="18" charset="0"/>
              </a:rPr>
              <a:t>Abductor pollicis brevis: </a:t>
            </a:r>
            <a:r>
              <a:rPr lang="en-US" altLang="en-US" sz="2000" dirty="0">
                <a:cs typeface="Times New Roman" pitchFamily="18" charset="0"/>
              </a:rPr>
              <a:t>abducts thumb</a:t>
            </a:r>
          </a:p>
          <a:p>
            <a:pPr lvl="1"/>
            <a:r>
              <a:rPr lang="en-US" altLang="en-US" sz="2000" b="1" dirty="0" err="1">
                <a:cs typeface="Times New Roman" pitchFamily="18" charset="0"/>
              </a:rPr>
              <a:t>Opponens</a:t>
            </a:r>
            <a:r>
              <a:rPr lang="en-US" altLang="en-US" sz="2000" b="1" dirty="0">
                <a:cs typeface="Times New Roman" pitchFamily="18" charset="0"/>
              </a:rPr>
              <a:t> pollicis: </a:t>
            </a:r>
            <a:r>
              <a:rPr lang="en-US" altLang="en-US" sz="2000" dirty="0">
                <a:cs typeface="Times New Roman" pitchFamily="18" charset="0"/>
              </a:rPr>
              <a:t>assists in opposition of thumb</a:t>
            </a:r>
          </a:p>
          <a:p>
            <a:pPr>
              <a:spcBef>
                <a:spcPts val="800"/>
              </a:spcBef>
            </a:pPr>
            <a:r>
              <a:rPr lang="en-US" altLang="en-US" b="1" dirty="0">
                <a:cs typeface="Times New Roman" pitchFamily="18" charset="0"/>
              </a:rPr>
              <a:t>Hypothenar group: </a:t>
            </a:r>
            <a:r>
              <a:rPr lang="en-US" altLang="en-US" dirty="0">
                <a:cs typeface="Times New Roman" pitchFamily="18" charset="0"/>
              </a:rPr>
              <a:t>fleshy mass at base of little finger</a:t>
            </a:r>
          </a:p>
          <a:p>
            <a:pPr lvl="1"/>
            <a:r>
              <a:rPr lang="en-US" altLang="en-US" sz="2000" b="1" dirty="0">
                <a:cs typeface="Times New Roman" pitchFamily="18" charset="0"/>
              </a:rPr>
              <a:t>Flexor </a:t>
            </a:r>
            <a:r>
              <a:rPr lang="en-US" altLang="en-US" sz="2000" b="1" dirty="0" err="1">
                <a:cs typeface="Times New Roman" pitchFamily="18" charset="0"/>
              </a:rPr>
              <a:t>digiti</a:t>
            </a:r>
            <a:r>
              <a:rPr lang="en-US" altLang="en-US" sz="2000" b="1" dirty="0">
                <a:cs typeface="Times New Roman" pitchFamily="18" charset="0"/>
              </a:rPr>
              <a:t> </a:t>
            </a:r>
            <a:r>
              <a:rPr lang="en-US" altLang="en-US" sz="2000" b="1" dirty="0" err="1">
                <a:cs typeface="Times New Roman" pitchFamily="18" charset="0"/>
              </a:rPr>
              <a:t>minimi</a:t>
            </a:r>
            <a:r>
              <a:rPr lang="en-US" altLang="en-US" sz="2000" b="1" dirty="0">
                <a:cs typeface="Times New Roman" pitchFamily="18" charset="0"/>
              </a:rPr>
              <a:t> brevis: </a:t>
            </a:r>
            <a:r>
              <a:rPr lang="en-US" altLang="en-US" sz="2000" dirty="0">
                <a:cs typeface="Times New Roman" pitchFamily="18" charset="0"/>
              </a:rPr>
              <a:t>flexes little finger</a:t>
            </a:r>
          </a:p>
          <a:p>
            <a:pPr lvl="1"/>
            <a:r>
              <a:rPr lang="en-US" altLang="en-US" sz="2000" b="1" dirty="0">
                <a:cs typeface="Times New Roman" pitchFamily="18" charset="0"/>
              </a:rPr>
              <a:t>Abductor </a:t>
            </a:r>
            <a:r>
              <a:rPr lang="en-US" altLang="en-US" sz="2000" b="1" dirty="0" err="1">
                <a:cs typeface="Times New Roman" pitchFamily="18" charset="0"/>
              </a:rPr>
              <a:t>digiti</a:t>
            </a:r>
            <a:r>
              <a:rPr lang="en-US" altLang="en-US" sz="2000" b="1" dirty="0">
                <a:cs typeface="Times New Roman" pitchFamily="18" charset="0"/>
              </a:rPr>
              <a:t> </a:t>
            </a:r>
            <a:r>
              <a:rPr lang="en-US" altLang="en-US" sz="2000" b="1" dirty="0" err="1">
                <a:cs typeface="Times New Roman" pitchFamily="18" charset="0"/>
              </a:rPr>
              <a:t>minimi</a:t>
            </a:r>
            <a:r>
              <a:rPr lang="en-US" altLang="en-US" sz="2000" b="1" dirty="0">
                <a:cs typeface="Times New Roman" pitchFamily="18" charset="0"/>
              </a:rPr>
              <a:t>: </a:t>
            </a:r>
            <a:r>
              <a:rPr lang="en-US" altLang="en-US" sz="2000" dirty="0">
                <a:cs typeface="Times New Roman" pitchFamily="18" charset="0"/>
              </a:rPr>
              <a:t>abducts little finger</a:t>
            </a:r>
          </a:p>
          <a:p>
            <a:pPr lvl="1"/>
            <a:r>
              <a:rPr lang="en-US" altLang="en-US" sz="2000" b="1" dirty="0" err="1">
                <a:cs typeface="Times New Roman" pitchFamily="18" charset="0"/>
              </a:rPr>
              <a:t>Opponens</a:t>
            </a:r>
            <a:r>
              <a:rPr lang="en-US" altLang="en-US" sz="2000" b="1" dirty="0">
                <a:cs typeface="Times New Roman" pitchFamily="18" charset="0"/>
              </a:rPr>
              <a:t> </a:t>
            </a:r>
            <a:r>
              <a:rPr lang="en-US" altLang="en-US" sz="2000" b="1" dirty="0" err="1">
                <a:cs typeface="Times New Roman" pitchFamily="18" charset="0"/>
              </a:rPr>
              <a:t>digiti</a:t>
            </a:r>
            <a:r>
              <a:rPr lang="en-US" altLang="en-US" sz="2000" b="1" dirty="0">
                <a:cs typeface="Times New Roman" pitchFamily="18" charset="0"/>
              </a:rPr>
              <a:t> </a:t>
            </a:r>
            <a:r>
              <a:rPr lang="en-US" altLang="en-US" sz="2000" b="1" dirty="0" err="1">
                <a:cs typeface="Times New Roman" pitchFamily="18" charset="0"/>
              </a:rPr>
              <a:t>minimi</a:t>
            </a:r>
            <a:r>
              <a:rPr lang="en-US" altLang="en-US" sz="2000" b="1" dirty="0">
                <a:cs typeface="Times New Roman" pitchFamily="18" charset="0"/>
              </a:rPr>
              <a:t>: </a:t>
            </a:r>
            <a:r>
              <a:rPr lang="en-US" altLang="en-US" sz="2000" dirty="0">
                <a:cs typeface="Times New Roman" pitchFamily="18" charset="0"/>
              </a:rPr>
              <a:t>assists in opposition of little finger</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52</a:t>
            </a:fld>
            <a:endParaRPr lang="en-US"/>
          </a:p>
        </p:txBody>
      </p:sp>
    </p:spTree>
    <p:extLst>
      <p:ext uri="{BB962C8B-B14F-4D97-AF65-F5344CB8AC3E}">
        <p14:creationId xmlns:p14="http://schemas.microsoft.com/office/powerpoint/2010/main" val="3389482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11.8e Intrinsic Muscles of the Hand</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600"/>
              </a:spcBef>
              <a:spcAft>
                <a:spcPts val="400"/>
              </a:spcAft>
            </a:pPr>
            <a:r>
              <a:rPr lang="en-US" altLang="en-US" b="1" dirty="0" err="1">
                <a:cs typeface="Times New Roman" pitchFamily="18" charset="0"/>
              </a:rPr>
              <a:t>Midpalmar</a:t>
            </a:r>
            <a:r>
              <a:rPr lang="en-US" altLang="en-US" b="1" dirty="0">
                <a:cs typeface="Times New Roman" pitchFamily="18" charset="0"/>
              </a:rPr>
              <a:t> group</a:t>
            </a:r>
          </a:p>
          <a:p>
            <a:pPr lvl="1">
              <a:spcBef>
                <a:spcPts val="600"/>
              </a:spcBef>
              <a:spcAft>
                <a:spcPts val="400"/>
              </a:spcAft>
            </a:pPr>
            <a:r>
              <a:rPr lang="en-US" altLang="en-US" dirty="0">
                <a:cs typeface="Times New Roman" pitchFamily="18" charset="0"/>
              </a:rPr>
              <a:t>Occupies space between thenar and hypothenar groups</a:t>
            </a:r>
          </a:p>
          <a:p>
            <a:pPr lvl="1">
              <a:spcBef>
                <a:spcPts val="600"/>
              </a:spcBef>
              <a:spcAft>
                <a:spcPts val="400"/>
              </a:spcAft>
            </a:pPr>
            <a:r>
              <a:rPr lang="en-US" altLang="en-US" b="1" dirty="0">
                <a:cs typeface="Times New Roman" pitchFamily="18" charset="0"/>
              </a:rPr>
              <a:t>Lumbricals </a:t>
            </a:r>
            <a:r>
              <a:rPr lang="en-US" altLang="en-US" dirty="0">
                <a:cs typeface="Times New Roman" pitchFamily="18" charset="0"/>
              </a:rPr>
              <a:t>(worm-shaped)</a:t>
            </a:r>
            <a:endParaRPr lang="en-US" altLang="en-US" b="1" dirty="0">
              <a:cs typeface="Times New Roman" pitchFamily="18" charset="0"/>
            </a:endParaRPr>
          </a:p>
          <a:p>
            <a:pPr lvl="2">
              <a:spcBef>
                <a:spcPts val="300"/>
              </a:spcBef>
              <a:spcAft>
                <a:spcPts val="400"/>
              </a:spcAft>
            </a:pPr>
            <a:r>
              <a:rPr lang="en-US" altLang="en-US" dirty="0">
                <a:cs typeface="Times New Roman" pitchFamily="18" charset="0"/>
              </a:rPr>
              <a:t>Flex the MP joints; extend PIP and DIP joints of fingers 2 to 5</a:t>
            </a:r>
          </a:p>
          <a:p>
            <a:pPr lvl="1">
              <a:spcBef>
                <a:spcPts val="600"/>
              </a:spcBef>
              <a:spcAft>
                <a:spcPts val="400"/>
              </a:spcAft>
            </a:pPr>
            <a:r>
              <a:rPr lang="en-US" altLang="en-US" b="1" dirty="0">
                <a:cs typeface="Times New Roman" pitchFamily="18" charset="0"/>
              </a:rPr>
              <a:t>Dorsal interossei </a:t>
            </a:r>
            <a:r>
              <a:rPr lang="en-US" altLang="en-US" dirty="0">
                <a:cs typeface="Times New Roman" pitchFamily="18" charset="0"/>
              </a:rPr>
              <a:t>(between metacarpals)</a:t>
            </a:r>
          </a:p>
          <a:p>
            <a:pPr lvl="2">
              <a:spcBef>
                <a:spcPts val="300"/>
              </a:spcBef>
              <a:spcAft>
                <a:spcPts val="400"/>
              </a:spcAft>
            </a:pPr>
            <a:r>
              <a:rPr lang="en-US" altLang="en-US" dirty="0">
                <a:cs typeface="Times New Roman" pitchFamily="18" charset="0"/>
              </a:rPr>
              <a:t>Flex MP joints and extend PIP and DIP joints of fingers 2 to 5; abduct fingers 2 to 5</a:t>
            </a:r>
          </a:p>
          <a:p>
            <a:pPr lvl="1">
              <a:spcBef>
                <a:spcPts val="600"/>
              </a:spcBef>
              <a:spcAft>
                <a:spcPts val="400"/>
              </a:spcAft>
            </a:pPr>
            <a:r>
              <a:rPr lang="en-US" altLang="en-US" b="1" dirty="0">
                <a:cs typeface="Times New Roman" pitchFamily="18" charset="0"/>
              </a:rPr>
              <a:t>Palmar interossei </a:t>
            </a:r>
            <a:r>
              <a:rPr lang="en-US" altLang="en-US" dirty="0">
                <a:cs typeface="Times New Roman" pitchFamily="18" charset="0"/>
              </a:rPr>
              <a:t>(between metacarpals)</a:t>
            </a:r>
            <a:endParaRPr lang="en-US" altLang="en-US" b="1" dirty="0">
              <a:cs typeface="Times New Roman" pitchFamily="18" charset="0"/>
            </a:endParaRPr>
          </a:p>
          <a:p>
            <a:pPr lvl="2">
              <a:spcBef>
                <a:spcPts val="300"/>
              </a:spcBef>
              <a:spcAft>
                <a:spcPts val="400"/>
              </a:spcAft>
            </a:pPr>
            <a:r>
              <a:rPr lang="en-US" altLang="en-US" dirty="0">
                <a:cs typeface="Times New Roman" pitchFamily="18" charset="0"/>
              </a:rPr>
              <a:t>Adduct the fingers; flex the MP joints and extend the PIP and DIP joints of fingers 2 to 5</a:t>
            </a:r>
          </a:p>
          <a:p>
            <a:pPr lvl="1">
              <a:spcBef>
                <a:spcPts val="600"/>
              </a:spcBef>
              <a:spcAft>
                <a:spcPts val="400"/>
              </a:spcAft>
            </a:pPr>
            <a:r>
              <a:rPr lang="en-US" altLang="en-US" b="1" dirty="0">
                <a:cs typeface="Times New Roman" pitchFamily="18" charset="0"/>
              </a:rPr>
              <a:t>Adductor Pollicis</a:t>
            </a:r>
          </a:p>
          <a:p>
            <a:pPr lvl="2">
              <a:spcBef>
                <a:spcPts val="300"/>
              </a:spcBef>
              <a:spcAft>
                <a:spcPts val="400"/>
              </a:spcAft>
            </a:pPr>
            <a:r>
              <a:rPr lang="en-US" altLang="en-US" dirty="0">
                <a:cs typeface="Times New Roman" pitchFamily="18" charset="0"/>
              </a:rPr>
              <a:t>Adducts thumb</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53</a:t>
            </a:fld>
            <a:endParaRPr lang="en-US"/>
          </a:p>
        </p:txBody>
      </p:sp>
    </p:spTree>
    <p:extLst>
      <p:ext uri="{BB962C8B-B14F-4D97-AF65-F5344CB8AC3E}">
        <p14:creationId xmlns:p14="http://schemas.microsoft.com/office/powerpoint/2010/main" val="2431457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Hand, Superficial Palmar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11.30a</a:t>
            </a:r>
          </a:p>
        </p:txBody>
      </p:sp>
      <p:pic>
        <p:nvPicPr>
          <p:cNvPr id="7" name="Picture 3" descr="An illustration shows superficial palmar view of right hand.">
            <a:extLst>
              <a:ext uri="{FF2B5EF4-FFF2-40B4-BE49-F238E27FC236}">
                <a16:creationId xmlns:a16="http://schemas.microsoft.com/office/drawing/2014/main" id="{E3EF6DFA-5A8B-415E-B18D-74A332EF987F}"/>
              </a:ext>
            </a:extLst>
          </p:cNvPr>
          <p:cNvPicPr>
            <a:picLocks noChangeAspect="1" noChangeArrowheads="1"/>
          </p:cNvPicPr>
          <p:nvPr/>
        </p:nvPicPr>
        <p:blipFill rotWithShape="1">
          <a:blip r:embed="rId2"/>
          <a:srcRect t="1158" r="54978" b="50230"/>
          <a:stretch/>
        </p:blipFill>
        <p:spPr bwMode="auto">
          <a:xfrm>
            <a:off x="2214159" y="1040130"/>
            <a:ext cx="4715682" cy="5212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1270102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Hand, Deep Palmar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11.30b</a:t>
            </a:r>
          </a:p>
        </p:txBody>
      </p:sp>
      <p:pic>
        <p:nvPicPr>
          <p:cNvPr id="8" name="Picture 3" descr="An illustration shows deep palmar view of right hand.">
            <a:extLst>
              <a:ext uri="{FF2B5EF4-FFF2-40B4-BE49-F238E27FC236}">
                <a16:creationId xmlns:a16="http://schemas.microsoft.com/office/drawing/2014/main" id="{C1C2D6DE-4F77-4401-89E4-78F0F08AE2A3}"/>
              </a:ext>
            </a:extLst>
          </p:cNvPr>
          <p:cNvPicPr>
            <a:picLocks noChangeAspect="1" noChangeArrowheads="1"/>
          </p:cNvPicPr>
          <p:nvPr/>
        </p:nvPicPr>
        <p:blipFill rotWithShape="1">
          <a:blip r:embed="rId2"/>
          <a:srcRect l="44307" t="1313" b="49255"/>
          <a:stretch/>
        </p:blipFill>
        <p:spPr bwMode="auto">
          <a:xfrm>
            <a:off x="1782273" y="1045325"/>
            <a:ext cx="5579454" cy="506937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2572936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Hand, Posterior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11.30c</a:t>
            </a:r>
          </a:p>
        </p:txBody>
      </p:sp>
      <p:pic>
        <p:nvPicPr>
          <p:cNvPr id="7" name="Picture 3" descr="An illustration shows posterior view of right hand.">
            <a:extLst>
              <a:ext uri="{FF2B5EF4-FFF2-40B4-BE49-F238E27FC236}">
                <a16:creationId xmlns:a16="http://schemas.microsoft.com/office/drawing/2014/main" id="{B4C3422C-B285-407A-8B55-FB2A6FDD9B7B}"/>
              </a:ext>
            </a:extLst>
          </p:cNvPr>
          <p:cNvPicPr>
            <a:picLocks noChangeAspect="1" noChangeArrowheads="1"/>
          </p:cNvPicPr>
          <p:nvPr/>
        </p:nvPicPr>
        <p:blipFill rotWithShape="1">
          <a:blip r:embed="rId2"/>
          <a:srcRect l="42245" t="51515"/>
          <a:stretch/>
        </p:blipFill>
        <p:spPr bwMode="auto">
          <a:xfrm>
            <a:off x="1645920" y="1116329"/>
            <a:ext cx="5852160" cy="5029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2718434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Section 11.8 What did you learn?</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marL="640080" indent="-640080">
              <a:spcBef>
                <a:spcPts val="1200"/>
              </a:spcBef>
              <a:spcAft>
                <a:spcPts val="1200"/>
              </a:spcAft>
              <a:buFont typeface="+mj-lt"/>
              <a:buAutoNum type="arabicPeriod" startAt="18"/>
              <a:defRPr/>
            </a:pPr>
            <a:r>
              <a:rPr lang="en-US" dirty="0"/>
              <a:t>List the posterior thoracic muscles that move the pectoral girdle, and describe their common action(s).</a:t>
            </a:r>
          </a:p>
          <a:p>
            <a:pPr marL="640080" indent="-640080">
              <a:spcBef>
                <a:spcPts val="1200"/>
              </a:spcBef>
              <a:spcAft>
                <a:spcPts val="1200"/>
              </a:spcAft>
              <a:buFont typeface="+mj-lt"/>
              <a:buAutoNum type="arabicPeriod" startAt="18"/>
              <a:defRPr/>
            </a:pPr>
            <a:r>
              <a:rPr lang="en-US" dirty="0"/>
              <a:t>Which muscles extend the arm at the glenohumeral (shoulder) joint?</a:t>
            </a:r>
          </a:p>
          <a:p>
            <a:pPr marL="640080" indent="-640080">
              <a:spcBef>
                <a:spcPts val="1200"/>
              </a:spcBef>
              <a:spcAft>
                <a:spcPts val="1200"/>
              </a:spcAft>
              <a:buFont typeface="+mj-lt"/>
              <a:buAutoNum type="arabicPeriod" startAt="18"/>
              <a:defRPr/>
            </a:pPr>
            <a:r>
              <a:rPr lang="en-US" dirty="0"/>
              <a:t>List the rotator cuff muscles, and describe their actions.</a:t>
            </a:r>
          </a:p>
          <a:p>
            <a:pPr marL="640080" indent="-640080">
              <a:spcBef>
                <a:spcPts val="1200"/>
              </a:spcBef>
              <a:spcAft>
                <a:spcPts val="1200"/>
              </a:spcAft>
              <a:buFont typeface="+mj-lt"/>
              <a:buAutoNum type="arabicPeriod" startAt="18"/>
              <a:defRPr/>
            </a:pPr>
            <a:r>
              <a:rPr lang="en-US" dirty="0"/>
              <a:t>What are the muscles in the anterior compartment of the arm, and what common action(s) do they perform?</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1070811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Section 11.8 What did you learn?</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marL="640080" indent="-640080">
              <a:spcBef>
                <a:spcPts val="1200"/>
              </a:spcBef>
              <a:spcAft>
                <a:spcPts val="1200"/>
              </a:spcAft>
              <a:buFont typeface="Calibri" pitchFamily="34" charset="0"/>
              <a:buAutoNum type="arabicPeriod" startAt="22"/>
            </a:pPr>
            <a:r>
              <a:rPr lang="en-US" altLang="en-US" dirty="0">
                <a:cs typeface="Times New Roman" pitchFamily="18" charset="0"/>
              </a:rPr>
              <a:t>What muscles pronate the forearm, and which supinate the forearm?  </a:t>
            </a:r>
            <a:endParaRPr lang="en-US" altLang="en-US" dirty="0">
              <a:solidFill>
                <a:srgbClr val="000000"/>
              </a:solidFill>
              <a:cs typeface="Times New Roman" pitchFamily="18" charset="0"/>
            </a:endParaRPr>
          </a:p>
          <a:p>
            <a:pPr marL="640080" indent="-640080">
              <a:spcBef>
                <a:spcPts val="1200"/>
              </a:spcBef>
              <a:spcAft>
                <a:spcPts val="1200"/>
              </a:spcAft>
              <a:buFont typeface="Calibri" pitchFamily="34" charset="0"/>
              <a:buAutoNum type="arabicPeriod" startAt="22"/>
            </a:pPr>
            <a:r>
              <a:rPr lang="en-US" altLang="en-US" dirty="0">
                <a:cs typeface="Times New Roman" pitchFamily="18" charset="0"/>
              </a:rPr>
              <a:t>What are the common actions of muscles in the anterior compartment of the forearm?</a:t>
            </a:r>
          </a:p>
          <a:p>
            <a:pPr marL="640080" indent="-640080">
              <a:spcBef>
                <a:spcPts val="1200"/>
              </a:spcBef>
              <a:spcAft>
                <a:spcPts val="1200"/>
              </a:spcAft>
              <a:buFont typeface="Calibri" pitchFamily="34" charset="0"/>
              <a:buAutoNum type="arabicPeriod" startAt="22"/>
            </a:pPr>
            <a:r>
              <a:rPr lang="en-US" altLang="en-US" dirty="0">
                <a:cs typeface="Times New Roman" pitchFamily="18" charset="0"/>
              </a:rPr>
              <a:t>What muscles in the posterior compartment move the thumb?</a:t>
            </a:r>
          </a:p>
          <a:p>
            <a:pPr marL="640080" indent="-640080">
              <a:spcBef>
                <a:spcPts val="1200"/>
              </a:spcBef>
              <a:spcAft>
                <a:spcPts val="1200"/>
              </a:spcAft>
              <a:buFont typeface="Calibri" pitchFamily="34" charset="0"/>
              <a:buAutoNum type="arabicPeriod" startAt="22"/>
            </a:pPr>
            <a:r>
              <a:rPr lang="en-US" altLang="en-US" dirty="0">
                <a:cs typeface="Times New Roman" pitchFamily="18" charset="0"/>
              </a:rPr>
              <a:t>Which group of intrinsic hand muscles is primarily responsible for moving the thumb?</a:t>
            </a:r>
            <a:endParaRPr lang="en-US" altLang="en-US"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990664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11.9a Muscles that Move the Thigh at the Hip Joint</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300"/>
              </a:spcBef>
              <a:spcAft>
                <a:spcPts val="600"/>
              </a:spcAft>
            </a:pPr>
            <a:r>
              <a:rPr lang="en-US" altLang="en-US" dirty="0">
                <a:cs typeface="Times New Roman" pitchFamily="18" charset="0"/>
              </a:rPr>
              <a:t>Organization of thigh muscles</a:t>
            </a:r>
          </a:p>
          <a:p>
            <a:pPr lvl="1">
              <a:spcBef>
                <a:spcPts val="300"/>
              </a:spcBef>
              <a:spcAft>
                <a:spcPts val="600"/>
              </a:spcAft>
            </a:pPr>
            <a:r>
              <a:rPr lang="en-US" altLang="en-US" dirty="0">
                <a:cs typeface="Times New Roman" pitchFamily="18" charset="0"/>
              </a:rPr>
              <a:t>They are bound by the </a:t>
            </a:r>
            <a:r>
              <a:rPr lang="en-US" altLang="en-US" b="1" dirty="0">
                <a:cs typeface="Times New Roman" pitchFamily="18" charset="0"/>
              </a:rPr>
              <a:t>fascia </a:t>
            </a:r>
            <a:r>
              <a:rPr lang="en-US" altLang="en-US" b="1" dirty="0" err="1">
                <a:cs typeface="Times New Roman" pitchFamily="18" charset="0"/>
              </a:rPr>
              <a:t>lata</a:t>
            </a:r>
            <a:r>
              <a:rPr lang="en-US" altLang="en-US" dirty="0">
                <a:cs typeface="Times New Roman" pitchFamily="18" charset="0"/>
              </a:rPr>
              <a:t>, deep fascia that partitions them into compartments</a:t>
            </a:r>
          </a:p>
          <a:p>
            <a:pPr lvl="1">
              <a:spcBef>
                <a:spcPts val="300"/>
              </a:spcBef>
              <a:spcAft>
                <a:spcPts val="600"/>
              </a:spcAft>
            </a:pPr>
            <a:r>
              <a:rPr lang="en-US" altLang="en-US" dirty="0">
                <a:cs typeface="Times New Roman" pitchFamily="18" charset="0"/>
              </a:rPr>
              <a:t>Anterior compartment muscles</a:t>
            </a:r>
          </a:p>
          <a:p>
            <a:pPr lvl="2">
              <a:spcBef>
                <a:spcPts val="0"/>
              </a:spcBef>
              <a:spcAft>
                <a:spcPts val="600"/>
              </a:spcAft>
            </a:pPr>
            <a:r>
              <a:rPr lang="en-US" altLang="en-US" dirty="0">
                <a:cs typeface="Times New Roman" pitchFamily="18" charset="0"/>
              </a:rPr>
              <a:t>Extend the knee or flex the thigh</a:t>
            </a:r>
          </a:p>
          <a:p>
            <a:pPr lvl="1">
              <a:spcBef>
                <a:spcPts val="300"/>
              </a:spcBef>
              <a:spcAft>
                <a:spcPts val="600"/>
              </a:spcAft>
            </a:pPr>
            <a:r>
              <a:rPr lang="en-US" altLang="en-US" dirty="0">
                <a:cs typeface="Times New Roman" pitchFamily="18" charset="0"/>
              </a:rPr>
              <a:t>Medial compartment muscles</a:t>
            </a:r>
          </a:p>
          <a:p>
            <a:pPr lvl="2">
              <a:spcBef>
                <a:spcPts val="0"/>
              </a:spcBef>
              <a:spcAft>
                <a:spcPts val="600"/>
              </a:spcAft>
            </a:pPr>
            <a:r>
              <a:rPr lang="en-US" altLang="en-US" dirty="0">
                <a:cs typeface="Times New Roman" pitchFamily="18" charset="0"/>
              </a:rPr>
              <a:t>Adduct the thigh</a:t>
            </a:r>
          </a:p>
          <a:p>
            <a:pPr lvl="1">
              <a:spcBef>
                <a:spcPts val="300"/>
              </a:spcBef>
              <a:spcAft>
                <a:spcPts val="600"/>
              </a:spcAft>
            </a:pPr>
            <a:r>
              <a:rPr lang="en-US" altLang="en-US" dirty="0">
                <a:cs typeface="Times New Roman" pitchFamily="18" charset="0"/>
              </a:rPr>
              <a:t>Two gluteal muscles, as well as a muscle in the lateral thigh</a:t>
            </a:r>
          </a:p>
          <a:p>
            <a:pPr lvl="2">
              <a:spcBef>
                <a:spcPts val="0"/>
              </a:spcBef>
              <a:spcAft>
                <a:spcPts val="600"/>
              </a:spcAft>
            </a:pPr>
            <a:r>
              <a:rPr lang="en-US" altLang="en-US" dirty="0">
                <a:cs typeface="Times New Roman" pitchFamily="18" charset="0"/>
              </a:rPr>
              <a:t>Abduct the thigh</a:t>
            </a:r>
          </a:p>
          <a:p>
            <a:pPr lvl="1">
              <a:spcBef>
                <a:spcPts val="300"/>
              </a:spcBef>
              <a:spcAft>
                <a:spcPts val="600"/>
              </a:spcAft>
            </a:pPr>
            <a:r>
              <a:rPr lang="en-US" altLang="en-US" dirty="0">
                <a:cs typeface="Times New Roman" pitchFamily="18" charset="0"/>
              </a:rPr>
              <a:t>Posterior compartment muscles</a:t>
            </a:r>
          </a:p>
          <a:p>
            <a:pPr lvl="2">
              <a:spcBef>
                <a:spcPts val="0"/>
              </a:spcBef>
              <a:spcAft>
                <a:spcPts val="600"/>
              </a:spcAft>
            </a:pPr>
            <a:r>
              <a:rPr lang="en-US" altLang="en-US" dirty="0">
                <a:cs typeface="Times New Roman" pitchFamily="18" charset="0"/>
              </a:rPr>
              <a:t>Most flex knee and extend the thigh</a:t>
            </a:r>
            <a:endParaRPr lang="en-US" altLang="en-US" sz="1800" dirty="0">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96375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11.5 Muscles of Respiration</a:t>
            </a:r>
            <a:r>
              <a:rPr lang="en-US" altLang="en-US" sz="1200" dirty="0"/>
              <a:t> 4</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1200"/>
              </a:spcBef>
              <a:spcAft>
                <a:spcPts val="1200"/>
              </a:spcAft>
              <a:defRPr/>
            </a:pPr>
            <a:r>
              <a:rPr lang="en-US" altLang="en-US" dirty="0">
                <a:cs typeface="Times New Roman" pitchFamily="18" charset="0"/>
              </a:rPr>
              <a:t>Muscles of respiration (</a:t>
            </a:r>
            <a:r>
              <a:rPr lang="en-US" altLang="en-US" i="1" dirty="0">
                <a:cs typeface="Times New Roman" pitchFamily="18" charset="0"/>
              </a:rPr>
              <a:t>continued </a:t>
            </a:r>
            <a:r>
              <a:rPr lang="en-US" altLang="en-US" dirty="0">
                <a:cs typeface="Times New Roman" pitchFamily="18" charset="0"/>
              </a:rPr>
              <a:t>)</a:t>
            </a:r>
          </a:p>
          <a:p>
            <a:pPr lvl="1">
              <a:spcBef>
                <a:spcPts val="1200"/>
              </a:spcBef>
              <a:spcAft>
                <a:spcPts val="1200"/>
              </a:spcAft>
              <a:defRPr/>
            </a:pPr>
            <a:r>
              <a:rPr lang="en-US" altLang="en-US" b="1" dirty="0">
                <a:cs typeface="Times New Roman" pitchFamily="18" charset="0"/>
              </a:rPr>
              <a:t>Diaphragm</a:t>
            </a:r>
          </a:p>
          <a:p>
            <a:pPr lvl="2">
              <a:spcBef>
                <a:spcPts val="1200"/>
              </a:spcBef>
              <a:spcAft>
                <a:spcPts val="1200"/>
              </a:spcAft>
              <a:defRPr/>
            </a:pPr>
            <a:r>
              <a:rPr lang="en-US" altLang="en-US" dirty="0">
                <a:cs typeface="Times New Roman" pitchFamily="18" charset="0"/>
              </a:rPr>
              <a:t>Internally placed dome-shaped muscle that partitions thoracic and abdominal cavities</a:t>
            </a:r>
          </a:p>
          <a:p>
            <a:pPr lvl="2">
              <a:spcBef>
                <a:spcPts val="1200"/>
              </a:spcBef>
              <a:spcAft>
                <a:spcPts val="1200"/>
              </a:spcAft>
              <a:defRPr/>
            </a:pPr>
            <a:r>
              <a:rPr lang="en-US" altLang="en-US" dirty="0">
                <a:cs typeface="Times New Roman" pitchFamily="18" charset="0"/>
              </a:rPr>
              <a:t>Most important muscle associated with breathing</a:t>
            </a:r>
          </a:p>
          <a:p>
            <a:pPr lvl="2">
              <a:spcBef>
                <a:spcPts val="1200"/>
              </a:spcBef>
              <a:spcAft>
                <a:spcPts val="1200"/>
              </a:spcAft>
              <a:defRPr/>
            </a:pPr>
            <a:r>
              <a:rPr lang="en-US" altLang="en-US" dirty="0">
                <a:cs typeface="Times New Roman" pitchFamily="18" charset="0"/>
              </a:rPr>
              <a:t>Muscle fibers converge toward fibrous </a:t>
            </a:r>
            <a:r>
              <a:rPr lang="en-US" altLang="en-US" b="1" dirty="0">
                <a:cs typeface="Times New Roman" pitchFamily="18" charset="0"/>
              </a:rPr>
              <a:t>central tendon</a:t>
            </a:r>
          </a:p>
          <a:p>
            <a:pPr lvl="2">
              <a:spcBef>
                <a:spcPts val="1200"/>
              </a:spcBef>
              <a:spcAft>
                <a:spcPts val="1200"/>
              </a:spcAft>
              <a:defRPr/>
            </a:pPr>
            <a:r>
              <a:rPr lang="en-US" altLang="en-US" dirty="0">
                <a:cs typeface="Times New Roman" pitchFamily="18" charset="0"/>
              </a:rPr>
              <a:t>Contracts during inspiration</a:t>
            </a:r>
          </a:p>
          <a:p>
            <a:pPr lvl="2">
              <a:spcBef>
                <a:spcPts val="1200"/>
              </a:spcBef>
              <a:spcAft>
                <a:spcPts val="1200"/>
              </a:spcAft>
              <a:defRPr/>
            </a:pPr>
            <a:r>
              <a:rPr lang="en-US" altLang="en-US" dirty="0">
                <a:cs typeface="Times New Roman" pitchFamily="18" charset="0"/>
              </a:rPr>
              <a:t>Central tendon pulled inferiorly, increasing dimension of thoracic cavity</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a:t>
            </a:fld>
            <a:endParaRPr lang="en-US" dirty="0"/>
          </a:p>
        </p:txBody>
      </p:sp>
    </p:spTree>
    <p:extLst>
      <p:ext uri="{BB962C8B-B14F-4D97-AF65-F5344CB8AC3E}">
        <p14:creationId xmlns:p14="http://schemas.microsoft.com/office/powerpoint/2010/main" val="1602504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11.9a Muscles that Move the Thigh at the Hip Joint</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1200"/>
              </a:spcBef>
              <a:defRPr/>
            </a:pPr>
            <a:r>
              <a:rPr lang="en-US" altLang="en-US" dirty="0">
                <a:cs typeface="Times New Roman" pitchFamily="18" charset="0"/>
              </a:rPr>
              <a:t>Muscles attaching to anterior thigh:</a:t>
            </a:r>
          </a:p>
          <a:p>
            <a:pPr lvl="1">
              <a:spcBef>
                <a:spcPts val="1200"/>
              </a:spcBef>
              <a:defRPr/>
            </a:pPr>
            <a:r>
              <a:rPr lang="en-US" altLang="en-US" b="1" dirty="0">
                <a:cs typeface="Times New Roman" pitchFamily="18" charset="0"/>
              </a:rPr>
              <a:t>Psoas major </a:t>
            </a:r>
            <a:r>
              <a:rPr lang="en-US" altLang="en-US" dirty="0">
                <a:cs typeface="Times New Roman" pitchFamily="18" charset="0"/>
              </a:rPr>
              <a:t>and </a:t>
            </a:r>
            <a:r>
              <a:rPr lang="en-US" altLang="en-US" b="1" dirty="0">
                <a:cs typeface="Times New Roman" pitchFamily="18" charset="0"/>
              </a:rPr>
              <a:t>iliacus </a:t>
            </a:r>
            <a:r>
              <a:rPr lang="en-US" altLang="en-US" dirty="0">
                <a:cs typeface="Times New Roman" pitchFamily="18" charset="0"/>
              </a:rPr>
              <a:t>(collectively,</a:t>
            </a:r>
            <a:r>
              <a:rPr lang="en-US" altLang="en-US" b="1" dirty="0">
                <a:cs typeface="Times New Roman" pitchFamily="18" charset="0"/>
              </a:rPr>
              <a:t> iliopsoas</a:t>
            </a:r>
            <a:r>
              <a:rPr lang="en-US" altLang="en-US" dirty="0">
                <a:cs typeface="Times New Roman" pitchFamily="18" charset="0"/>
              </a:rPr>
              <a:t>)</a:t>
            </a:r>
          </a:p>
          <a:p>
            <a:pPr lvl="2">
              <a:spcBef>
                <a:spcPts val="1200"/>
              </a:spcBef>
              <a:defRPr/>
            </a:pPr>
            <a:r>
              <a:rPr lang="en-US" altLang="en-US" dirty="0">
                <a:cs typeface="Times New Roman" pitchFamily="18" charset="0"/>
              </a:rPr>
              <a:t>Run from lumbar vertebrae and ilium to femur</a:t>
            </a:r>
          </a:p>
          <a:p>
            <a:pPr lvl="2">
              <a:spcBef>
                <a:spcPts val="1200"/>
              </a:spcBef>
              <a:defRPr/>
            </a:pPr>
            <a:r>
              <a:rPr lang="en-US" altLang="en-US" dirty="0">
                <a:cs typeface="Times New Roman" pitchFamily="18" charset="0"/>
              </a:rPr>
              <a:t>Flex the hip joint</a:t>
            </a:r>
          </a:p>
          <a:p>
            <a:pPr>
              <a:spcBef>
                <a:spcPts val="1200"/>
              </a:spcBef>
              <a:defRPr/>
            </a:pPr>
            <a:r>
              <a:rPr lang="en-US" altLang="en-US" dirty="0">
                <a:cs typeface="Times New Roman" pitchFamily="18" charset="0"/>
              </a:rPr>
              <a:t>Muscle of lateral thigh:</a:t>
            </a:r>
          </a:p>
          <a:p>
            <a:pPr lvl="1">
              <a:spcBef>
                <a:spcPts val="1200"/>
              </a:spcBef>
              <a:defRPr/>
            </a:pPr>
            <a:r>
              <a:rPr lang="en-US" altLang="en-US" b="1" dirty="0">
                <a:cs typeface="Times New Roman" pitchFamily="18" charset="0"/>
              </a:rPr>
              <a:t>Tensor fasciae </a:t>
            </a:r>
            <a:r>
              <a:rPr lang="en-US" altLang="en-US" b="1" dirty="0" err="1">
                <a:cs typeface="Times New Roman" pitchFamily="18" charset="0"/>
              </a:rPr>
              <a:t>latae</a:t>
            </a:r>
            <a:endParaRPr lang="en-US" altLang="en-US" b="1" dirty="0">
              <a:cs typeface="Times New Roman" pitchFamily="18" charset="0"/>
            </a:endParaRPr>
          </a:p>
          <a:p>
            <a:pPr lvl="2">
              <a:spcBef>
                <a:spcPts val="1200"/>
              </a:spcBef>
              <a:defRPr/>
            </a:pPr>
            <a:r>
              <a:rPr lang="en-US" altLang="en-US" dirty="0">
                <a:cs typeface="Times New Roman" pitchFamily="18" charset="0"/>
              </a:rPr>
              <a:t>Attaches to </a:t>
            </a:r>
            <a:r>
              <a:rPr lang="en-US" altLang="en-US" b="1" dirty="0">
                <a:cs typeface="Times New Roman" pitchFamily="18" charset="0"/>
              </a:rPr>
              <a:t>iliotibial tract </a:t>
            </a:r>
            <a:r>
              <a:rPr lang="en-US" altLang="en-US" dirty="0">
                <a:cs typeface="Times New Roman" pitchFamily="18" charset="0"/>
              </a:rPr>
              <a:t>(lateral thickening of fascia </a:t>
            </a:r>
            <a:r>
              <a:rPr lang="en-US" altLang="en-US" dirty="0" err="1">
                <a:cs typeface="Times New Roman" pitchFamily="18" charset="0"/>
              </a:rPr>
              <a:t>lata</a:t>
            </a:r>
            <a:r>
              <a:rPr lang="en-US" altLang="en-US" dirty="0">
                <a:cs typeface="Times New Roman" pitchFamily="18" charset="0"/>
              </a:rPr>
              <a:t>)</a:t>
            </a:r>
          </a:p>
          <a:p>
            <a:pPr lvl="2">
              <a:spcBef>
                <a:spcPts val="1200"/>
              </a:spcBef>
              <a:defRPr/>
            </a:pPr>
            <a:r>
              <a:rPr lang="en-US" altLang="en-US" dirty="0">
                <a:cs typeface="Times New Roman" pitchFamily="18" charset="0"/>
              </a:rPr>
              <a:t>Abducts and medially rotates the thigh</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60</a:t>
            </a:fld>
            <a:endParaRPr lang="en-US"/>
          </a:p>
        </p:txBody>
      </p:sp>
    </p:spTree>
    <p:extLst>
      <p:ext uri="{BB962C8B-B14F-4D97-AF65-F5344CB8AC3E}">
        <p14:creationId xmlns:p14="http://schemas.microsoft.com/office/powerpoint/2010/main" val="2104084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11.9a Muscles that Move the Thigh at the Hip Joint</a:t>
            </a:r>
            <a:r>
              <a:rPr lang="en-US" altLang="en-US" sz="1200" dirty="0"/>
              <a:t> 3</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1200"/>
              </a:spcBef>
              <a:spcAft>
                <a:spcPts val="1200"/>
              </a:spcAft>
            </a:pPr>
            <a:r>
              <a:rPr lang="en-US" altLang="en-US" dirty="0">
                <a:cs typeface="Times New Roman" pitchFamily="18" charset="0"/>
              </a:rPr>
              <a:t>Muscles of the medial compartment of thigh:</a:t>
            </a:r>
          </a:p>
          <a:p>
            <a:pPr lvl="1">
              <a:spcBef>
                <a:spcPts val="1200"/>
              </a:spcBef>
              <a:spcAft>
                <a:spcPts val="1200"/>
              </a:spcAft>
            </a:pPr>
            <a:r>
              <a:rPr lang="en-US" altLang="en-US" b="1" dirty="0">
                <a:cs typeface="Times New Roman" pitchFamily="18" charset="0"/>
              </a:rPr>
              <a:t>Adductor longus, adductor brevis, </a:t>
            </a:r>
            <a:r>
              <a:rPr lang="en-US" altLang="en-US" b="1" dirty="0" err="1">
                <a:cs typeface="Times New Roman" pitchFamily="18" charset="0"/>
              </a:rPr>
              <a:t>gracilis</a:t>
            </a:r>
            <a:r>
              <a:rPr lang="en-US" altLang="en-US" b="1" dirty="0">
                <a:cs typeface="Times New Roman" pitchFamily="18" charset="0"/>
              </a:rPr>
              <a:t>, pectineus</a:t>
            </a:r>
          </a:p>
          <a:p>
            <a:pPr lvl="2">
              <a:spcBef>
                <a:spcPts val="1200"/>
              </a:spcBef>
              <a:spcAft>
                <a:spcPts val="1200"/>
              </a:spcAft>
            </a:pPr>
            <a:r>
              <a:rPr lang="en-US" altLang="en-US" dirty="0">
                <a:cs typeface="Times New Roman" pitchFamily="18" charset="0"/>
              </a:rPr>
              <a:t>Adduct and flex the thigh</a:t>
            </a:r>
          </a:p>
          <a:p>
            <a:pPr lvl="1">
              <a:spcBef>
                <a:spcPts val="1200"/>
              </a:spcBef>
              <a:spcAft>
                <a:spcPts val="1200"/>
              </a:spcAft>
            </a:pPr>
            <a:r>
              <a:rPr lang="en-US" altLang="en-US" b="1" dirty="0">
                <a:cs typeface="Times New Roman" pitchFamily="18" charset="0"/>
              </a:rPr>
              <a:t>Adductor magnus</a:t>
            </a:r>
          </a:p>
          <a:p>
            <a:pPr lvl="2">
              <a:spcBef>
                <a:spcPts val="1200"/>
              </a:spcBef>
              <a:spcAft>
                <a:spcPts val="1200"/>
              </a:spcAft>
            </a:pPr>
            <a:r>
              <a:rPr lang="en-US" altLang="en-US" dirty="0">
                <a:cs typeface="Times New Roman" pitchFamily="18" charset="0"/>
              </a:rPr>
              <a:t>Adducts, extends, and laterally rotates the thigh</a:t>
            </a:r>
          </a:p>
          <a:p>
            <a:pPr lvl="1">
              <a:spcBef>
                <a:spcPts val="1200"/>
              </a:spcBef>
              <a:spcAft>
                <a:spcPts val="1200"/>
              </a:spcAft>
            </a:pPr>
            <a:r>
              <a:rPr lang="en-US" altLang="en-US" b="1" dirty="0">
                <a:cs typeface="Times New Roman" pitchFamily="18" charset="0"/>
              </a:rPr>
              <a:t>Obturator externus</a:t>
            </a:r>
          </a:p>
          <a:p>
            <a:pPr lvl="2">
              <a:spcBef>
                <a:spcPts val="1200"/>
              </a:spcBef>
              <a:spcAft>
                <a:spcPts val="1200"/>
              </a:spcAft>
            </a:pPr>
            <a:r>
              <a:rPr lang="en-US" altLang="en-US" dirty="0">
                <a:cs typeface="Times New Roman" pitchFamily="18" charset="0"/>
              </a:rPr>
              <a:t>Laterally rotates the thigh</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val="434080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That Act on the Hip and Thigh, Anterior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11.31a</a:t>
            </a:r>
          </a:p>
        </p:txBody>
      </p:sp>
      <p:pic>
        <p:nvPicPr>
          <p:cNvPr id="8" name="Picture 3" descr="An illustrations shows muscles that act on the hip and thigh.">
            <a:extLst>
              <a:ext uri="{FF2B5EF4-FFF2-40B4-BE49-F238E27FC236}">
                <a16:creationId xmlns:a16="http://schemas.microsoft.com/office/drawing/2014/main" id="{FB2C9C05-3EC0-4B5A-B43D-9FE74E2F2FBD}"/>
              </a:ext>
            </a:extLst>
          </p:cNvPr>
          <p:cNvPicPr>
            <a:picLocks noChangeAspect="1" noChangeArrowheads="1"/>
          </p:cNvPicPr>
          <p:nvPr/>
        </p:nvPicPr>
        <p:blipFill rotWithShape="1">
          <a:blip r:embed="rId2"/>
          <a:srcRect t="1508" r="53911" b="38333"/>
          <a:stretch/>
        </p:blipFill>
        <p:spPr bwMode="auto">
          <a:xfrm>
            <a:off x="3163325" y="1125336"/>
            <a:ext cx="2817350" cy="508461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3604297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11.9a Muscles that Move the Thigh at the Hip Joint</a:t>
            </a:r>
            <a:r>
              <a:rPr lang="en-US" altLang="en-US" sz="1200" dirty="0"/>
              <a:t> 4</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Aft>
                <a:spcPts val="600"/>
              </a:spcAft>
              <a:defRPr/>
            </a:pPr>
            <a:r>
              <a:rPr lang="en-US" altLang="en-US" dirty="0">
                <a:cs typeface="Times New Roman" pitchFamily="18" charset="0"/>
              </a:rPr>
              <a:t>Muscles of the posterior thigh:</a:t>
            </a:r>
          </a:p>
          <a:p>
            <a:pPr lvl="1">
              <a:spcBef>
                <a:spcPts val="0"/>
              </a:spcBef>
              <a:spcAft>
                <a:spcPts val="600"/>
              </a:spcAft>
              <a:defRPr/>
            </a:pPr>
            <a:r>
              <a:rPr lang="en-US" altLang="en-US" b="1" dirty="0">
                <a:cs typeface="Times New Roman" pitchFamily="18" charset="0"/>
              </a:rPr>
              <a:t>Gluteus maximus</a:t>
            </a:r>
          </a:p>
          <a:p>
            <a:pPr lvl="2">
              <a:spcBef>
                <a:spcPts val="0"/>
              </a:spcBef>
              <a:spcAft>
                <a:spcPts val="400"/>
              </a:spcAft>
              <a:defRPr/>
            </a:pPr>
            <a:r>
              <a:rPr lang="en-US" altLang="en-US" dirty="0">
                <a:cs typeface="Times New Roman" pitchFamily="18" charset="0"/>
              </a:rPr>
              <a:t>Agonist of thigh extension; also laterally rotates the thigh</a:t>
            </a:r>
          </a:p>
          <a:p>
            <a:pPr lvl="1">
              <a:spcBef>
                <a:spcPts val="0"/>
              </a:spcBef>
              <a:spcAft>
                <a:spcPts val="600"/>
              </a:spcAft>
              <a:defRPr/>
            </a:pPr>
            <a:r>
              <a:rPr lang="en-US" altLang="en-US" b="1" dirty="0">
                <a:cs typeface="Times New Roman" pitchFamily="18" charset="0"/>
              </a:rPr>
              <a:t>Gluteus </a:t>
            </a:r>
            <a:r>
              <a:rPr lang="en-US" altLang="en-US" b="1" dirty="0" err="1">
                <a:cs typeface="Times New Roman" pitchFamily="18" charset="0"/>
              </a:rPr>
              <a:t>medius</a:t>
            </a:r>
            <a:r>
              <a:rPr lang="en-US" altLang="en-US" b="1" dirty="0">
                <a:cs typeface="Times New Roman" pitchFamily="18" charset="0"/>
              </a:rPr>
              <a:t> </a:t>
            </a:r>
            <a:r>
              <a:rPr lang="en-US" altLang="en-US" dirty="0">
                <a:cs typeface="Times New Roman" pitchFamily="18" charset="0"/>
              </a:rPr>
              <a:t>and</a:t>
            </a:r>
            <a:r>
              <a:rPr lang="en-US" altLang="en-US" b="1" dirty="0">
                <a:cs typeface="Times New Roman" pitchFamily="18" charset="0"/>
              </a:rPr>
              <a:t> gluteus </a:t>
            </a:r>
            <a:r>
              <a:rPr lang="en-US" altLang="en-US" b="1" dirty="0" err="1">
                <a:cs typeface="Times New Roman" pitchFamily="18" charset="0"/>
              </a:rPr>
              <a:t>minimus</a:t>
            </a:r>
            <a:endParaRPr lang="en-US" altLang="en-US" b="1" dirty="0">
              <a:cs typeface="Times New Roman" pitchFamily="18" charset="0"/>
            </a:endParaRPr>
          </a:p>
          <a:p>
            <a:pPr lvl="2">
              <a:spcBef>
                <a:spcPts val="0"/>
              </a:spcBef>
              <a:spcAft>
                <a:spcPts val="400"/>
              </a:spcAft>
              <a:defRPr/>
            </a:pPr>
            <a:r>
              <a:rPr lang="en-US" altLang="en-US" dirty="0">
                <a:cs typeface="Times New Roman" pitchFamily="18" charset="0"/>
              </a:rPr>
              <a:t>Deep to gluteus maximus</a:t>
            </a:r>
          </a:p>
          <a:p>
            <a:pPr lvl="2">
              <a:spcBef>
                <a:spcPts val="0"/>
              </a:spcBef>
              <a:spcAft>
                <a:spcPts val="400"/>
              </a:spcAft>
              <a:defRPr/>
            </a:pPr>
            <a:r>
              <a:rPr lang="en-US" altLang="en-US" dirty="0">
                <a:cs typeface="Times New Roman" pitchFamily="18" charset="0"/>
              </a:rPr>
              <a:t>Abduct and medially rotate the thigh</a:t>
            </a:r>
            <a:endParaRPr lang="en-US" altLang="en-US" sz="2800" dirty="0">
              <a:cs typeface="Times New Roman" pitchFamily="18" charset="0"/>
            </a:endParaRPr>
          </a:p>
          <a:p>
            <a:pPr lvl="1">
              <a:spcBef>
                <a:spcPts val="0"/>
              </a:spcBef>
              <a:spcAft>
                <a:spcPts val="600"/>
              </a:spcAft>
              <a:defRPr/>
            </a:pPr>
            <a:r>
              <a:rPr lang="en-US" altLang="en-US" b="1" dirty="0">
                <a:cs typeface="Times New Roman" pitchFamily="18" charset="0"/>
              </a:rPr>
              <a:t>Hamstrings: </a:t>
            </a:r>
            <a:r>
              <a:rPr lang="en-US" altLang="en-US" dirty="0">
                <a:cs typeface="Times New Roman" pitchFamily="18" charset="0"/>
              </a:rPr>
              <a:t>group of 3 muscles</a:t>
            </a:r>
            <a:endParaRPr lang="en-US" altLang="en-US" b="1" dirty="0">
              <a:cs typeface="Times New Roman" pitchFamily="18" charset="0"/>
            </a:endParaRPr>
          </a:p>
          <a:p>
            <a:pPr lvl="2">
              <a:spcBef>
                <a:spcPts val="0"/>
              </a:spcBef>
              <a:spcAft>
                <a:spcPts val="600"/>
              </a:spcAft>
              <a:defRPr/>
            </a:pPr>
            <a:r>
              <a:rPr lang="en-US" altLang="en-US" b="1" dirty="0">
                <a:cs typeface="Times New Roman" pitchFamily="18" charset="0"/>
              </a:rPr>
              <a:t>Biceps femoris, semimembranosus, semitendinosus</a:t>
            </a:r>
          </a:p>
          <a:p>
            <a:pPr lvl="2">
              <a:spcBef>
                <a:spcPts val="0"/>
              </a:spcBef>
              <a:spcAft>
                <a:spcPts val="400"/>
              </a:spcAft>
              <a:defRPr/>
            </a:pPr>
            <a:r>
              <a:rPr lang="en-US" altLang="en-US" dirty="0">
                <a:cs typeface="Times New Roman" pitchFamily="18" charset="0"/>
              </a:rPr>
              <a:t>Extend the thigh (also flex the knee)</a:t>
            </a:r>
          </a:p>
          <a:p>
            <a:pPr lvl="1">
              <a:spcBef>
                <a:spcPts val="0"/>
              </a:spcBef>
              <a:spcAft>
                <a:spcPts val="600"/>
              </a:spcAft>
              <a:defRPr/>
            </a:pPr>
            <a:r>
              <a:rPr lang="en-US" altLang="en-US" dirty="0">
                <a:cs typeface="Times New Roman" pitchFamily="18" charset="0"/>
              </a:rPr>
              <a:t>Group of muscles deep to gluteal muscles</a:t>
            </a:r>
          </a:p>
          <a:p>
            <a:pPr lvl="2">
              <a:spcBef>
                <a:spcPts val="0"/>
              </a:spcBef>
              <a:spcAft>
                <a:spcPts val="400"/>
              </a:spcAft>
              <a:defRPr/>
            </a:pPr>
            <a:r>
              <a:rPr lang="en-US" altLang="en-US" b="1" dirty="0">
                <a:cs typeface="Times New Roman" pitchFamily="18" charset="0"/>
              </a:rPr>
              <a:t>Piriformis, superior gemellus, obturator internus, inferior gemellus, and quadratus femoris</a:t>
            </a:r>
          </a:p>
          <a:p>
            <a:pPr lvl="2">
              <a:spcBef>
                <a:spcPts val="0"/>
              </a:spcBef>
              <a:spcAft>
                <a:spcPts val="400"/>
              </a:spcAft>
              <a:defRPr/>
            </a:pPr>
            <a:r>
              <a:rPr lang="en-US" altLang="en-US" dirty="0">
                <a:cs typeface="Times New Roman" pitchFamily="18" charset="0"/>
              </a:rPr>
              <a:t>Laterally rotate the thigh</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3555549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That Act on the Hip and Thigh, Lateral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11.31b</a:t>
            </a:r>
          </a:p>
        </p:txBody>
      </p:sp>
      <p:pic>
        <p:nvPicPr>
          <p:cNvPr id="7" name="Picture 3" descr="An illustrations shows muscles that act on the hip and thigh.">
            <a:extLst>
              <a:ext uri="{FF2B5EF4-FFF2-40B4-BE49-F238E27FC236}">
                <a16:creationId xmlns:a16="http://schemas.microsoft.com/office/drawing/2014/main" id="{EBF6AF83-FFC7-4C2E-A8C2-770C17B1CE69}"/>
              </a:ext>
            </a:extLst>
          </p:cNvPr>
          <p:cNvPicPr>
            <a:picLocks noChangeAspect="1" noChangeArrowheads="1"/>
          </p:cNvPicPr>
          <p:nvPr/>
        </p:nvPicPr>
        <p:blipFill rotWithShape="1">
          <a:blip r:embed="rId2"/>
          <a:srcRect l="43646" t="6326" b="38056"/>
          <a:stretch/>
        </p:blipFill>
        <p:spPr bwMode="auto">
          <a:xfrm>
            <a:off x="2628738" y="971550"/>
            <a:ext cx="3886524" cy="5303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1740534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Muscles That Act on the Hip and Thigh, Deep Posterior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11.31c</a:t>
            </a:r>
          </a:p>
        </p:txBody>
      </p:sp>
      <p:pic>
        <p:nvPicPr>
          <p:cNvPr id="8" name="Picture 3" descr="An illustrations shows muscles that act on the hip and thigh.">
            <a:extLst>
              <a:ext uri="{FF2B5EF4-FFF2-40B4-BE49-F238E27FC236}">
                <a16:creationId xmlns:a16="http://schemas.microsoft.com/office/drawing/2014/main" id="{FBD18D76-F5BD-46A6-9560-6F6181A23ACA}"/>
              </a:ext>
            </a:extLst>
          </p:cNvPr>
          <p:cNvPicPr>
            <a:picLocks noChangeAspect="1" noChangeArrowheads="1"/>
          </p:cNvPicPr>
          <p:nvPr/>
        </p:nvPicPr>
        <p:blipFill rotWithShape="1">
          <a:blip r:embed="rId2"/>
          <a:srcRect t="60952"/>
          <a:stretch/>
        </p:blipFill>
        <p:spPr bwMode="auto">
          <a:xfrm>
            <a:off x="274320" y="1312927"/>
            <a:ext cx="8595360" cy="4640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1303967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Thigh Muscle Injuries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1200"/>
              </a:spcBef>
            </a:pPr>
            <a:r>
              <a:rPr lang="en-US" altLang="en-US" b="1" dirty="0">
                <a:cs typeface="Times New Roman" pitchFamily="18" charset="0"/>
              </a:rPr>
              <a:t>Groin strain </a:t>
            </a:r>
            <a:r>
              <a:rPr lang="en-US" altLang="en-US" dirty="0">
                <a:cs typeface="Times New Roman" pitchFamily="18" charset="0"/>
              </a:rPr>
              <a:t>(</a:t>
            </a:r>
            <a:r>
              <a:rPr lang="en-US" altLang="en-US" i="1" dirty="0">
                <a:cs typeface="Times New Roman" pitchFamily="18" charset="0"/>
              </a:rPr>
              <a:t>groin pull</a:t>
            </a:r>
            <a:r>
              <a:rPr lang="en-US" altLang="en-US" dirty="0">
                <a:cs typeface="Times New Roman" pitchFamily="18" charset="0"/>
              </a:rPr>
              <a:t>, </a:t>
            </a:r>
            <a:r>
              <a:rPr lang="en-US" altLang="en-US" i="1" dirty="0">
                <a:cs typeface="Times New Roman" pitchFamily="18" charset="0"/>
              </a:rPr>
              <a:t>pulled groin</a:t>
            </a:r>
            <a:r>
              <a:rPr lang="en-US" altLang="en-US" dirty="0">
                <a:cs typeface="Times New Roman" pitchFamily="18" charset="0"/>
              </a:rPr>
              <a:t>)</a:t>
            </a:r>
            <a:endParaRPr lang="en-US" altLang="en-US" b="1" dirty="0">
              <a:cs typeface="Times New Roman" pitchFamily="18" charset="0"/>
            </a:endParaRPr>
          </a:p>
          <a:p>
            <a:pPr lvl="1">
              <a:spcBef>
                <a:spcPts val="1200"/>
              </a:spcBef>
            </a:pPr>
            <a:r>
              <a:rPr lang="en-US" altLang="en-US" sz="2000" dirty="0">
                <a:cs typeface="Times New Roman" pitchFamily="18" charset="0"/>
              </a:rPr>
              <a:t>Tearing, stretching, straining proximal attachments of medial muscles of thigh (for example, adductor muscles, </a:t>
            </a:r>
            <a:r>
              <a:rPr lang="en-US" altLang="en-US" sz="2000" dirty="0" err="1">
                <a:cs typeface="Times New Roman" pitchFamily="18" charset="0"/>
              </a:rPr>
              <a:t>gracilis</a:t>
            </a:r>
            <a:r>
              <a:rPr lang="en-US" altLang="en-US" sz="2000" dirty="0">
                <a:cs typeface="Times New Roman" pitchFamily="18" charset="0"/>
              </a:rPr>
              <a:t>)</a:t>
            </a:r>
          </a:p>
          <a:p>
            <a:pPr lvl="1">
              <a:spcBef>
                <a:spcPts val="1200"/>
              </a:spcBef>
            </a:pPr>
            <a:r>
              <a:rPr lang="en-US" altLang="en-US" sz="2000" dirty="0">
                <a:cs typeface="Times New Roman" pitchFamily="18" charset="0"/>
              </a:rPr>
              <a:t>Typically occurs if muscles contract too suddenly, forcefully</a:t>
            </a:r>
          </a:p>
          <a:p>
            <a:pPr lvl="2">
              <a:spcBef>
                <a:spcPts val="1200"/>
              </a:spcBef>
            </a:pPr>
            <a:r>
              <a:rPr lang="en-US" altLang="en-US" sz="1800" dirty="0">
                <a:cs typeface="Times New Roman" pitchFamily="18" charset="0"/>
              </a:rPr>
              <a:t>For example, jumping, kicking, change direction while running	</a:t>
            </a:r>
          </a:p>
          <a:p>
            <a:pPr>
              <a:spcBef>
                <a:spcPts val="1200"/>
              </a:spcBef>
            </a:pPr>
            <a:r>
              <a:rPr lang="en-US" altLang="en-US" b="1" dirty="0">
                <a:cs typeface="Times New Roman" pitchFamily="18" charset="0"/>
              </a:rPr>
              <a:t>Strained </a:t>
            </a:r>
            <a:r>
              <a:rPr lang="en-US" altLang="en-US" dirty="0">
                <a:cs typeface="Times New Roman" pitchFamily="18" charset="0"/>
              </a:rPr>
              <a:t>or</a:t>
            </a:r>
            <a:r>
              <a:rPr lang="en-US" altLang="en-US" b="1" dirty="0">
                <a:cs typeface="Times New Roman" pitchFamily="18" charset="0"/>
              </a:rPr>
              <a:t> pulled hamstring</a:t>
            </a:r>
          </a:p>
          <a:p>
            <a:pPr lvl="1">
              <a:spcBef>
                <a:spcPts val="1200"/>
              </a:spcBef>
            </a:pPr>
            <a:r>
              <a:rPr lang="en-US" altLang="en-US" sz="2000" dirty="0">
                <a:cs typeface="Times New Roman" pitchFamily="18" charset="0"/>
              </a:rPr>
              <a:t>Hamstring tendons </a:t>
            </a:r>
            <a:r>
              <a:rPr lang="en-US" altLang="en-US" sz="2000" b="1" dirty="0">
                <a:cs typeface="Times New Roman" pitchFamily="18" charset="0"/>
              </a:rPr>
              <a:t>avulsed</a:t>
            </a:r>
            <a:r>
              <a:rPr lang="en-US" altLang="en-US" sz="2000" dirty="0">
                <a:cs typeface="Times New Roman" pitchFamily="18" charset="0"/>
              </a:rPr>
              <a:t> (torn away) during quick starts/stops, fast running, sudden lateral/medial stress to knee joint</a:t>
            </a:r>
          </a:p>
          <a:p>
            <a:pPr>
              <a:spcBef>
                <a:spcPts val="1200"/>
              </a:spcBef>
            </a:pPr>
            <a:r>
              <a:rPr lang="en-US" altLang="en-US" dirty="0">
                <a:cs typeface="Times New Roman" pitchFamily="18" charset="0"/>
              </a:rPr>
              <a:t>Prevention by doing dynamic warm-up prior to exercise, static stretching after exercise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1937278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11.9b Thigh Muscles That Move the Leg at the Knee </a:t>
            </a:r>
            <a:br>
              <a:rPr lang="en-US" altLang="en-US" dirty="0"/>
            </a:br>
            <a:r>
              <a:rPr lang="en-US" altLang="en-US" dirty="0"/>
              <a:t>Joint</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660372" cy="5136282"/>
          </a:xfrm>
        </p:spPr>
        <p:txBody>
          <a:bodyPr/>
          <a:lstStyle/>
          <a:p>
            <a:pPr>
              <a:spcBef>
                <a:spcPts val="1200"/>
              </a:spcBef>
              <a:spcAft>
                <a:spcPts val="1200"/>
              </a:spcAft>
            </a:pPr>
            <a:r>
              <a:rPr lang="en-US" altLang="en-US" dirty="0">
                <a:cs typeface="Times New Roman" pitchFamily="18" charset="0"/>
              </a:rPr>
              <a:t>Muscles of the thigh’s anterior compartment:</a:t>
            </a:r>
          </a:p>
          <a:p>
            <a:pPr lvl="1">
              <a:spcBef>
                <a:spcPts val="1200"/>
              </a:spcBef>
              <a:spcAft>
                <a:spcPts val="1200"/>
              </a:spcAft>
            </a:pPr>
            <a:r>
              <a:rPr lang="en-US" altLang="en-US" b="1" dirty="0">
                <a:cs typeface="Times New Roman" pitchFamily="18" charset="0"/>
              </a:rPr>
              <a:t>Quadriceps femoris: </a:t>
            </a:r>
            <a:r>
              <a:rPr lang="en-US" altLang="en-US" dirty="0">
                <a:cs typeface="Times New Roman" pitchFamily="18" charset="0"/>
              </a:rPr>
              <a:t>composite muscle with four heads</a:t>
            </a:r>
            <a:endParaRPr lang="en-US" altLang="en-US" b="1" dirty="0">
              <a:cs typeface="Times New Roman" pitchFamily="18" charset="0"/>
            </a:endParaRPr>
          </a:p>
          <a:p>
            <a:pPr lvl="2">
              <a:spcBef>
                <a:spcPts val="1200"/>
              </a:spcBef>
              <a:spcAft>
                <a:spcPts val="1200"/>
              </a:spcAft>
            </a:pPr>
            <a:r>
              <a:rPr lang="en-US" altLang="en-US" dirty="0">
                <a:cs typeface="Times New Roman" pitchFamily="18" charset="0"/>
              </a:rPr>
              <a:t>Consists of: </a:t>
            </a:r>
            <a:r>
              <a:rPr lang="en-US" altLang="en-US" b="1" dirty="0">
                <a:cs typeface="Times New Roman" pitchFamily="18" charset="0"/>
              </a:rPr>
              <a:t>rectus femoris, vastus lateralis, vastus medialis, vastus intermedius</a:t>
            </a:r>
          </a:p>
          <a:p>
            <a:pPr lvl="2">
              <a:spcBef>
                <a:spcPts val="1200"/>
              </a:spcBef>
              <a:spcAft>
                <a:spcPts val="1200"/>
              </a:spcAft>
            </a:pPr>
            <a:r>
              <a:rPr lang="en-US" altLang="en-US" dirty="0">
                <a:cs typeface="Times New Roman" pitchFamily="18" charset="0"/>
              </a:rPr>
              <a:t>Agonist of knee extension</a:t>
            </a:r>
          </a:p>
          <a:p>
            <a:pPr lvl="2">
              <a:spcBef>
                <a:spcPts val="1200"/>
              </a:spcBef>
              <a:spcAft>
                <a:spcPts val="1200"/>
              </a:spcAft>
            </a:pPr>
            <a:r>
              <a:rPr lang="en-US" altLang="en-US" dirty="0">
                <a:cs typeface="Times New Roman" pitchFamily="18" charset="0"/>
              </a:rPr>
              <a:t>Pulls on </a:t>
            </a:r>
            <a:r>
              <a:rPr lang="en-US" altLang="en-US" b="1" dirty="0">
                <a:cs typeface="Times New Roman" pitchFamily="18" charset="0"/>
              </a:rPr>
              <a:t>quadriceps tendon, </a:t>
            </a:r>
            <a:r>
              <a:rPr lang="en-US" altLang="en-US" dirty="0">
                <a:cs typeface="Times New Roman" pitchFamily="18" charset="0"/>
              </a:rPr>
              <a:t>which becomes patellar ligament to tibia</a:t>
            </a:r>
            <a:endParaRPr lang="en-US" altLang="en-US" b="1" dirty="0">
              <a:cs typeface="Times New Roman" pitchFamily="18" charset="0"/>
            </a:endParaRPr>
          </a:p>
          <a:p>
            <a:pPr lvl="1">
              <a:spcBef>
                <a:spcPts val="1200"/>
              </a:spcBef>
              <a:spcAft>
                <a:spcPts val="1200"/>
              </a:spcAft>
            </a:pPr>
            <a:r>
              <a:rPr lang="en-US" altLang="en-US" b="1" dirty="0">
                <a:cs typeface="Times New Roman" pitchFamily="18" charset="0"/>
              </a:rPr>
              <a:t>Sartorius</a:t>
            </a:r>
          </a:p>
          <a:p>
            <a:pPr lvl="2">
              <a:spcBef>
                <a:spcPts val="1200"/>
              </a:spcBef>
              <a:spcAft>
                <a:spcPts val="1200"/>
              </a:spcAft>
            </a:pPr>
            <a:r>
              <a:rPr lang="en-US" altLang="en-US" dirty="0">
                <a:cs typeface="Times New Roman" pitchFamily="18" charset="0"/>
              </a:rPr>
              <a:t>Flexes and laterally rotates thigh; also flexes and medially rotates leg</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1584724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Thigh, Anterior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11.32a</a:t>
            </a:r>
          </a:p>
        </p:txBody>
      </p:sp>
      <p:pic>
        <p:nvPicPr>
          <p:cNvPr id="8" name="Picture 3" descr="Two illustrations show muscles of the anterior thigh.">
            <a:extLst>
              <a:ext uri="{FF2B5EF4-FFF2-40B4-BE49-F238E27FC236}">
                <a16:creationId xmlns:a16="http://schemas.microsoft.com/office/drawing/2014/main" id="{03B266E3-A8A6-4FA6-97F0-6FDC9F5BF0B5}"/>
              </a:ext>
            </a:extLst>
          </p:cNvPr>
          <p:cNvPicPr>
            <a:picLocks noChangeAspect="1"/>
          </p:cNvPicPr>
          <p:nvPr/>
        </p:nvPicPr>
        <p:blipFill rotWithShape="1">
          <a:blip r:embed="rId2"/>
          <a:srcRect b="34030"/>
          <a:stretch/>
        </p:blipFill>
        <p:spPr bwMode="auto">
          <a:xfrm>
            <a:off x="1497115" y="1060912"/>
            <a:ext cx="614977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1783080" y="6079498"/>
            <a:ext cx="5863805" cy="182880"/>
          </a:xfrm>
        </p:spPr>
        <p:txBody>
          <a:bodyPr/>
          <a:lstStyle/>
          <a:p>
            <a:r>
              <a:rPr lang="en-US" dirty="0"/>
              <a:t>©McGraw-Hill Education/Photo and Dissection by Christine Eckel</a:t>
            </a:r>
            <a:endParaRPr lang="en-IN" dirty="0"/>
          </a:p>
        </p:txBody>
      </p:sp>
      <p:sp>
        <p:nvSpPr>
          <p:cNvPr id="7" name="Text Placeholder 5">
            <a:extLst>
              <a:ext uri="{FF2B5EF4-FFF2-40B4-BE49-F238E27FC236}">
                <a16:creationId xmlns:a16="http://schemas.microsoft.com/office/drawing/2014/main" id="{227CC02E-9670-4FD7-A2A8-E54B856CA19A}"/>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2006871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Anterior Thigh Muscles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11.32b</a:t>
            </a:r>
          </a:p>
        </p:txBody>
      </p:sp>
      <p:pic>
        <p:nvPicPr>
          <p:cNvPr id="7" name="Picture 3" descr="Four illustrations show muscles of the anterior thigh.">
            <a:extLst>
              <a:ext uri="{FF2B5EF4-FFF2-40B4-BE49-F238E27FC236}">
                <a16:creationId xmlns:a16="http://schemas.microsoft.com/office/drawing/2014/main" id="{3A746E92-5614-478F-A08E-E0CD09B2F745}"/>
              </a:ext>
            </a:extLst>
          </p:cNvPr>
          <p:cNvPicPr>
            <a:picLocks noChangeAspect="1" noChangeArrowheads="1"/>
          </p:cNvPicPr>
          <p:nvPr/>
        </p:nvPicPr>
        <p:blipFill rotWithShape="1">
          <a:blip r:embed="rId2"/>
          <a:srcRect t="67204"/>
          <a:stretch/>
        </p:blipFill>
        <p:spPr bwMode="auto">
          <a:xfrm>
            <a:off x="457200" y="1821179"/>
            <a:ext cx="8229600" cy="3345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264524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Intercostals and Diaphragm</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r>
              <a:rPr lang="en-US" altLang="en-US" sz="2000" dirty="0">
                <a:cs typeface="Times New Roman" pitchFamily="18" charset="0"/>
              </a:rPr>
              <a:t>Figure 11.15c-d</a:t>
            </a:r>
          </a:p>
        </p:txBody>
      </p:sp>
      <p:pic>
        <p:nvPicPr>
          <p:cNvPr id="8" name="Picture 3" descr="An illustration shows intercostals and the diaphragm.">
            <a:extLst>
              <a:ext uri="{FF2B5EF4-FFF2-40B4-BE49-F238E27FC236}">
                <a16:creationId xmlns:a16="http://schemas.microsoft.com/office/drawing/2014/main" id="{EDE7819F-4995-4369-BB65-5A7408B167AD}"/>
              </a:ext>
            </a:extLst>
          </p:cNvPr>
          <p:cNvPicPr>
            <a:picLocks noChangeAspect="1" noChangeArrowheads="1"/>
          </p:cNvPicPr>
          <p:nvPr/>
        </p:nvPicPr>
        <p:blipFill rotWithShape="1">
          <a:blip r:embed="rId2"/>
          <a:srcRect t="57796"/>
          <a:stretch/>
        </p:blipFill>
        <p:spPr bwMode="auto">
          <a:xfrm>
            <a:off x="337991" y="1828800"/>
            <a:ext cx="8468019" cy="3108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a:t>
            </a:fld>
            <a:endParaRPr lang="en-US"/>
          </a:p>
        </p:txBody>
      </p:sp>
    </p:spTree>
    <p:extLst>
      <p:ext uri="{BB962C8B-B14F-4D97-AF65-F5344CB8AC3E}">
        <p14:creationId xmlns:p14="http://schemas.microsoft.com/office/powerpoint/2010/main" val="3296386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11.9b Thigh Muscles That Move the Leg at the Knee </a:t>
            </a:r>
            <a:br>
              <a:rPr lang="en-US" altLang="en-US" dirty="0"/>
            </a:br>
            <a:r>
              <a:rPr lang="en-US" altLang="en-US" dirty="0"/>
              <a:t>Joint</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600"/>
              </a:spcBef>
              <a:spcAft>
                <a:spcPts val="600"/>
              </a:spcAft>
            </a:pPr>
            <a:r>
              <a:rPr lang="en-US" altLang="en-US" dirty="0">
                <a:cs typeface="Times New Roman" pitchFamily="18" charset="0"/>
              </a:rPr>
              <a:t>Muscle of the thigh’s medial compartment: </a:t>
            </a:r>
          </a:p>
          <a:p>
            <a:pPr lvl="1">
              <a:spcBef>
                <a:spcPts val="600"/>
              </a:spcBef>
              <a:spcAft>
                <a:spcPts val="600"/>
              </a:spcAft>
            </a:pPr>
            <a:r>
              <a:rPr lang="en-US" altLang="en-US" b="1" dirty="0" err="1">
                <a:cs typeface="Times New Roman" pitchFamily="18" charset="0"/>
              </a:rPr>
              <a:t>Gracilis</a:t>
            </a:r>
            <a:endParaRPr lang="en-US" altLang="en-US" b="1" dirty="0">
              <a:cs typeface="Times New Roman" pitchFamily="18" charset="0"/>
            </a:endParaRPr>
          </a:p>
          <a:p>
            <a:pPr lvl="2">
              <a:spcBef>
                <a:spcPts val="600"/>
              </a:spcBef>
              <a:spcAft>
                <a:spcPts val="600"/>
              </a:spcAft>
            </a:pPr>
            <a:r>
              <a:rPr lang="en-US" altLang="en-US" dirty="0">
                <a:cs typeface="Times New Roman" pitchFamily="18" charset="0"/>
              </a:rPr>
              <a:t>Flexes the leg (as well as adducting the thigh)</a:t>
            </a:r>
          </a:p>
          <a:p>
            <a:pPr>
              <a:spcBef>
                <a:spcPts val="600"/>
              </a:spcBef>
              <a:spcAft>
                <a:spcPts val="600"/>
              </a:spcAft>
            </a:pPr>
            <a:r>
              <a:rPr lang="en-US" altLang="en-US" dirty="0">
                <a:cs typeface="Times New Roman" pitchFamily="18" charset="0"/>
              </a:rPr>
              <a:t>Muscles of the thigh’s posterior compartment:</a:t>
            </a:r>
          </a:p>
          <a:p>
            <a:pPr lvl="1">
              <a:spcBef>
                <a:spcPts val="600"/>
              </a:spcBef>
              <a:spcAft>
                <a:spcPts val="600"/>
              </a:spcAft>
            </a:pPr>
            <a:r>
              <a:rPr lang="en-US" altLang="en-US" b="1" dirty="0">
                <a:cs typeface="Times New Roman" pitchFamily="18" charset="0"/>
              </a:rPr>
              <a:t>Hamstring</a:t>
            </a:r>
            <a:r>
              <a:rPr lang="en-US" altLang="en-US" dirty="0">
                <a:cs typeface="Times New Roman" pitchFamily="18" charset="0"/>
              </a:rPr>
              <a:t> muscles: composite of three muscles</a:t>
            </a:r>
          </a:p>
          <a:p>
            <a:pPr lvl="2">
              <a:spcBef>
                <a:spcPts val="600"/>
              </a:spcBef>
              <a:spcAft>
                <a:spcPts val="600"/>
              </a:spcAft>
            </a:pPr>
            <a:r>
              <a:rPr lang="en-US" altLang="en-US" b="1" dirty="0">
                <a:cs typeface="Times New Roman" pitchFamily="18" charset="0"/>
              </a:rPr>
              <a:t>Biceps femoris </a:t>
            </a:r>
            <a:r>
              <a:rPr lang="en-US" altLang="en-US" dirty="0">
                <a:cs typeface="Times New Roman" pitchFamily="18" charset="0"/>
              </a:rPr>
              <a:t>(has two heads)</a:t>
            </a:r>
            <a:endParaRPr lang="en-US" altLang="en-US" b="1" dirty="0">
              <a:cs typeface="Times New Roman" pitchFamily="18" charset="0"/>
            </a:endParaRPr>
          </a:p>
          <a:p>
            <a:pPr lvl="3">
              <a:spcBef>
                <a:spcPts val="600"/>
              </a:spcBef>
              <a:spcAft>
                <a:spcPts val="600"/>
              </a:spcAft>
            </a:pPr>
            <a:r>
              <a:rPr lang="en-US" altLang="en-US" sz="1800" dirty="0">
                <a:cs typeface="Times New Roman" pitchFamily="18" charset="0"/>
              </a:rPr>
              <a:t>Flexes leg; also laterally rotates leg when leg is flexed</a:t>
            </a:r>
          </a:p>
          <a:p>
            <a:pPr lvl="2">
              <a:spcBef>
                <a:spcPts val="600"/>
              </a:spcBef>
              <a:spcAft>
                <a:spcPts val="600"/>
              </a:spcAft>
            </a:pPr>
            <a:r>
              <a:rPr lang="en-US" altLang="en-US" b="1" dirty="0">
                <a:cs typeface="Times New Roman" pitchFamily="18" charset="0"/>
              </a:rPr>
              <a:t>Semimembranosus</a:t>
            </a:r>
            <a:r>
              <a:rPr lang="en-US" altLang="en-US" dirty="0">
                <a:cs typeface="Times New Roman" pitchFamily="18" charset="0"/>
              </a:rPr>
              <a:t> and </a:t>
            </a:r>
            <a:r>
              <a:rPr lang="en-US" altLang="en-US" b="1" dirty="0">
                <a:cs typeface="Times New Roman" pitchFamily="18" charset="0"/>
              </a:rPr>
              <a:t>semitendinosus</a:t>
            </a:r>
          </a:p>
          <a:p>
            <a:pPr lvl="3">
              <a:spcBef>
                <a:spcPts val="600"/>
              </a:spcBef>
              <a:spcAft>
                <a:spcPts val="600"/>
              </a:spcAft>
            </a:pPr>
            <a:r>
              <a:rPr lang="en-US" altLang="en-US" sz="1800" dirty="0">
                <a:cs typeface="Times New Roman" pitchFamily="18" charset="0"/>
              </a:rPr>
              <a:t>Medially rotate leg when leg is flexed</a:t>
            </a:r>
          </a:p>
          <a:p>
            <a:pPr lvl="1">
              <a:spcBef>
                <a:spcPts val="600"/>
              </a:spcBef>
              <a:spcAft>
                <a:spcPts val="600"/>
              </a:spcAft>
            </a:pPr>
            <a:r>
              <a:rPr lang="en-US" altLang="en-US" dirty="0">
                <a:cs typeface="Times New Roman" pitchFamily="18" charset="0"/>
              </a:rPr>
              <a:t>Several leg muscles (more distally located) span the knee and flex the leg (to be discussed in next section)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415280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Thigh, Posterior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11.33a</a:t>
            </a:r>
          </a:p>
        </p:txBody>
      </p:sp>
      <p:pic>
        <p:nvPicPr>
          <p:cNvPr id="9" name="Picture 3" descr="Two illustrations show muscles of the gluteal region and posterior thigh.">
            <a:extLst>
              <a:ext uri="{FF2B5EF4-FFF2-40B4-BE49-F238E27FC236}">
                <a16:creationId xmlns:a16="http://schemas.microsoft.com/office/drawing/2014/main" id="{757EA66D-F3F8-41C4-B8A8-071506DFF0DC}"/>
              </a:ext>
            </a:extLst>
          </p:cNvPr>
          <p:cNvPicPr>
            <a:picLocks noChangeAspect="1"/>
          </p:cNvPicPr>
          <p:nvPr/>
        </p:nvPicPr>
        <p:blipFill rotWithShape="1">
          <a:blip r:embed="rId2"/>
          <a:srcRect b="31818"/>
          <a:stretch/>
        </p:blipFill>
        <p:spPr bwMode="auto">
          <a:xfrm>
            <a:off x="2194560" y="1028700"/>
            <a:ext cx="4754880" cy="498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2640330" y="6000750"/>
            <a:ext cx="4309110" cy="181196"/>
          </a:xfrm>
        </p:spPr>
        <p:txBody>
          <a:bodyPr/>
          <a:lstStyle/>
          <a:p>
            <a:r>
              <a:rPr lang="en-US" dirty="0"/>
              <a:t>©McGraw-Hill Education/Photo and Dissection by Christine Eckel LH</a:t>
            </a:r>
            <a:endParaRPr lang="en-IN" dirty="0"/>
          </a:p>
        </p:txBody>
      </p:sp>
      <p:sp>
        <p:nvSpPr>
          <p:cNvPr id="7" name="Text Placeholder 5">
            <a:extLst>
              <a:ext uri="{FF2B5EF4-FFF2-40B4-BE49-F238E27FC236}">
                <a16:creationId xmlns:a16="http://schemas.microsoft.com/office/drawing/2014/main" id="{227CC02E-9670-4FD7-A2A8-E54B856CA19A}"/>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1937812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Thigh Extensors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11.33b</a:t>
            </a:r>
          </a:p>
        </p:txBody>
      </p:sp>
      <p:pic>
        <p:nvPicPr>
          <p:cNvPr id="8" name="Picture 3" descr="Three illustrations show thigh extensors.">
            <a:extLst>
              <a:ext uri="{FF2B5EF4-FFF2-40B4-BE49-F238E27FC236}">
                <a16:creationId xmlns:a16="http://schemas.microsoft.com/office/drawing/2014/main" id="{59B44F57-A4C3-42A7-951C-4206863576B6}"/>
              </a:ext>
            </a:extLst>
          </p:cNvPr>
          <p:cNvPicPr>
            <a:picLocks noChangeAspect="1" noChangeArrowheads="1"/>
          </p:cNvPicPr>
          <p:nvPr/>
        </p:nvPicPr>
        <p:blipFill rotWithShape="1">
          <a:blip r:embed="rId2"/>
          <a:srcRect t="68242"/>
          <a:stretch/>
        </p:blipFill>
        <p:spPr bwMode="auto">
          <a:xfrm>
            <a:off x="449885" y="1644750"/>
            <a:ext cx="8244230" cy="4023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72</a:t>
            </a:fld>
            <a:endParaRPr lang="en-US"/>
          </a:p>
        </p:txBody>
      </p:sp>
    </p:spTree>
    <p:extLst>
      <p:ext uri="{BB962C8B-B14F-4D97-AF65-F5344CB8AC3E}">
        <p14:creationId xmlns:p14="http://schemas.microsoft.com/office/powerpoint/2010/main" val="1561533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11.9c Leg Muscles That Move the Ankle, Foot, and Toes</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1200"/>
              </a:spcBef>
            </a:pPr>
            <a:r>
              <a:rPr lang="en-US" altLang="en-US" b="1" dirty="0" err="1">
                <a:cs typeface="Times New Roman" pitchFamily="18" charset="0"/>
              </a:rPr>
              <a:t>Crural</a:t>
            </a:r>
            <a:r>
              <a:rPr lang="en-US" altLang="en-US" b="1" dirty="0">
                <a:cs typeface="Times New Roman" pitchFamily="18" charset="0"/>
              </a:rPr>
              <a:t> muscles: </a:t>
            </a:r>
            <a:r>
              <a:rPr lang="en-US" altLang="en-US" dirty="0">
                <a:cs typeface="Times New Roman" pitchFamily="18" charset="0"/>
              </a:rPr>
              <a:t>muscles located in leg that move ankle, foot, toes</a:t>
            </a:r>
            <a:endParaRPr lang="en-US" altLang="en-US" b="1" dirty="0">
              <a:cs typeface="Times New Roman" pitchFamily="18" charset="0"/>
            </a:endParaRPr>
          </a:p>
          <a:p>
            <a:pPr lvl="1">
              <a:spcBef>
                <a:spcPts val="1200"/>
              </a:spcBef>
            </a:pPr>
            <a:r>
              <a:rPr lang="en-US" altLang="en-US" dirty="0">
                <a:cs typeface="Times New Roman" pitchFamily="18" charset="0"/>
              </a:rPr>
              <a:t>Partitioned into anterior, lateral, and posterior compartments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73</a:t>
            </a:fld>
            <a:endParaRPr lang="en-US"/>
          </a:p>
        </p:txBody>
      </p:sp>
    </p:spTree>
    <p:extLst>
      <p:ext uri="{BB962C8B-B14F-4D97-AF65-F5344CB8AC3E}">
        <p14:creationId xmlns:p14="http://schemas.microsoft.com/office/powerpoint/2010/main" val="3366860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11.9c Leg Muscles That Move the Ankle, Foot, and Toes</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300"/>
              </a:spcBef>
              <a:spcAft>
                <a:spcPts val="400"/>
              </a:spcAft>
            </a:pPr>
            <a:r>
              <a:rPr lang="en-US" altLang="en-US" dirty="0">
                <a:cs typeface="Times New Roman" pitchFamily="18" charset="0"/>
              </a:rPr>
              <a:t>Muscles of the leg’s </a:t>
            </a:r>
            <a:r>
              <a:rPr lang="en-US" altLang="en-US" b="1" dirty="0">
                <a:cs typeface="Times New Roman" pitchFamily="18" charset="0"/>
              </a:rPr>
              <a:t>anterior compartment:</a:t>
            </a:r>
          </a:p>
          <a:p>
            <a:pPr lvl="1">
              <a:spcBef>
                <a:spcPts val="300"/>
              </a:spcBef>
              <a:spcAft>
                <a:spcPts val="400"/>
              </a:spcAft>
            </a:pPr>
            <a:r>
              <a:rPr lang="en-US" altLang="en-US" b="1" dirty="0">
                <a:cs typeface="Times New Roman" pitchFamily="18" charset="0"/>
              </a:rPr>
              <a:t>Extensor digitorum longus</a:t>
            </a:r>
          </a:p>
          <a:p>
            <a:pPr lvl="2">
              <a:spcBef>
                <a:spcPts val="300"/>
              </a:spcBef>
              <a:spcAft>
                <a:spcPts val="400"/>
              </a:spcAft>
            </a:pPr>
            <a:r>
              <a:rPr lang="en-US" altLang="en-US" dirty="0">
                <a:cs typeface="Times New Roman" pitchFamily="18" charset="0"/>
              </a:rPr>
              <a:t>Dorsiflexes the foot and extends toes 2 to 5</a:t>
            </a:r>
          </a:p>
          <a:p>
            <a:pPr lvl="1">
              <a:spcBef>
                <a:spcPts val="300"/>
              </a:spcBef>
              <a:spcAft>
                <a:spcPts val="400"/>
              </a:spcAft>
            </a:pPr>
            <a:r>
              <a:rPr lang="en-US" altLang="en-US" b="1" dirty="0">
                <a:cs typeface="Times New Roman" pitchFamily="18" charset="0"/>
              </a:rPr>
              <a:t>Extensor hallucis longus</a:t>
            </a:r>
          </a:p>
          <a:p>
            <a:pPr lvl="2">
              <a:spcBef>
                <a:spcPts val="300"/>
              </a:spcBef>
              <a:spcAft>
                <a:spcPts val="400"/>
              </a:spcAft>
            </a:pPr>
            <a:r>
              <a:rPr lang="en-US" altLang="en-US" dirty="0">
                <a:cs typeface="Times New Roman" pitchFamily="18" charset="0"/>
              </a:rPr>
              <a:t>Dorsiflexes the foot and extends the great toe</a:t>
            </a:r>
          </a:p>
          <a:p>
            <a:pPr lvl="1">
              <a:spcBef>
                <a:spcPts val="300"/>
              </a:spcBef>
              <a:spcAft>
                <a:spcPts val="400"/>
              </a:spcAft>
            </a:pPr>
            <a:r>
              <a:rPr lang="en-US" altLang="en-US" b="1" dirty="0">
                <a:cs typeface="Times New Roman" pitchFamily="18" charset="0"/>
              </a:rPr>
              <a:t>Fibularis tertius</a:t>
            </a:r>
          </a:p>
          <a:p>
            <a:pPr lvl="2">
              <a:spcBef>
                <a:spcPts val="300"/>
              </a:spcBef>
              <a:spcAft>
                <a:spcPts val="400"/>
              </a:spcAft>
            </a:pPr>
            <a:r>
              <a:rPr lang="en-US" altLang="en-US" dirty="0">
                <a:cs typeface="Times New Roman" pitchFamily="18" charset="0"/>
              </a:rPr>
              <a:t>Dorsiflexes and weakly everts the foot</a:t>
            </a:r>
          </a:p>
          <a:p>
            <a:pPr lvl="1">
              <a:spcBef>
                <a:spcPts val="300"/>
              </a:spcBef>
              <a:spcAft>
                <a:spcPts val="400"/>
              </a:spcAft>
            </a:pPr>
            <a:r>
              <a:rPr lang="en-US" altLang="en-US" b="1" dirty="0">
                <a:cs typeface="Times New Roman" pitchFamily="18" charset="0"/>
              </a:rPr>
              <a:t>Tibialis anterior</a:t>
            </a:r>
          </a:p>
          <a:p>
            <a:pPr lvl="2">
              <a:spcBef>
                <a:spcPts val="300"/>
              </a:spcBef>
              <a:spcAft>
                <a:spcPts val="400"/>
              </a:spcAft>
            </a:pPr>
            <a:r>
              <a:rPr lang="en-US" altLang="en-US" dirty="0">
                <a:cs typeface="Times New Roman" pitchFamily="18" charset="0"/>
              </a:rPr>
              <a:t>Primary dorsiflexor of the foot; also inverts the foot</a:t>
            </a:r>
          </a:p>
          <a:p>
            <a:pPr>
              <a:spcBef>
                <a:spcPts val="300"/>
              </a:spcBef>
              <a:spcAft>
                <a:spcPts val="400"/>
              </a:spcAft>
            </a:pPr>
            <a:r>
              <a:rPr lang="en-US" altLang="en-US" b="1" dirty="0">
                <a:cs typeface="Times New Roman" pitchFamily="18" charset="0"/>
              </a:rPr>
              <a:t>Extensor retinaculum</a:t>
            </a:r>
          </a:p>
          <a:p>
            <a:pPr lvl="1">
              <a:spcBef>
                <a:spcPts val="300"/>
              </a:spcBef>
              <a:spcAft>
                <a:spcPts val="400"/>
              </a:spcAft>
            </a:pPr>
            <a:r>
              <a:rPr lang="en-US" altLang="en-US" dirty="0">
                <a:cs typeface="Times New Roman" pitchFamily="18" charset="0"/>
              </a:rPr>
              <a:t>Thickening of fascia at ankle that holds tendons close to bones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74</a:t>
            </a:fld>
            <a:endParaRPr lang="en-US"/>
          </a:p>
        </p:txBody>
      </p:sp>
    </p:spTree>
    <p:extLst>
      <p:ext uri="{BB962C8B-B14F-4D97-AF65-F5344CB8AC3E}">
        <p14:creationId xmlns:p14="http://schemas.microsoft.com/office/powerpoint/2010/main" val="224517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Leg, Anterior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11.34a</a:t>
            </a:r>
          </a:p>
        </p:txBody>
      </p:sp>
      <p:pic>
        <p:nvPicPr>
          <p:cNvPr id="8" name="Picture 3" descr="An illustration shows muscles of the anterior leg.">
            <a:extLst>
              <a:ext uri="{FF2B5EF4-FFF2-40B4-BE49-F238E27FC236}">
                <a16:creationId xmlns:a16="http://schemas.microsoft.com/office/drawing/2014/main" id="{C244F762-C546-4E6D-B998-4D9696946F9B}"/>
              </a:ext>
            </a:extLst>
          </p:cNvPr>
          <p:cNvPicPr>
            <a:picLocks noChangeAspect="1" noChangeArrowheads="1"/>
          </p:cNvPicPr>
          <p:nvPr/>
        </p:nvPicPr>
        <p:blipFill rotWithShape="1">
          <a:blip r:embed="rId2"/>
          <a:srcRect b="36967"/>
          <a:stretch/>
        </p:blipFill>
        <p:spPr bwMode="auto">
          <a:xfrm>
            <a:off x="1481300" y="1154430"/>
            <a:ext cx="6181400" cy="4846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1481300" y="6013273"/>
            <a:ext cx="6181400" cy="192024"/>
          </a:xfrm>
        </p:spPr>
        <p:txBody>
          <a:bodyPr/>
          <a:lstStyle/>
          <a:p>
            <a:r>
              <a:rPr lang="en-US" dirty="0"/>
              <a:t>©McGraw-Hill Education/Christine Eckel</a:t>
            </a:r>
            <a:endParaRPr lang="en-IN" dirty="0"/>
          </a:p>
        </p:txBody>
      </p:sp>
      <p:sp>
        <p:nvSpPr>
          <p:cNvPr id="7" name="Text Placeholder 5">
            <a:extLst>
              <a:ext uri="{FF2B5EF4-FFF2-40B4-BE49-F238E27FC236}">
                <a16:creationId xmlns:a16="http://schemas.microsoft.com/office/drawing/2014/main" id="{227CC02E-9670-4FD7-A2A8-E54B856CA19A}"/>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4002022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Anterior Leg Muscles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2578"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11.34b</a:t>
            </a:r>
          </a:p>
        </p:txBody>
      </p:sp>
      <p:pic>
        <p:nvPicPr>
          <p:cNvPr id="7" name="Picture 3" descr="An illustration shows muscles of the anterior leg.">
            <a:extLst>
              <a:ext uri="{FF2B5EF4-FFF2-40B4-BE49-F238E27FC236}">
                <a16:creationId xmlns:a16="http://schemas.microsoft.com/office/drawing/2014/main" id="{EBDB0D20-6E42-42A0-88E8-C60B35EC5E6B}"/>
              </a:ext>
            </a:extLst>
          </p:cNvPr>
          <p:cNvPicPr>
            <a:picLocks noChangeAspect="1" noChangeArrowheads="1"/>
          </p:cNvPicPr>
          <p:nvPr/>
        </p:nvPicPr>
        <p:blipFill rotWithShape="1">
          <a:blip r:embed="rId2"/>
          <a:srcRect t="61911" r="44444"/>
          <a:stretch/>
        </p:blipFill>
        <p:spPr bwMode="auto">
          <a:xfrm>
            <a:off x="1505284" y="966215"/>
            <a:ext cx="6133433" cy="5230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2084005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11.9c Leg Muscles That Move the Ankle, Foot, and Toes</a:t>
            </a:r>
            <a:r>
              <a:rPr lang="en-US" altLang="en-US" sz="1200" dirty="0"/>
              <a:t> 3</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1200"/>
              </a:spcBef>
              <a:spcAft>
                <a:spcPts val="1200"/>
              </a:spcAft>
              <a:defRPr/>
            </a:pPr>
            <a:r>
              <a:rPr lang="en-US" altLang="en-US" dirty="0">
                <a:cs typeface="Times New Roman" pitchFamily="18" charset="0"/>
              </a:rPr>
              <a:t>Muscles of the leg’s </a:t>
            </a:r>
            <a:r>
              <a:rPr lang="en-US" altLang="en-US" b="1" dirty="0">
                <a:cs typeface="Times New Roman" pitchFamily="18" charset="0"/>
              </a:rPr>
              <a:t>lateral compartment:</a:t>
            </a:r>
          </a:p>
          <a:p>
            <a:pPr lvl="1">
              <a:spcBef>
                <a:spcPts val="1200"/>
              </a:spcBef>
              <a:spcAft>
                <a:spcPts val="1200"/>
              </a:spcAft>
              <a:defRPr/>
            </a:pPr>
            <a:r>
              <a:rPr lang="en-US" altLang="en-US" dirty="0">
                <a:cs typeface="Times New Roman" pitchFamily="18" charset="0"/>
              </a:rPr>
              <a:t>Both are powerful foot evertors, weak plantar flexors</a:t>
            </a:r>
            <a:endParaRPr lang="en-US" altLang="en-US" b="1" dirty="0">
              <a:cs typeface="Times New Roman" pitchFamily="18" charset="0"/>
            </a:endParaRPr>
          </a:p>
          <a:p>
            <a:pPr lvl="2">
              <a:spcBef>
                <a:spcPts val="1200"/>
              </a:spcBef>
              <a:spcAft>
                <a:spcPts val="1200"/>
              </a:spcAft>
              <a:defRPr/>
            </a:pPr>
            <a:r>
              <a:rPr lang="en-US" altLang="en-US" b="1" dirty="0">
                <a:cs typeface="Times New Roman" pitchFamily="18" charset="0"/>
              </a:rPr>
              <a:t>Fibularis longus: </a:t>
            </a:r>
            <a:r>
              <a:rPr lang="en-US" altLang="en-US" dirty="0">
                <a:cs typeface="Times New Roman" pitchFamily="18" charset="0"/>
              </a:rPr>
              <a:t>attaches to plantar side of foot</a:t>
            </a:r>
          </a:p>
          <a:p>
            <a:pPr lvl="2">
              <a:spcBef>
                <a:spcPts val="1200"/>
              </a:spcBef>
              <a:spcAft>
                <a:spcPts val="1200"/>
              </a:spcAft>
              <a:defRPr/>
            </a:pPr>
            <a:r>
              <a:rPr lang="en-US" altLang="en-US" b="1" dirty="0">
                <a:cs typeface="Times New Roman" pitchFamily="18" charset="0"/>
              </a:rPr>
              <a:t>Fibularis brevis: </a:t>
            </a:r>
            <a:r>
              <a:rPr lang="en-US" altLang="en-US" dirty="0">
                <a:cs typeface="Times New Roman" pitchFamily="18" charset="0"/>
              </a:rPr>
              <a:t>lies deep to fibularis longus, attaches to base of 5</a:t>
            </a:r>
            <a:r>
              <a:rPr lang="en-US" altLang="en-US" baseline="30000" dirty="0">
                <a:cs typeface="Times New Roman" pitchFamily="18" charset="0"/>
              </a:rPr>
              <a:t>th</a:t>
            </a:r>
            <a:r>
              <a:rPr lang="en-US" altLang="en-US" dirty="0">
                <a:cs typeface="Times New Roman" pitchFamily="18" charset="0"/>
              </a:rPr>
              <a:t> metatarsal</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3439722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Leg, Lateral View</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1266"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11.35a</a:t>
            </a:r>
          </a:p>
        </p:txBody>
      </p:sp>
      <p:pic>
        <p:nvPicPr>
          <p:cNvPr id="9" name="Picture 3" descr="Two illustrations show muscles of the lateral leg.">
            <a:extLst>
              <a:ext uri="{FF2B5EF4-FFF2-40B4-BE49-F238E27FC236}">
                <a16:creationId xmlns:a16="http://schemas.microsoft.com/office/drawing/2014/main" id="{1915FA1F-8C20-4A73-81B2-246AC9545C67}"/>
              </a:ext>
            </a:extLst>
          </p:cNvPr>
          <p:cNvPicPr>
            <a:picLocks noChangeAspect="1"/>
          </p:cNvPicPr>
          <p:nvPr/>
        </p:nvPicPr>
        <p:blipFill rotWithShape="1">
          <a:blip r:embed="rId2"/>
          <a:srcRect b="38060"/>
          <a:stretch/>
        </p:blipFill>
        <p:spPr bwMode="auto">
          <a:xfrm>
            <a:off x="1380057" y="1060565"/>
            <a:ext cx="6383887"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C7CA72AC-F6BF-45BC-A3A9-130F1AB2722B}"/>
              </a:ext>
            </a:extLst>
          </p:cNvPr>
          <p:cNvSpPr>
            <a:spLocks noGrp="1"/>
          </p:cNvSpPr>
          <p:nvPr>
            <p:ph type="body" sz="quarter" idx="39"/>
          </p:nvPr>
        </p:nvSpPr>
        <p:spPr>
          <a:xfrm>
            <a:off x="1380057" y="6059424"/>
            <a:ext cx="6383887" cy="192024"/>
          </a:xfrm>
        </p:spPr>
        <p:txBody>
          <a:bodyPr/>
          <a:lstStyle/>
          <a:p>
            <a:r>
              <a:rPr lang="en-US" dirty="0"/>
              <a:t>©McGraw-Hill Education/Christine Eckel</a:t>
            </a:r>
            <a:endParaRPr lang="en-IN" dirty="0"/>
          </a:p>
        </p:txBody>
      </p:sp>
      <p:sp>
        <p:nvSpPr>
          <p:cNvPr id="7" name="Text Placeholder 5">
            <a:extLst>
              <a:ext uri="{FF2B5EF4-FFF2-40B4-BE49-F238E27FC236}">
                <a16:creationId xmlns:a16="http://schemas.microsoft.com/office/drawing/2014/main" id="{227CC02E-9670-4FD7-A2A8-E54B856CA19A}"/>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1203334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Lateral Leg Muscles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1266"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11.35b</a:t>
            </a:r>
          </a:p>
        </p:txBody>
      </p:sp>
      <p:pic>
        <p:nvPicPr>
          <p:cNvPr id="8" name="Picture 3" descr="Two illustrations show muscles of the lateral leg.">
            <a:extLst>
              <a:ext uri="{FF2B5EF4-FFF2-40B4-BE49-F238E27FC236}">
                <a16:creationId xmlns:a16="http://schemas.microsoft.com/office/drawing/2014/main" id="{1C740D90-1CAA-4443-A20F-D7298FCDBA66}"/>
              </a:ext>
            </a:extLst>
          </p:cNvPr>
          <p:cNvPicPr>
            <a:picLocks noChangeAspect="1" noChangeArrowheads="1"/>
          </p:cNvPicPr>
          <p:nvPr/>
        </p:nvPicPr>
        <p:blipFill rotWithShape="1">
          <a:blip r:embed="rId2"/>
          <a:srcRect l="44731" t="62415"/>
          <a:stretch/>
        </p:blipFill>
        <p:spPr bwMode="auto">
          <a:xfrm>
            <a:off x="1664640" y="1188720"/>
            <a:ext cx="5814720" cy="4937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3205370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Section 11.5 What did you learn?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marL="640080" indent="-640080">
              <a:spcBef>
                <a:spcPts val="1200"/>
              </a:spcBef>
              <a:spcAft>
                <a:spcPts val="1200"/>
              </a:spcAft>
              <a:buFont typeface="Calibri" pitchFamily="34" charset="0"/>
              <a:buAutoNum type="arabicPeriod" startAt="14"/>
            </a:pPr>
            <a:r>
              <a:rPr lang="en-US" altLang="en-US" dirty="0">
                <a:cs typeface="Times New Roman" pitchFamily="18" charset="0"/>
              </a:rPr>
              <a:t>Compare the actions of the external intercostals and the internal intercostals.</a:t>
            </a:r>
          </a:p>
          <a:p>
            <a:pPr marL="640080" indent="-640080">
              <a:spcBef>
                <a:spcPts val="1200"/>
              </a:spcBef>
              <a:spcAft>
                <a:spcPts val="1200"/>
              </a:spcAft>
              <a:buFont typeface="Calibri" pitchFamily="34" charset="0"/>
              <a:buAutoNum type="arabicPeriod" startAt="14"/>
            </a:pPr>
            <a:r>
              <a:rPr lang="en-US" altLang="en-US" dirty="0">
                <a:cs typeface="Times New Roman" pitchFamily="18" charset="0"/>
              </a:rPr>
              <a:t>How is the diaphragm involved in respiration?</a:t>
            </a:r>
            <a:endParaRPr lang="en-US" altLang="en-US" sz="2800"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3689414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11.9c Leg Muscles That Move the Ankle, Foot, and Toes</a:t>
            </a:r>
            <a:r>
              <a:rPr lang="en-US" altLang="en-US" sz="1200" dirty="0"/>
              <a:t> 4</a:t>
            </a:r>
            <a:endParaRPr lang="en-US" sz="1200"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600"/>
                  </a:spcBef>
                  <a:spcAft>
                    <a:spcPts val="200"/>
                  </a:spcAft>
                </a:pPr>
                <a:r>
                  <a:rPr lang="en-US" altLang="en-US" dirty="0">
                    <a:cs typeface="Times New Roman" pitchFamily="18" charset="0"/>
                  </a:rPr>
                  <a:t>Muscles of the leg’s </a:t>
                </a:r>
                <a:r>
                  <a:rPr lang="en-US" altLang="en-US" b="1" dirty="0">
                    <a:cs typeface="Times New Roman" pitchFamily="18" charset="0"/>
                  </a:rPr>
                  <a:t>posterior compartment:</a:t>
                </a:r>
              </a:p>
              <a:p>
                <a:pPr>
                  <a:spcBef>
                    <a:spcPts val="600"/>
                  </a:spcBef>
                  <a:spcAft>
                    <a:spcPts val="200"/>
                  </a:spcAft>
                </a:pPr>
                <a:r>
                  <a:rPr lang="en-US" altLang="en-US" dirty="0">
                    <a:cs typeface="Times New Roman" pitchFamily="18" charset="0"/>
                  </a:rPr>
                  <a:t>Superficial layer</a:t>
                </a:r>
              </a:p>
              <a:p>
                <a:pPr lvl="1">
                  <a:spcBef>
                    <a:spcPts val="600"/>
                  </a:spcBef>
                  <a:spcAft>
                    <a:spcPts val="200"/>
                  </a:spcAft>
                </a:pPr>
                <a:r>
                  <a:rPr lang="en-US" altLang="en-US" b="1" dirty="0">
                    <a:cs typeface="Times New Roman" pitchFamily="18" charset="0"/>
                  </a:rPr>
                  <a:t>Gastrocnemius </a:t>
                </a:r>
              </a:p>
              <a:p>
                <a:pPr lvl="2">
                  <a:spcBef>
                    <a:spcPts val="400"/>
                  </a:spcBef>
                  <a:spcAft>
                    <a:spcPts val="200"/>
                  </a:spcAft>
                </a:pPr>
                <a:r>
                  <a:rPr lang="en-US" altLang="en-US" dirty="0">
                    <a:cs typeface="Times New Roman" pitchFamily="18" charset="0"/>
                  </a:rPr>
                  <a:t>Has two bellies; forms calf</a:t>
                </a:r>
                <a:endParaRPr lang="en-US" altLang="en-US" b="1" dirty="0">
                  <a:cs typeface="Times New Roman" pitchFamily="18" charset="0"/>
                </a:endParaRPr>
              </a:p>
              <a:p>
                <a:pPr lvl="2">
                  <a:spcBef>
                    <a:spcPts val="400"/>
                  </a:spcBef>
                  <a:spcAft>
                    <a:spcPts val="200"/>
                  </a:spcAft>
                </a:pPr>
                <a:r>
                  <a:rPr lang="en-US" altLang="en-US" dirty="0">
                    <a:cs typeface="Times New Roman" pitchFamily="18" charset="0"/>
                  </a:rPr>
                  <a:t>Flexes the leg and plantar flexes the foot</a:t>
                </a:r>
              </a:p>
              <a:p>
                <a:pPr lvl="1">
                  <a:spcBef>
                    <a:spcPts val="600"/>
                  </a:spcBef>
                  <a:spcAft>
                    <a:spcPts val="200"/>
                  </a:spcAft>
                </a:pPr>
                <a:r>
                  <a:rPr lang="en-US" altLang="en-US" b="1" dirty="0">
                    <a:cs typeface="Times New Roman" pitchFamily="18" charset="0"/>
                  </a:rPr>
                  <a:t>Soleus</a:t>
                </a:r>
              </a:p>
              <a:p>
                <a:pPr lvl="2">
                  <a:spcBef>
                    <a:spcPts val="400"/>
                  </a:spcBef>
                  <a:spcAft>
                    <a:spcPts val="200"/>
                  </a:spcAft>
                </a:pPr>
                <a:r>
                  <a:rPr lang="en-US" altLang="en-US" dirty="0">
                    <a:cs typeface="Times New Roman" pitchFamily="18" charset="0"/>
                  </a:rPr>
                  <a:t>Broad muscle deep to gastrocnemius</a:t>
                </a:r>
              </a:p>
              <a:p>
                <a:pPr lvl="2">
                  <a:spcBef>
                    <a:spcPts val="400"/>
                  </a:spcBef>
                  <a:spcAft>
                    <a:spcPts val="200"/>
                  </a:spcAft>
                </a:pPr>
                <a:r>
                  <a:rPr lang="en-US" altLang="en-US" dirty="0">
                    <a:cs typeface="Times New Roman" pitchFamily="18" charset="0"/>
                  </a:rPr>
                  <a:t>Plantar flexes the foot</a:t>
                </a:r>
              </a:p>
              <a:p>
                <a:pPr lvl="1">
                  <a:spcBef>
                    <a:spcPts val="600"/>
                  </a:spcBef>
                  <a:spcAft>
                    <a:spcPts val="200"/>
                  </a:spcAft>
                </a:pPr>
                <a:r>
                  <a:rPr lang="en-US" altLang="en-US" b="1" dirty="0">
                    <a:cs typeface="Times New Roman" pitchFamily="18" charset="0"/>
                  </a:rPr>
                  <a:t>Triceps </a:t>
                </a:r>
                <a:r>
                  <a:rPr lang="en-US" altLang="en-US" b="1" dirty="0" err="1">
                    <a:cs typeface="Times New Roman" pitchFamily="18" charset="0"/>
                  </a:rPr>
                  <a:t>surae</a:t>
                </a:r>
                <a:r>
                  <a:rPr lang="en-US" altLang="en-US" b="1" dirty="0">
                    <a:cs typeface="Times New Roman" pitchFamily="18" charset="0"/>
                  </a:rPr>
                  <a:t> </a:t>
                </a:r>
                <a14:m>
                  <m:oMath xmlns:m="http://schemas.openxmlformats.org/officeDocument/2006/math">
                    <m:r>
                      <a:rPr lang="en-US" altLang="en-US" i="1">
                        <a:latin typeface="Cambria Math" panose="02040503050406030204" pitchFamily="18" charset="0"/>
                        <a:cs typeface="Times New Roman" pitchFamily="18" charset="0"/>
                      </a:rPr>
                      <m:t>=</m:t>
                    </m:r>
                  </m:oMath>
                </a14:m>
                <a:r>
                  <a:rPr lang="en-US" altLang="en-US" dirty="0">
                    <a:cs typeface="Times New Roman" pitchFamily="18" charset="0"/>
                  </a:rPr>
                  <a:t> gastrocnemius + soleus</a:t>
                </a:r>
                <a:endParaRPr lang="en-US" altLang="en-US" b="1" dirty="0">
                  <a:cs typeface="Times New Roman" pitchFamily="18" charset="0"/>
                </a:endParaRPr>
              </a:p>
              <a:p>
                <a:pPr lvl="2">
                  <a:spcBef>
                    <a:spcPts val="400"/>
                  </a:spcBef>
                  <a:spcAft>
                    <a:spcPts val="200"/>
                  </a:spcAft>
                </a:pPr>
                <a:r>
                  <a:rPr lang="en-US" altLang="en-US" dirty="0">
                    <a:cs typeface="Times New Roman" pitchFamily="18" charset="0"/>
                  </a:rPr>
                  <a:t>Attach to heel (calcaneus) with </a:t>
                </a:r>
                <a:r>
                  <a:rPr lang="en-US" altLang="en-US" b="1" dirty="0">
                    <a:cs typeface="Times New Roman" pitchFamily="18" charset="0"/>
                  </a:rPr>
                  <a:t>calcaneal tendon</a:t>
                </a:r>
              </a:p>
              <a:p>
                <a:pPr lvl="1">
                  <a:spcBef>
                    <a:spcPts val="600"/>
                  </a:spcBef>
                  <a:spcAft>
                    <a:spcPts val="200"/>
                  </a:spcAft>
                </a:pPr>
                <a:r>
                  <a:rPr lang="en-US" altLang="en-US" b="1" dirty="0">
                    <a:cs typeface="Times New Roman" pitchFamily="18" charset="0"/>
                  </a:rPr>
                  <a:t>Plantaris</a:t>
                </a:r>
              </a:p>
              <a:p>
                <a:pPr lvl="2">
                  <a:spcBef>
                    <a:spcPts val="400"/>
                  </a:spcBef>
                  <a:spcAft>
                    <a:spcPts val="200"/>
                  </a:spcAft>
                </a:pPr>
                <a:r>
                  <a:rPr lang="en-US" altLang="en-US" dirty="0">
                    <a:cs typeface="Times New Roman" pitchFamily="18" charset="0"/>
                  </a:rPr>
                  <a:t>Weak leg flexor and plantar flexor of the foot</a:t>
                </a:r>
              </a:p>
            </p:txBody>
          </p:sp>
        </mc:Choice>
        <mc:Fallback xmlns="">
          <p:sp>
            <p:nvSpPr>
              <p:cNvPr id="3" name="Content Placeholder 2">
                <a:extLst>
                  <a:ext uri="{FF2B5EF4-FFF2-40B4-BE49-F238E27FC236}">
                    <a16:creationId xmlns:a16="http://schemas.microsoft.com/office/drawing/2014/main" id="{9E4D9111-21BF-4700-A7D4-5E87464130D2}"/>
                  </a:ext>
                </a:extLst>
              </p:cNvPr>
              <p:cNvSpPr>
                <a:spLocks noGrp="1" noRot="1" noChangeAspect="1" noMove="1" noResize="1" noEditPoints="1" noAdjustHandles="1" noChangeArrowheads="1" noChangeShapeType="1" noTextEdit="1"/>
              </p:cNvSpPr>
              <p:nvPr>
                <p:ph sz="quarter" idx="11"/>
              </p:nvPr>
            </p:nvSpPr>
            <p:spPr>
              <a:xfrm>
                <a:off x="342900" y="1276710"/>
                <a:ext cx="8458200" cy="5136282"/>
              </a:xfrm>
              <a:blipFill>
                <a:blip r:embed="rId3"/>
                <a:stretch>
                  <a:fillRect l="-1081" t="-830" b="-1068"/>
                </a:stretch>
              </a:blipFill>
            </p:spPr>
            <p:txBody>
              <a:bodyPr/>
              <a:lstStyle/>
              <a:p>
                <a:r>
                  <a:rPr lang="en-IN">
                    <a:noFill/>
                  </a:rPr>
                  <a:t> </a:t>
                </a:r>
              </a:p>
            </p:txBody>
          </p:sp>
        </mc:Fallback>
      </mc:AlternateContent>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2878780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11.9c Leg Muscles That Move the Ankle, Foot, and Toes</a:t>
            </a:r>
            <a:r>
              <a:rPr lang="en-US" altLang="en-US" sz="1200" dirty="0"/>
              <a:t> 5</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600"/>
              </a:spcBef>
              <a:spcAft>
                <a:spcPts val="400"/>
              </a:spcAft>
            </a:pPr>
            <a:r>
              <a:rPr lang="en-US" altLang="en-US" dirty="0">
                <a:cs typeface="Times New Roman" pitchFamily="18" charset="0"/>
              </a:rPr>
              <a:t>Muscles of the leg’s posterior compartment (</a:t>
            </a:r>
            <a:r>
              <a:rPr lang="en-US" altLang="en-US" i="1" dirty="0">
                <a:cs typeface="Times New Roman" pitchFamily="18" charset="0"/>
              </a:rPr>
              <a:t>continued</a:t>
            </a:r>
            <a:r>
              <a:rPr lang="en-US" altLang="en-US" dirty="0">
                <a:cs typeface="Times New Roman" pitchFamily="18" charset="0"/>
              </a:rPr>
              <a:t>)</a:t>
            </a:r>
          </a:p>
          <a:p>
            <a:pPr>
              <a:spcBef>
                <a:spcPts val="600"/>
              </a:spcBef>
              <a:spcAft>
                <a:spcPts val="400"/>
              </a:spcAft>
            </a:pPr>
            <a:r>
              <a:rPr lang="en-US" altLang="en-US" dirty="0">
                <a:cs typeface="Times New Roman" pitchFamily="18" charset="0"/>
              </a:rPr>
              <a:t>Deep layer</a:t>
            </a:r>
          </a:p>
          <a:p>
            <a:pPr lvl="1">
              <a:spcBef>
                <a:spcPts val="600"/>
              </a:spcBef>
              <a:spcAft>
                <a:spcPts val="400"/>
              </a:spcAft>
            </a:pPr>
            <a:r>
              <a:rPr lang="en-US" altLang="en-US" b="1" dirty="0">
                <a:cs typeface="Times New Roman" pitchFamily="18" charset="0"/>
              </a:rPr>
              <a:t>Flexor digitorum longus</a:t>
            </a:r>
          </a:p>
          <a:p>
            <a:pPr lvl="2">
              <a:spcBef>
                <a:spcPts val="600"/>
              </a:spcBef>
              <a:spcAft>
                <a:spcPts val="400"/>
              </a:spcAft>
            </a:pPr>
            <a:r>
              <a:rPr lang="en-US" altLang="en-US" dirty="0">
                <a:cs typeface="Times New Roman" pitchFamily="18" charset="0"/>
              </a:rPr>
              <a:t>Flexes the foot and the MP, PIP and DIP of joints 2 to 5</a:t>
            </a:r>
          </a:p>
          <a:p>
            <a:pPr lvl="1">
              <a:spcBef>
                <a:spcPts val="600"/>
              </a:spcBef>
              <a:spcAft>
                <a:spcPts val="400"/>
              </a:spcAft>
            </a:pPr>
            <a:r>
              <a:rPr lang="en-US" altLang="en-US" b="1" dirty="0">
                <a:cs typeface="Times New Roman" pitchFamily="18" charset="0"/>
              </a:rPr>
              <a:t>Flexor hallucis longus</a:t>
            </a:r>
          </a:p>
          <a:p>
            <a:pPr lvl="2">
              <a:spcBef>
                <a:spcPts val="600"/>
              </a:spcBef>
              <a:spcAft>
                <a:spcPts val="400"/>
              </a:spcAft>
            </a:pPr>
            <a:r>
              <a:rPr lang="en-US" altLang="en-US" dirty="0">
                <a:cs typeface="Times New Roman" pitchFamily="18" charset="0"/>
              </a:rPr>
              <a:t>Flexes the foot and great toe</a:t>
            </a:r>
          </a:p>
          <a:p>
            <a:pPr lvl="1">
              <a:spcBef>
                <a:spcPts val="600"/>
              </a:spcBef>
              <a:spcAft>
                <a:spcPts val="400"/>
              </a:spcAft>
            </a:pPr>
            <a:r>
              <a:rPr lang="en-US" altLang="en-US" b="1" dirty="0">
                <a:cs typeface="Times New Roman" pitchFamily="18" charset="0"/>
              </a:rPr>
              <a:t>Tibialis posterior</a:t>
            </a:r>
          </a:p>
          <a:p>
            <a:pPr lvl="2">
              <a:spcBef>
                <a:spcPts val="600"/>
              </a:spcBef>
              <a:spcAft>
                <a:spcPts val="400"/>
              </a:spcAft>
            </a:pPr>
            <a:r>
              <a:rPr lang="en-US" altLang="en-US" dirty="0">
                <a:cs typeface="Times New Roman" pitchFamily="18" charset="0"/>
              </a:rPr>
              <a:t>Plantar flexes and inverts the foot</a:t>
            </a:r>
          </a:p>
          <a:p>
            <a:pPr lvl="1">
              <a:spcBef>
                <a:spcPts val="600"/>
              </a:spcBef>
              <a:spcAft>
                <a:spcPts val="400"/>
              </a:spcAft>
            </a:pPr>
            <a:r>
              <a:rPr lang="en-US" altLang="en-US" b="1" dirty="0">
                <a:cs typeface="Times New Roman" pitchFamily="18" charset="0"/>
              </a:rPr>
              <a:t>Popliteus</a:t>
            </a:r>
          </a:p>
          <a:p>
            <a:pPr lvl="2">
              <a:spcBef>
                <a:spcPts val="600"/>
              </a:spcBef>
              <a:spcAft>
                <a:spcPts val="400"/>
              </a:spcAft>
            </a:pPr>
            <a:r>
              <a:rPr lang="en-US" altLang="en-US" dirty="0">
                <a:cs typeface="Times New Roman" pitchFamily="18" charset="0"/>
              </a:rPr>
              <a:t>Flexes the leg and medially rotates the tibia </a:t>
            </a:r>
            <a:br>
              <a:rPr lang="en-US" altLang="en-US" dirty="0">
                <a:cs typeface="Times New Roman" pitchFamily="18" charset="0"/>
              </a:rPr>
            </a:br>
            <a:r>
              <a:rPr lang="en-US" altLang="en-US" dirty="0">
                <a:cs typeface="Times New Roman" pitchFamily="18" charset="0"/>
              </a:rPr>
              <a:t>(no action at ankle or foot)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2762300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Right Leg, Superficial and Deep Posterior Views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1266"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11.36a-b</a:t>
            </a:r>
          </a:p>
        </p:txBody>
      </p:sp>
      <p:pic>
        <p:nvPicPr>
          <p:cNvPr id="7" name="Picture 3" descr="Two illustrations show muscles of the posterior leg.">
            <a:extLst>
              <a:ext uri="{FF2B5EF4-FFF2-40B4-BE49-F238E27FC236}">
                <a16:creationId xmlns:a16="http://schemas.microsoft.com/office/drawing/2014/main" id="{93BBAA2D-14BF-4F98-8BF6-5CA95C64B585}"/>
              </a:ext>
            </a:extLst>
          </p:cNvPr>
          <p:cNvPicPr>
            <a:picLocks noChangeAspect="1"/>
          </p:cNvPicPr>
          <p:nvPr/>
        </p:nvPicPr>
        <p:blipFill rotWithShape="1">
          <a:blip r:embed="rId2"/>
          <a:srcRect b="36521"/>
          <a:stretch/>
        </p:blipFill>
        <p:spPr bwMode="auto">
          <a:xfrm>
            <a:off x="2443074" y="1149096"/>
            <a:ext cx="4257852" cy="5029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443852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Deep Posterior Leg Muscles</a:t>
            </a:r>
            <a:endParaRPr lang="en-IN"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1266"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11.36c</a:t>
            </a:r>
          </a:p>
        </p:txBody>
      </p:sp>
      <p:pic>
        <p:nvPicPr>
          <p:cNvPr id="7" name="Picture 3" descr="Three illustrations show muscles of the posterior leg.">
            <a:extLst>
              <a:ext uri="{FF2B5EF4-FFF2-40B4-BE49-F238E27FC236}">
                <a16:creationId xmlns:a16="http://schemas.microsoft.com/office/drawing/2014/main" id="{93BBAA2D-14BF-4F98-8BF6-5CA95C64B585}"/>
              </a:ext>
            </a:extLst>
          </p:cNvPr>
          <p:cNvPicPr>
            <a:picLocks noChangeAspect="1"/>
          </p:cNvPicPr>
          <p:nvPr/>
        </p:nvPicPr>
        <p:blipFill rotWithShape="1">
          <a:blip r:embed="rId2"/>
          <a:srcRect t="64179" r="22826"/>
          <a:stretch/>
        </p:blipFill>
        <p:spPr bwMode="auto">
          <a:xfrm>
            <a:off x="1660493" y="1093218"/>
            <a:ext cx="5823014" cy="5029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83</a:t>
            </a:fld>
            <a:endParaRPr lang="en-US"/>
          </a:p>
        </p:txBody>
      </p:sp>
    </p:spTree>
    <p:extLst>
      <p:ext uri="{BB962C8B-B14F-4D97-AF65-F5344CB8AC3E}">
        <p14:creationId xmlns:p14="http://schemas.microsoft.com/office/powerpoint/2010/main" val="3283029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Shin Splints and Compartment Syndrome</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800"/>
              </a:spcBef>
            </a:pPr>
            <a:r>
              <a:rPr lang="en-US" altLang="en-US" sz="2200" b="1" dirty="0">
                <a:cs typeface="Times New Roman" pitchFamily="18" charset="0"/>
              </a:rPr>
              <a:t>Shin splints</a:t>
            </a:r>
          </a:p>
          <a:p>
            <a:pPr lvl="1"/>
            <a:r>
              <a:rPr lang="en-US" altLang="en-US" sz="2200" dirty="0">
                <a:cs typeface="Times New Roman" pitchFamily="18" charset="0"/>
              </a:rPr>
              <a:t>Soreness along length of tibia</a:t>
            </a:r>
          </a:p>
          <a:p>
            <a:pPr lvl="1"/>
            <a:r>
              <a:rPr lang="en-US" altLang="en-US" sz="2200" dirty="0">
                <a:cs typeface="Times New Roman" pitchFamily="18" charset="0"/>
              </a:rPr>
              <a:t>Often occur in new poorly conditioned runners</a:t>
            </a:r>
          </a:p>
          <a:p>
            <a:pPr lvl="1"/>
            <a:r>
              <a:rPr lang="en-US" altLang="en-US" sz="2200" dirty="0">
                <a:cs typeface="Times New Roman" pitchFamily="18" charset="0"/>
              </a:rPr>
              <a:t>May be considered a type of compartment syndrome</a:t>
            </a:r>
          </a:p>
          <a:p>
            <a:pPr>
              <a:spcBef>
                <a:spcPts val="800"/>
              </a:spcBef>
            </a:pPr>
            <a:r>
              <a:rPr lang="en-US" altLang="en-US" sz="2200" b="1" dirty="0">
                <a:cs typeface="Times New Roman" pitchFamily="18" charset="0"/>
              </a:rPr>
              <a:t>Compartment syndrome</a:t>
            </a:r>
          </a:p>
          <a:p>
            <a:pPr lvl="1"/>
            <a:r>
              <a:rPr lang="en-US" altLang="en-US" sz="2200" dirty="0">
                <a:cs typeface="Times New Roman" pitchFamily="18" charset="0"/>
              </a:rPr>
              <a:t>Compression of blood vessels within a limb compartment</a:t>
            </a:r>
          </a:p>
          <a:p>
            <a:pPr lvl="1"/>
            <a:r>
              <a:rPr lang="en-US" altLang="en-US" sz="2200" dirty="0">
                <a:cs typeface="Times New Roman" pitchFamily="18" charset="0"/>
              </a:rPr>
              <a:t>Due to inflammation and swelling secondary to strain or trauma</a:t>
            </a:r>
          </a:p>
          <a:p>
            <a:pPr lvl="1"/>
            <a:r>
              <a:rPr lang="en-US" altLang="en-US" sz="2200" dirty="0">
                <a:cs typeface="Times New Roman" pitchFamily="18" charset="0"/>
              </a:rPr>
              <a:t>Increased pressure in compartment since deep fascia cannot stretch</a:t>
            </a:r>
          </a:p>
          <a:p>
            <a:pPr lvl="1"/>
            <a:r>
              <a:rPr lang="en-US" altLang="en-US" sz="2200" dirty="0">
                <a:cs typeface="Times New Roman" pitchFamily="18" charset="0"/>
              </a:rPr>
              <a:t>In severe cases, fascia cut to relieve pressure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84</a:t>
            </a:fld>
            <a:endParaRPr lang="en-US"/>
          </a:p>
        </p:txBody>
      </p:sp>
    </p:spTree>
    <p:extLst>
      <p:ext uri="{BB962C8B-B14F-4D97-AF65-F5344CB8AC3E}">
        <p14:creationId xmlns:p14="http://schemas.microsoft.com/office/powerpoint/2010/main" val="23027382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11.9d Intrinsic Muscles of the Foot</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1200"/>
              </a:spcBef>
            </a:pPr>
            <a:r>
              <a:rPr lang="en-US" altLang="en-US" dirty="0">
                <a:cs typeface="Times New Roman" pitchFamily="18" charset="0"/>
              </a:rPr>
              <a:t>Intrinsic muscles of the foot have both proximal and distal attachments within the foot</a:t>
            </a:r>
          </a:p>
          <a:p>
            <a:pPr lvl="1">
              <a:spcBef>
                <a:spcPts val="1200"/>
              </a:spcBef>
            </a:pPr>
            <a:r>
              <a:rPr lang="en-US" altLang="en-US" dirty="0">
                <a:cs typeface="Times New Roman" pitchFamily="18" charset="0"/>
              </a:rPr>
              <a:t>Support the arches, move the toes</a:t>
            </a:r>
          </a:p>
          <a:p>
            <a:pPr>
              <a:spcBef>
                <a:spcPts val="1200"/>
              </a:spcBef>
            </a:pPr>
            <a:r>
              <a:rPr lang="en-US" altLang="en-US" dirty="0">
                <a:cs typeface="Times New Roman" pitchFamily="18" charset="0"/>
              </a:rPr>
              <a:t>Dorsal group:</a:t>
            </a:r>
          </a:p>
          <a:p>
            <a:pPr lvl="1">
              <a:spcBef>
                <a:spcPts val="1200"/>
              </a:spcBef>
            </a:pPr>
            <a:r>
              <a:rPr lang="en-US" altLang="en-US" b="1" dirty="0">
                <a:cs typeface="Times New Roman" pitchFamily="18" charset="0"/>
              </a:rPr>
              <a:t>Extensor hallucis brevis</a:t>
            </a:r>
          </a:p>
          <a:p>
            <a:pPr lvl="2">
              <a:spcBef>
                <a:spcPts val="1200"/>
              </a:spcBef>
            </a:pPr>
            <a:r>
              <a:rPr lang="en-US" altLang="en-US" dirty="0">
                <a:cs typeface="Times New Roman" pitchFamily="18" charset="0"/>
              </a:rPr>
              <a:t>Extends the MP joint of the great toe</a:t>
            </a:r>
          </a:p>
          <a:p>
            <a:pPr lvl="1">
              <a:spcBef>
                <a:spcPts val="1200"/>
              </a:spcBef>
            </a:pPr>
            <a:r>
              <a:rPr lang="en-US" altLang="en-US" b="1" dirty="0">
                <a:cs typeface="Times New Roman" pitchFamily="18" charset="0"/>
              </a:rPr>
              <a:t>Extensor digitorum brevis</a:t>
            </a:r>
          </a:p>
          <a:p>
            <a:pPr lvl="2">
              <a:spcBef>
                <a:spcPts val="1200"/>
              </a:spcBef>
            </a:pPr>
            <a:r>
              <a:rPr lang="en-US" altLang="en-US" dirty="0">
                <a:cs typeface="Times New Roman" pitchFamily="18" charset="0"/>
              </a:rPr>
              <a:t>Extends the MP and PIP joints of toes 2 to 4</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85</a:t>
            </a:fld>
            <a:endParaRPr lang="en-US"/>
          </a:p>
        </p:txBody>
      </p:sp>
    </p:spTree>
    <p:extLst>
      <p:ext uri="{BB962C8B-B14F-4D97-AF65-F5344CB8AC3E}">
        <p14:creationId xmlns:p14="http://schemas.microsoft.com/office/powerpoint/2010/main" val="3667997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11.9d Intrinsic Muscles of the Foot</a:t>
            </a:r>
            <a:r>
              <a:rPr lang="en-US" altLang="en-US" sz="1200" dirty="0"/>
              <a:t> 2</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800"/>
              </a:spcBef>
              <a:spcAft>
                <a:spcPts val="600"/>
              </a:spcAft>
            </a:pPr>
            <a:r>
              <a:rPr lang="en-US" altLang="en-US" dirty="0">
                <a:cs typeface="Times New Roman" pitchFamily="18" charset="0"/>
              </a:rPr>
              <a:t>Plantar group:</a:t>
            </a:r>
          </a:p>
          <a:p>
            <a:pPr lvl="1">
              <a:spcAft>
                <a:spcPts val="600"/>
              </a:spcAft>
            </a:pPr>
            <a:r>
              <a:rPr lang="en-US" altLang="en-US" dirty="0">
                <a:cs typeface="Times New Roman" pitchFamily="18" charset="0"/>
              </a:rPr>
              <a:t>Supported by </a:t>
            </a:r>
            <a:r>
              <a:rPr lang="en-US" altLang="en-US" b="1" dirty="0">
                <a:cs typeface="Times New Roman" pitchFamily="18" charset="0"/>
              </a:rPr>
              <a:t>aponeurosis</a:t>
            </a:r>
            <a:r>
              <a:rPr lang="en-US" altLang="en-US" dirty="0">
                <a:cs typeface="Times New Roman" pitchFamily="18" charset="0"/>
              </a:rPr>
              <a:t> formed from deep fascia</a:t>
            </a:r>
          </a:p>
          <a:p>
            <a:pPr lvl="2">
              <a:spcAft>
                <a:spcPts val="600"/>
              </a:spcAft>
            </a:pPr>
            <a:r>
              <a:rPr lang="en-US" altLang="en-US" dirty="0">
                <a:cs typeface="Times New Roman" pitchFamily="18" charset="0"/>
              </a:rPr>
              <a:t>Extends between phalanges of toes and calcaneus</a:t>
            </a:r>
          </a:p>
          <a:p>
            <a:pPr lvl="1">
              <a:spcAft>
                <a:spcPts val="600"/>
              </a:spcAft>
            </a:pPr>
            <a:r>
              <a:rPr lang="en-US" altLang="en-US" dirty="0">
                <a:cs typeface="Times New Roman" pitchFamily="18" charset="0"/>
              </a:rPr>
              <a:t>Muscles grouped into four layers from superficial to deep</a:t>
            </a:r>
          </a:p>
          <a:p>
            <a:pPr marL="457200" lvl="2" indent="-457200">
              <a:spcAft>
                <a:spcPts val="600"/>
              </a:spcAft>
              <a:buFont typeface="+mj-lt"/>
              <a:buAutoNum type="arabicPeriod"/>
            </a:pPr>
            <a:r>
              <a:rPr lang="en-US" altLang="en-US" sz="2400" b="1" dirty="0">
                <a:cs typeface="Times New Roman" pitchFamily="18" charset="0"/>
              </a:rPr>
              <a:t>Flexor digitorum brevis, abductor hallucis, abductor </a:t>
            </a:r>
            <a:r>
              <a:rPr lang="en-US" altLang="en-US" sz="2400" b="1" dirty="0" err="1">
                <a:cs typeface="Times New Roman" pitchFamily="18" charset="0"/>
              </a:rPr>
              <a:t>digiti</a:t>
            </a:r>
            <a:r>
              <a:rPr lang="en-US" altLang="en-US" sz="2400" b="1" dirty="0">
                <a:cs typeface="Times New Roman" pitchFamily="18" charset="0"/>
              </a:rPr>
              <a:t> </a:t>
            </a:r>
            <a:r>
              <a:rPr lang="en-US" altLang="en-US" sz="2400" b="1" dirty="0" err="1">
                <a:cs typeface="Times New Roman" pitchFamily="18" charset="0"/>
              </a:rPr>
              <a:t>minimi</a:t>
            </a:r>
            <a:endParaRPr lang="en-US" altLang="en-US" sz="2400" b="1" dirty="0">
              <a:cs typeface="Times New Roman" pitchFamily="18" charset="0"/>
            </a:endParaRPr>
          </a:p>
          <a:p>
            <a:pPr marL="457200" lvl="2" indent="-457200">
              <a:spcAft>
                <a:spcPts val="600"/>
              </a:spcAft>
              <a:buFont typeface="+mj-lt"/>
              <a:buAutoNum type="arabicPeriod"/>
            </a:pPr>
            <a:r>
              <a:rPr lang="en-US" altLang="en-US" sz="2400" b="1" dirty="0">
                <a:cs typeface="Times New Roman" pitchFamily="18" charset="0"/>
              </a:rPr>
              <a:t>Quadratus plantae, lumbricals</a:t>
            </a:r>
          </a:p>
          <a:p>
            <a:pPr marL="457200" lvl="2" indent="-457200">
              <a:spcAft>
                <a:spcPts val="600"/>
              </a:spcAft>
              <a:buFont typeface="+mj-lt"/>
              <a:buAutoNum type="arabicPeriod"/>
            </a:pPr>
            <a:r>
              <a:rPr lang="en-US" altLang="en-US" sz="2400" b="1" dirty="0">
                <a:cs typeface="Times New Roman" pitchFamily="18" charset="0"/>
              </a:rPr>
              <a:t>Adductor hallucis, flexor hallucis brevis, flexor </a:t>
            </a:r>
            <a:r>
              <a:rPr lang="en-US" altLang="en-US" sz="2400" b="1" dirty="0" err="1">
                <a:cs typeface="Times New Roman" pitchFamily="18" charset="0"/>
              </a:rPr>
              <a:t>digiti</a:t>
            </a:r>
            <a:r>
              <a:rPr lang="en-US" altLang="en-US" sz="2400" b="1" dirty="0">
                <a:cs typeface="Times New Roman" pitchFamily="18" charset="0"/>
              </a:rPr>
              <a:t> </a:t>
            </a:r>
            <a:r>
              <a:rPr lang="en-US" altLang="en-US" sz="2400" b="1" dirty="0" err="1">
                <a:cs typeface="Times New Roman" pitchFamily="18" charset="0"/>
              </a:rPr>
              <a:t>minimi</a:t>
            </a:r>
            <a:r>
              <a:rPr lang="en-US" altLang="en-US" sz="2400" b="1" dirty="0">
                <a:cs typeface="Times New Roman" pitchFamily="18" charset="0"/>
              </a:rPr>
              <a:t> brevis</a:t>
            </a:r>
          </a:p>
          <a:p>
            <a:pPr marL="457200" lvl="2" indent="-457200">
              <a:spcAft>
                <a:spcPts val="600"/>
              </a:spcAft>
              <a:buFont typeface="+mj-lt"/>
              <a:buAutoNum type="arabicPeriod"/>
            </a:pPr>
            <a:r>
              <a:rPr lang="en-US" altLang="en-US" sz="2400" b="1" dirty="0">
                <a:cs typeface="Times New Roman" pitchFamily="18" charset="0"/>
              </a:rPr>
              <a:t>Dorsal interossei, plantar interossei</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86</a:t>
            </a:fld>
            <a:endParaRPr lang="en-US"/>
          </a:p>
        </p:txBody>
      </p:sp>
    </p:spTree>
    <p:extLst>
      <p:ext uri="{BB962C8B-B14F-4D97-AF65-F5344CB8AC3E}">
        <p14:creationId xmlns:p14="http://schemas.microsoft.com/office/powerpoint/2010/main" val="3758958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Plantar Intrinsic Muscles of the Foot</a:t>
            </a:r>
            <a:r>
              <a:rPr lang="en-US" sz="1200" dirty="0"/>
              <a:t> 1</a:t>
            </a:r>
            <a:endParaRPr lang="en-IN" sz="1200"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1266"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11.37a-c</a:t>
            </a:r>
          </a:p>
        </p:txBody>
      </p:sp>
      <p:pic>
        <p:nvPicPr>
          <p:cNvPr id="8" name="Picture 3" descr="Three illustrations show plantar intrinsic muscles of the foot.">
            <a:extLst>
              <a:ext uri="{FF2B5EF4-FFF2-40B4-BE49-F238E27FC236}">
                <a16:creationId xmlns:a16="http://schemas.microsoft.com/office/drawing/2014/main" id="{CC7CBB0F-E49B-4792-8401-85EBCD220892}"/>
              </a:ext>
            </a:extLst>
          </p:cNvPr>
          <p:cNvPicPr>
            <a:picLocks noChangeAspect="1"/>
          </p:cNvPicPr>
          <p:nvPr/>
        </p:nvPicPr>
        <p:blipFill rotWithShape="1">
          <a:blip r:embed="rId2"/>
          <a:srcRect b="44894"/>
          <a:stretch/>
        </p:blipFill>
        <p:spPr bwMode="auto">
          <a:xfrm>
            <a:off x="631185" y="1415036"/>
            <a:ext cx="7881630" cy="42062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87</a:t>
            </a:fld>
            <a:endParaRPr lang="en-US"/>
          </a:p>
        </p:txBody>
      </p:sp>
    </p:spTree>
    <p:extLst>
      <p:ext uri="{BB962C8B-B14F-4D97-AF65-F5344CB8AC3E}">
        <p14:creationId xmlns:p14="http://schemas.microsoft.com/office/powerpoint/2010/main" val="3480079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99E-0BB7-4F48-A8B3-9826F5EEAE2E}"/>
              </a:ext>
            </a:extLst>
          </p:cNvPr>
          <p:cNvSpPr>
            <a:spLocks noGrp="1"/>
          </p:cNvSpPr>
          <p:nvPr>
            <p:ph type="title"/>
          </p:nvPr>
        </p:nvSpPr>
        <p:spPr/>
        <p:txBody>
          <a:bodyPr/>
          <a:lstStyle/>
          <a:p>
            <a:r>
              <a:rPr lang="en-US" dirty="0"/>
              <a:t>Plantar Intrinsic Muscles of the Foot</a:t>
            </a:r>
            <a:r>
              <a:rPr lang="en-US" sz="1200" dirty="0"/>
              <a:t> 2</a:t>
            </a:r>
            <a:endParaRPr lang="en-IN" sz="1200" dirty="0"/>
          </a:p>
        </p:txBody>
      </p:sp>
      <p:sp>
        <p:nvSpPr>
          <p:cNvPr id="3" name="Content Placeholder 2">
            <a:extLst>
              <a:ext uri="{FF2B5EF4-FFF2-40B4-BE49-F238E27FC236}">
                <a16:creationId xmlns:a16="http://schemas.microsoft.com/office/drawing/2014/main" id="{6C6F394A-EF7C-4524-8D7C-377D066EAD93}"/>
              </a:ext>
            </a:extLst>
          </p:cNvPr>
          <p:cNvSpPr>
            <a:spLocks noGrp="1"/>
          </p:cNvSpPr>
          <p:nvPr>
            <p:ph sz="quarter" idx="11"/>
          </p:nvPr>
        </p:nvSpPr>
        <p:spPr>
          <a:xfrm>
            <a:off x="21266" y="6149340"/>
            <a:ext cx="2011680" cy="365760"/>
          </a:xfrm>
        </p:spPr>
        <p:txBody>
          <a:bodyPr/>
          <a:lstStyle/>
          <a:p>
            <a:pPr lvl="0" defTabSz="457200">
              <a:spcBef>
                <a:spcPts val="1200"/>
              </a:spcBef>
              <a:spcAft>
                <a:spcPts val="600"/>
              </a:spcAft>
            </a:pPr>
            <a:r>
              <a:rPr lang="en-US" altLang="en-US" sz="2000" dirty="0">
                <a:solidFill>
                  <a:prstClr val="black"/>
                </a:solidFill>
                <a:latin typeface="+mj-lt"/>
                <a:cs typeface="Times New Roman" pitchFamily="18" charset="0"/>
              </a:rPr>
              <a:t>Figure 11.37d-e</a:t>
            </a:r>
          </a:p>
        </p:txBody>
      </p:sp>
      <p:pic>
        <p:nvPicPr>
          <p:cNvPr id="8" name="Picture 3" descr="Two illustrations show plantar intrinsic muscles of the foot.">
            <a:extLst>
              <a:ext uri="{FF2B5EF4-FFF2-40B4-BE49-F238E27FC236}">
                <a16:creationId xmlns:a16="http://schemas.microsoft.com/office/drawing/2014/main" id="{CC7CBB0F-E49B-4792-8401-85EBCD220892}"/>
              </a:ext>
            </a:extLst>
          </p:cNvPr>
          <p:cNvPicPr>
            <a:picLocks noChangeAspect="1"/>
          </p:cNvPicPr>
          <p:nvPr/>
        </p:nvPicPr>
        <p:blipFill rotWithShape="1">
          <a:blip r:embed="rId2"/>
          <a:srcRect l="52273" t="56231"/>
          <a:stretch/>
        </p:blipFill>
        <p:spPr bwMode="auto">
          <a:xfrm>
            <a:off x="1792173" y="1106310"/>
            <a:ext cx="5559654" cy="49377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B149F8DD-721F-4DED-8B61-84D3786D070E}"/>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423E4ECC-0325-4C16-BEC6-1B2461752923}"/>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2585742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D368-2050-4859-B074-44253B5A342B}"/>
              </a:ext>
            </a:extLst>
          </p:cNvPr>
          <p:cNvSpPr>
            <a:spLocks noGrp="1"/>
          </p:cNvSpPr>
          <p:nvPr>
            <p:ph type="title"/>
          </p:nvPr>
        </p:nvSpPr>
        <p:spPr/>
        <p:txBody>
          <a:bodyPr/>
          <a:lstStyle/>
          <a:p>
            <a:r>
              <a:rPr lang="en-US" altLang="en-US" dirty="0"/>
              <a:t>Clinical View: Plantar Fasciitis</a:t>
            </a:r>
            <a:endParaRPr lang="en-US" sz="1200" dirty="0"/>
          </a:p>
        </p:txBody>
      </p:sp>
      <p:sp>
        <p:nvSpPr>
          <p:cNvPr id="11" name="Content Placeholder 10">
            <a:extLst>
              <a:ext uri="{FF2B5EF4-FFF2-40B4-BE49-F238E27FC236}">
                <a16:creationId xmlns:a16="http://schemas.microsoft.com/office/drawing/2014/main" id="{851C7364-3B29-445F-A744-5CC4CFC237A8}"/>
              </a:ext>
            </a:extLst>
          </p:cNvPr>
          <p:cNvSpPr>
            <a:spLocks noGrp="1"/>
          </p:cNvSpPr>
          <p:nvPr>
            <p:ph sz="quarter" idx="11"/>
          </p:nvPr>
        </p:nvSpPr>
        <p:spPr/>
        <p:txBody>
          <a:bodyPr/>
          <a:lstStyle/>
          <a:p>
            <a:pPr>
              <a:spcBef>
                <a:spcPts val="1200"/>
              </a:spcBef>
              <a:spcAft>
                <a:spcPts val="1200"/>
              </a:spcAft>
            </a:pPr>
            <a:r>
              <a:rPr lang="en-US" altLang="en-US" dirty="0">
                <a:cs typeface="Times New Roman" pitchFamily="18" charset="0"/>
              </a:rPr>
              <a:t>Inflammation of the plantar aponeurosis</a:t>
            </a:r>
          </a:p>
          <a:p>
            <a:pPr>
              <a:spcBef>
                <a:spcPts val="1200"/>
              </a:spcBef>
              <a:spcAft>
                <a:spcPts val="1200"/>
              </a:spcAft>
            </a:pPr>
            <a:r>
              <a:rPr lang="en-US" altLang="en-US" dirty="0">
                <a:cs typeface="Times New Roman" pitchFamily="18" charset="0"/>
              </a:rPr>
              <a:t>Associated with overexertion that stresses the fascia</a:t>
            </a:r>
          </a:p>
          <a:p>
            <a:pPr lvl="1">
              <a:spcBef>
                <a:spcPts val="1200"/>
              </a:spcBef>
              <a:spcAft>
                <a:spcPts val="1200"/>
              </a:spcAft>
            </a:pPr>
            <a:r>
              <a:rPr lang="en-US" altLang="en-US" dirty="0">
                <a:cs typeface="Times New Roman" pitchFamily="18" charset="0"/>
              </a:rPr>
              <a:t>For example, weight bearing activities, excessive body weight, poor shoes, poor biomechanics</a:t>
            </a:r>
          </a:p>
        </p:txBody>
      </p:sp>
      <p:sp>
        <p:nvSpPr>
          <p:cNvPr id="7" name="Slide Number Placeholder 5">
            <a:extLst>
              <a:ext uri="{FF2B5EF4-FFF2-40B4-BE49-F238E27FC236}">
                <a16:creationId xmlns:a16="http://schemas.microsoft.com/office/drawing/2014/main" id="{EC40F2F2-1E3F-4088-ADB1-6CF33ED57349}"/>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3543604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11.6 Muscles of the Abdominal Wall</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800"/>
              </a:spcBef>
            </a:pPr>
            <a:r>
              <a:rPr lang="en-US" altLang="en-US" dirty="0">
                <a:cs typeface="Times New Roman" pitchFamily="18" charset="0"/>
              </a:rPr>
              <a:t>Compress and hold abdominal organs in place</a:t>
            </a:r>
          </a:p>
          <a:p>
            <a:pPr marL="347472" lvl="1" indent="-347472"/>
            <a:r>
              <a:rPr lang="en-US" altLang="en-US" sz="2000" dirty="0">
                <a:cs typeface="Times New Roman" pitchFamily="18" charset="0"/>
              </a:rPr>
              <a:t>Involved in forced expiration</a:t>
            </a:r>
          </a:p>
          <a:p>
            <a:pPr>
              <a:spcBef>
                <a:spcPts val="800"/>
              </a:spcBef>
            </a:pPr>
            <a:r>
              <a:rPr lang="en-US" altLang="en-US" dirty="0">
                <a:cs typeface="Times New Roman" pitchFamily="18" charset="0"/>
              </a:rPr>
              <a:t>Flex vertebral column (except for transversus abdominis)</a:t>
            </a:r>
          </a:p>
          <a:p>
            <a:pPr>
              <a:spcBef>
                <a:spcPts val="800"/>
              </a:spcBef>
            </a:pPr>
            <a:r>
              <a:rPr lang="en-US" altLang="en-US" b="1" dirty="0">
                <a:cs typeface="Times New Roman" pitchFamily="18" charset="0"/>
              </a:rPr>
              <a:t>External oblique</a:t>
            </a:r>
          </a:p>
          <a:p>
            <a:pPr marL="347472" lvl="1" indent="-347472"/>
            <a:r>
              <a:rPr lang="en-US" altLang="en-US" sz="2000" dirty="0">
                <a:cs typeface="Times New Roman" pitchFamily="18" charset="0"/>
              </a:rPr>
              <a:t>Located superficially, fibers directed </a:t>
            </a:r>
            <a:r>
              <a:rPr lang="en-US" altLang="en-US" sz="2000" dirty="0" err="1">
                <a:cs typeface="Times New Roman" pitchFamily="18" charset="0"/>
              </a:rPr>
              <a:t>inferomedially</a:t>
            </a:r>
            <a:endParaRPr lang="en-US" altLang="en-US" sz="2000" dirty="0">
              <a:cs typeface="Times New Roman" pitchFamily="18" charset="0"/>
            </a:endParaRPr>
          </a:p>
          <a:p>
            <a:pPr marL="347472" lvl="1" indent="-347472"/>
            <a:r>
              <a:rPr lang="en-US" altLang="en-US" sz="2000" dirty="0">
                <a:cs typeface="Times New Roman" pitchFamily="18" charset="0"/>
              </a:rPr>
              <a:t>Forms aponeurosis anteriorly, that becomes </a:t>
            </a:r>
            <a:r>
              <a:rPr lang="en-US" altLang="en-US" sz="2000" b="1" dirty="0">
                <a:cs typeface="Times New Roman" pitchFamily="18" charset="0"/>
              </a:rPr>
              <a:t>inguinal ligament</a:t>
            </a:r>
            <a:r>
              <a:rPr lang="en-US" altLang="en-US" sz="2000" dirty="0">
                <a:cs typeface="Times New Roman" pitchFamily="18" charset="0"/>
              </a:rPr>
              <a:t> inferiorly</a:t>
            </a:r>
          </a:p>
          <a:p>
            <a:pPr>
              <a:spcBef>
                <a:spcPts val="800"/>
              </a:spcBef>
            </a:pPr>
            <a:r>
              <a:rPr lang="en-US" altLang="en-US" b="1" dirty="0">
                <a:cs typeface="Times New Roman" pitchFamily="18" charset="0"/>
              </a:rPr>
              <a:t>Internal oblique</a:t>
            </a:r>
          </a:p>
          <a:p>
            <a:pPr marL="347472" lvl="1" indent="-347472"/>
            <a:r>
              <a:rPr lang="en-US" altLang="en-US" sz="2000" dirty="0">
                <a:cs typeface="Times New Roman" pitchFamily="18" charset="0"/>
              </a:rPr>
              <a:t>Located deep to external oblique, fibers project </a:t>
            </a:r>
            <a:r>
              <a:rPr lang="en-US" altLang="en-US" sz="2000" dirty="0" err="1">
                <a:cs typeface="Times New Roman" pitchFamily="18" charset="0"/>
              </a:rPr>
              <a:t>superomedially</a:t>
            </a:r>
            <a:endParaRPr lang="en-US" altLang="en-US" sz="2000" dirty="0">
              <a:cs typeface="Times New Roman" pitchFamily="18" charset="0"/>
            </a:endParaRPr>
          </a:p>
          <a:p>
            <a:pPr marL="347472" lvl="1" indent="-347472"/>
            <a:r>
              <a:rPr lang="en-US" altLang="en-US" sz="2000" dirty="0">
                <a:cs typeface="Times New Roman" pitchFamily="18" charset="0"/>
              </a:rPr>
              <a:t>Forms aponeurosis anteriorly</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9</a:t>
            </a:fld>
            <a:endParaRPr lang="en-US" dirty="0"/>
          </a:p>
        </p:txBody>
      </p:sp>
    </p:spTree>
    <p:extLst>
      <p:ext uri="{BB962C8B-B14F-4D97-AF65-F5344CB8AC3E}">
        <p14:creationId xmlns:p14="http://schemas.microsoft.com/office/powerpoint/2010/main" val="40287321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D368-2050-4859-B074-44253B5A342B}"/>
              </a:ext>
            </a:extLst>
          </p:cNvPr>
          <p:cNvSpPr>
            <a:spLocks noGrp="1"/>
          </p:cNvSpPr>
          <p:nvPr>
            <p:ph type="title"/>
          </p:nvPr>
        </p:nvSpPr>
        <p:spPr/>
        <p:txBody>
          <a:bodyPr/>
          <a:lstStyle/>
          <a:p>
            <a:r>
              <a:rPr lang="en-US" altLang="en-US" dirty="0"/>
              <a:t>Section 11.9 What did you learn?</a:t>
            </a:r>
            <a:endParaRPr lang="en-US" sz="1200" dirty="0"/>
          </a:p>
        </p:txBody>
      </p:sp>
      <p:sp>
        <p:nvSpPr>
          <p:cNvPr id="11" name="Content Placeholder 10">
            <a:extLst>
              <a:ext uri="{FF2B5EF4-FFF2-40B4-BE49-F238E27FC236}">
                <a16:creationId xmlns:a16="http://schemas.microsoft.com/office/drawing/2014/main" id="{851C7364-3B29-445F-A744-5CC4CFC237A8}"/>
              </a:ext>
            </a:extLst>
          </p:cNvPr>
          <p:cNvSpPr>
            <a:spLocks noGrp="1"/>
          </p:cNvSpPr>
          <p:nvPr>
            <p:ph sz="quarter" idx="11"/>
          </p:nvPr>
        </p:nvSpPr>
        <p:spPr/>
        <p:txBody>
          <a:bodyPr/>
          <a:lstStyle/>
          <a:p>
            <a:pPr marL="640080" indent="-640080">
              <a:spcBef>
                <a:spcPts val="1200"/>
              </a:spcBef>
              <a:spcAft>
                <a:spcPts val="1200"/>
              </a:spcAft>
              <a:buFont typeface="+mj-lt"/>
              <a:buAutoNum type="arabicPeriod" startAt="26"/>
            </a:pPr>
            <a:r>
              <a:rPr lang="en-US" altLang="en-US" dirty="0">
                <a:cs typeface="Times New Roman" pitchFamily="18" charset="0"/>
              </a:rPr>
              <a:t>List the compartments of the thigh, and describe the common action of the muscles in each.</a:t>
            </a:r>
          </a:p>
          <a:p>
            <a:pPr marL="640080" indent="-640080">
              <a:spcBef>
                <a:spcPts val="1200"/>
              </a:spcBef>
              <a:spcAft>
                <a:spcPts val="1200"/>
              </a:spcAft>
              <a:buFont typeface="+mj-lt"/>
              <a:buAutoNum type="arabicPeriod" startAt="26"/>
            </a:pPr>
            <a:r>
              <a:rPr lang="en-US" altLang="en-US" dirty="0">
                <a:cs typeface="Times New Roman" pitchFamily="18" charset="0"/>
              </a:rPr>
              <a:t>List the thigh muscles that flex the leg at the knee joint.</a:t>
            </a:r>
          </a:p>
          <a:p>
            <a:pPr marL="640080" indent="-640080">
              <a:spcBef>
                <a:spcPts val="1200"/>
              </a:spcBef>
              <a:spcAft>
                <a:spcPts val="1200"/>
              </a:spcAft>
              <a:buFont typeface="+mj-lt"/>
              <a:buAutoNum type="arabicPeriod" startAt="26"/>
            </a:pPr>
            <a:r>
              <a:rPr lang="en-US" altLang="en-US" dirty="0">
                <a:cs typeface="Times New Roman" pitchFamily="18" charset="0"/>
              </a:rPr>
              <a:t>What are the common actions of each of the compartments of the leg?</a:t>
            </a:r>
          </a:p>
          <a:p>
            <a:pPr marL="640080" indent="-640080">
              <a:spcBef>
                <a:spcPts val="1200"/>
              </a:spcBef>
              <a:spcAft>
                <a:spcPts val="1200"/>
              </a:spcAft>
              <a:buFont typeface="+mj-lt"/>
              <a:buAutoNum type="arabicPeriod" startAt="26"/>
            </a:pPr>
            <a:r>
              <a:rPr lang="en-US" altLang="en-US" dirty="0">
                <a:cs typeface="Times New Roman" pitchFamily="18" charset="0"/>
              </a:rPr>
              <a:t>Identify the intrinsic muscles of the foot that extend the toes.</a:t>
            </a:r>
            <a:endParaRPr lang="en-US" altLang="en-US" dirty="0">
              <a:solidFill>
                <a:srgbClr val="000000"/>
              </a:solidFill>
              <a:cs typeface="Times New Roman" pitchFamily="18" charset="0"/>
            </a:endParaRPr>
          </a:p>
        </p:txBody>
      </p:sp>
      <p:sp>
        <p:nvSpPr>
          <p:cNvPr id="7" name="Slide Number Placeholder 5">
            <a:extLst>
              <a:ext uri="{FF2B5EF4-FFF2-40B4-BE49-F238E27FC236}">
                <a16:creationId xmlns:a16="http://schemas.microsoft.com/office/drawing/2014/main" id="{EC40F2F2-1E3F-4088-ADB1-6CF33ED57349}"/>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37104968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nchor="ctr"/>
          <a:lstStyle/>
          <a:p>
            <a:pPr lvl="0"/>
            <a:r>
              <a:rPr lang="en-US" dirty="0"/>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dirty="0">
                <a:latin typeface="+mj-lt"/>
              </a:rPr>
              <a:t>Accessibility Content: Text Alternatives for Images</a:t>
            </a:r>
          </a:p>
        </p:txBody>
      </p:sp>
    </p:spTree>
    <p:extLst>
      <p:ext uri="{BB962C8B-B14F-4D97-AF65-F5344CB8AC3E}">
        <p14:creationId xmlns:p14="http://schemas.microsoft.com/office/powerpoint/2010/main" val="1997930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of Respiration, Anterior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scalene muscle from the vertebral column join the rib followed by external intercostals, internal intercostals, transversus thoracis, and diaphragm.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Intercostals and Diaphragm</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A lateral view shows external intercostals and internal intercostals. The diaphragm has sternum at the top followed by xiphoid process with costal cartilage on either side. Below the xiphoid process lies the central tendon of diaphragm followed by esophageal opening and </a:t>
            </a:r>
            <a:r>
              <a:rPr lang="en-US" dirty="0" err="1"/>
              <a:t>caval</a:t>
            </a:r>
            <a:r>
              <a:rPr lang="en-US" dirty="0"/>
              <a:t> opening. Below the esophageal opening lies the aortic opening (hiatus) followed by left crus and right crus. The twelfth rib is identified in this view along with quadratus lumborum muscle and psoas major muscle.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3052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of the Abdominal Wall, Anterior View</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A shows anterior view of the upper body. The superficial muscles are pectoralis major, serratus anterior, tendinous intersections, rectus sheath, umbilicus, </a:t>
            </a:r>
            <a:r>
              <a:rPr lang="en-IN" dirty="0" err="1"/>
              <a:t>linea</a:t>
            </a:r>
            <a:r>
              <a:rPr lang="en-IN" dirty="0"/>
              <a:t> alba, and aponeurosis of external oblique. The deep muscles are pectoralis minor, rectus abdominis, transversus abdominis, internal oblique, external oblique, and inguinal ligament. The external oblique, internal oblique and rectus abdominis are shown.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17980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of the Abdominal Wall, Anterolateral View</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It shows anterolateral view of the upper body that has tendinous intersections, rectus sheath, umbilicus, </a:t>
            </a:r>
            <a:r>
              <a:rPr lang="en-IN" dirty="0" err="1"/>
              <a:t>linea</a:t>
            </a:r>
            <a:r>
              <a:rPr lang="en-IN" dirty="0"/>
              <a:t> alba, aponeurosis of external oblique, external intercostal, internal intercostal, rectus abdominis, transversus abdominis, internal oblique, external oblique, and inguinal ligament.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45858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11.7 Muscles of the Pelvic Floor</a:t>
            </a:r>
            <a:r>
              <a:rPr lang="en-US" sz="1200" dirty="0"/>
              <a:t> 1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superior view of female pelvic floor. The bones of the pelvis are ilium, coccyx, sacrum, sacroiliac articulation, and obturator canal. The muscles of the pelvic floor are coccygeus, </a:t>
            </a:r>
            <a:r>
              <a:rPr lang="en-IN" dirty="0" err="1"/>
              <a:t>levator</a:t>
            </a:r>
            <a:r>
              <a:rPr lang="en-IN" dirty="0"/>
              <a:t> ani (</a:t>
            </a:r>
            <a:r>
              <a:rPr lang="en-IN" dirty="0" err="1"/>
              <a:t>iliococcygeus</a:t>
            </a:r>
            <a:r>
              <a:rPr lang="en-IN" dirty="0"/>
              <a:t> and pubococcygeus), deep transverse perineal, external urethral sphincter, and obturator internus. Piriformis, pubic symphysis, urethra, vagina, anal canal, and ischial spine are also identified.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4699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of the Pelvic Floor</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first one shows inferior view of male pelvic floor with urogenital triangle and anal triangle. The superficial muscles of the pelvic floor are </a:t>
            </a:r>
            <a:r>
              <a:rPr lang="en-IN" dirty="0" err="1"/>
              <a:t>bulbospongiosus</a:t>
            </a:r>
            <a:r>
              <a:rPr lang="en-IN" dirty="0"/>
              <a:t>, </a:t>
            </a:r>
            <a:r>
              <a:rPr lang="en-IN" dirty="0" err="1"/>
              <a:t>ischiocavernosus</a:t>
            </a:r>
            <a:r>
              <a:rPr lang="en-IN" dirty="0"/>
              <a:t>, superficial transverse perineal muscle, and </a:t>
            </a:r>
            <a:r>
              <a:rPr lang="en-IN" dirty="0" err="1"/>
              <a:t>levator</a:t>
            </a:r>
            <a:r>
              <a:rPr lang="en-IN" dirty="0"/>
              <a:t> ani. Raphe, gluteus maximus, and perineal body are also identified. The deep muscles of the pelvic floor are external urethral sphincter, deep transverse perineal muscle, and external anal sphincter. Pubic symphysis, pubic ramus, urethra, and anus are also identified. The second one shows inferior view of female pelvic floor with urogenital triangle and anal triangle. The superficial muscles of the pelvic floor are </a:t>
            </a:r>
            <a:r>
              <a:rPr lang="en-IN" dirty="0" err="1"/>
              <a:t>bulbospongiosus</a:t>
            </a:r>
            <a:r>
              <a:rPr lang="en-IN" dirty="0"/>
              <a:t>, </a:t>
            </a:r>
            <a:r>
              <a:rPr lang="en-IN" dirty="0" err="1"/>
              <a:t>ischiocavernosus</a:t>
            </a:r>
            <a:r>
              <a:rPr lang="en-IN" dirty="0"/>
              <a:t>, superficial transverse perineal muscle, and </a:t>
            </a:r>
            <a:r>
              <a:rPr lang="en-IN" dirty="0" err="1"/>
              <a:t>levator</a:t>
            </a:r>
            <a:r>
              <a:rPr lang="en-IN" dirty="0"/>
              <a:t> ani. Urethra, vagina, gluteus maximus, and perineal body are also identified. The deep muscles of the pelvic floor are external urethral sphincter, deep transverse perineal muscle, and external anal sphincter. Pubic symphysis, pubic ramus, urethra, vagina, and anus are also identified.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57776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Muscles That Move Pectoral Girdle and the Glenohumeral Joint/Arm, Anterior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superficial muscles are deltoid, pectoralis major, biceps brachii, and long head. The deep muscles are sternocleidomastoid, Subclavius, Subscapularis, Coracobrachialis, Pectoralis minor, and Serratus anterior. Subclavius, Pectoralis minor, and Serratus anterior are the muscles whose primary action is to move the scapula or clavicle. </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6709598"/>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5150</TotalTime>
  <Words>7132</Words>
  <Application>Microsoft Office PowerPoint</Application>
  <PresentationFormat>On-screen Show (4:3)</PresentationFormat>
  <Paragraphs>861</Paragraphs>
  <Slides>128</Slides>
  <Notes>19</Notes>
  <HiddenSlides>37</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128</vt:i4>
      </vt:variant>
    </vt:vector>
  </HeadingPairs>
  <TitlesOfParts>
    <vt:vector size="140" baseType="lpstr">
      <vt:lpstr>Arial Unicode MS</vt:lpstr>
      <vt:lpstr>Arial</vt:lpstr>
      <vt:lpstr>Calibri</vt:lpstr>
      <vt:lpstr>Cambria Math</vt:lpstr>
      <vt:lpstr>Helvetica</vt:lpstr>
      <vt:lpstr>Times New Roman</vt:lpstr>
      <vt:lpstr>Title Slides Master</vt:lpstr>
      <vt:lpstr>MainContentSlideMaster</vt:lpstr>
      <vt:lpstr>ClosingMaster</vt:lpstr>
      <vt:lpstr>DividerSlideMaster</vt:lpstr>
      <vt:lpstr>ImageDescriptionAppendixSlideMaster</vt:lpstr>
      <vt:lpstr>Custom Design</vt:lpstr>
      <vt:lpstr>Chapter 11</vt:lpstr>
      <vt:lpstr>11.5 Muscles of Respiration 1</vt:lpstr>
      <vt:lpstr>11.5 Muscles of Respiration 2</vt:lpstr>
      <vt:lpstr>11.5 Muscles of Respiration 3</vt:lpstr>
      <vt:lpstr>Muscles of Respiration, Anterior View</vt:lpstr>
      <vt:lpstr>11.5 Muscles of Respiration 4</vt:lpstr>
      <vt:lpstr>Intercostals and Diaphragm</vt:lpstr>
      <vt:lpstr>Section 11.5 What did you learn?</vt:lpstr>
      <vt:lpstr>11.6 Muscles of the Abdominal Wall 1</vt:lpstr>
      <vt:lpstr>11.6 Muscles of the Abdominal Wall 2</vt:lpstr>
      <vt:lpstr>Muscles of the Abdominal Wall, Anterior View</vt:lpstr>
      <vt:lpstr>Muscles of the Abdominal Wall, Anterolateral View</vt:lpstr>
      <vt:lpstr>Clinical View: Hernias</vt:lpstr>
      <vt:lpstr>Section 11.6 What did you learn?</vt:lpstr>
      <vt:lpstr>11.7 Muscles of the Pelvic Floor 1</vt:lpstr>
      <vt:lpstr>11.7 Muscles of the Pelvic Floor 2</vt:lpstr>
      <vt:lpstr>Muscles of the Pelvic Floor</vt:lpstr>
      <vt:lpstr>Section 11.7 What did you learn?</vt:lpstr>
      <vt:lpstr>11.8a Muscles That Move the Pectoral Girdle 1</vt:lpstr>
      <vt:lpstr>Muscles That Move Pectoral Girdle and the Glenohumeral Joint/Arm, Anterior View</vt:lpstr>
      <vt:lpstr>11.8a Muscles That Move the Pectoral Girdle 2</vt:lpstr>
      <vt:lpstr>Muscles That Move Pectoral Girdle and the Glenohumeral Joint/Arm, Posterior View</vt:lpstr>
      <vt:lpstr>Retraction and Protraction of the Scapula</vt:lpstr>
      <vt:lpstr>Elevation, Depression, and Rotation of the Scapula</vt:lpstr>
      <vt:lpstr>11.8b Muscles That Move the Arm at the Glenohumeral Joint 1</vt:lpstr>
      <vt:lpstr>11.8b Muscles That Move the Arm at the Glenohumeral Joint 2</vt:lpstr>
      <vt:lpstr>11.8b Muscles That Move the Arm at the Glenohumeral Joint 3</vt:lpstr>
      <vt:lpstr>Rotator Cuff Muscles</vt:lpstr>
      <vt:lpstr>Clinical View: Rotator Cuff Injuries</vt:lpstr>
      <vt:lpstr>11.8c Arm and Forearm Muscles That Move the Forearm at the Elbow Joint 1</vt:lpstr>
      <vt:lpstr>11.8c Arm and Forearm Muscles That Move the Forearm at the Elbow Joint 2</vt:lpstr>
      <vt:lpstr>Anterior Muscles That Move the Elbow Joint/Forearm</vt:lpstr>
      <vt:lpstr>11.8c Arm and Forearm Muscles That Move the Forearm at the Elbow Joint 3</vt:lpstr>
      <vt:lpstr>Posterior Muscles That Move the Elbow Joint/Forearm</vt:lpstr>
      <vt:lpstr>11.8c Arm and Forearm Muscles That Move the Forearm at the Elbow Joint 4</vt:lpstr>
      <vt:lpstr>Forearm Muscles That Supinate and Pronate</vt:lpstr>
      <vt:lpstr>Clinical View: Lateral Epicondylitis</vt:lpstr>
      <vt:lpstr>11.8d Forearm Muscles That Move the Wrist Joint, Hand, and Fingers 1</vt:lpstr>
      <vt:lpstr>11.8d Forearm Muscles That Move the Wrist Joint, Hand, and Fingers 2</vt:lpstr>
      <vt:lpstr>Clinical View: Carpal Tunnel Syndrome</vt:lpstr>
      <vt:lpstr>11.8d Forearm Muscles That Move the Wrist Joint, Hand, and Fingers 3</vt:lpstr>
      <vt:lpstr>11.8d Forearm Muscles That Move the Wrist Joint, Hand, and Fingers 4</vt:lpstr>
      <vt:lpstr>11.8d Forearm Muscles That Move the Wrist Joint, Hand, and Fingers 5</vt:lpstr>
      <vt:lpstr>Right Anterior Forearm, Superficial View</vt:lpstr>
      <vt:lpstr>Right Anterior Forearm, Intermediate and Deep Views</vt:lpstr>
      <vt:lpstr>Positioning of the Superficial Anterior Forearm Muscles</vt:lpstr>
      <vt:lpstr>11.8d Forearm Muscles That Move the Wrist Joint, Hand, and Fingers 6</vt:lpstr>
      <vt:lpstr>11.8d Forearm Muscles That Move the Wrist Joint, Hand, and Fingers 7</vt:lpstr>
      <vt:lpstr>11.8d Forearm Muscles That Move the Wrist Joint, Hand, and Fingers 8</vt:lpstr>
      <vt:lpstr>Right Posterior Forearm, Superficial View</vt:lpstr>
      <vt:lpstr>Right Posterior Forearm, Deep View</vt:lpstr>
      <vt:lpstr>11.8e Intrinsic Muscles of the Hand 1</vt:lpstr>
      <vt:lpstr>11.8e Intrinsic Muscles of the Hand 2</vt:lpstr>
      <vt:lpstr>Right Hand, Superficial Palmar View</vt:lpstr>
      <vt:lpstr>Right Hand, Deep Palmar View</vt:lpstr>
      <vt:lpstr>Right Hand, Posterior View</vt:lpstr>
      <vt:lpstr>Section 11.8 What did you learn? 1</vt:lpstr>
      <vt:lpstr>Section 11.8 What did you learn? 2</vt:lpstr>
      <vt:lpstr>11.9a Muscles that Move the Thigh at the Hip Joint 1</vt:lpstr>
      <vt:lpstr>11.9a Muscles that Move the Thigh at the Hip Joint 2</vt:lpstr>
      <vt:lpstr>11.9a Muscles that Move the Thigh at the Hip Joint 3</vt:lpstr>
      <vt:lpstr>Muscles That Act on the Hip and Thigh, Anterior View</vt:lpstr>
      <vt:lpstr>11.9a Muscles that Move the Thigh at the Hip Joint 4</vt:lpstr>
      <vt:lpstr>Muscles That Act on the Hip and Thigh, Lateral View</vt:lpstr>
      <vt:lpstr>Muscles That Act on the Hip and Thigh, Deep Posterior View</vt:lpstr>
      <vt:lpstr>Clinical View: Thigh Muscle Injuries</vt:lpstr>
      <vt:lpstr>11.9b Thigh Muscles That Move the Leg at the Knee  Joint 1</vt:lpstr>
      <vt:lpstr>Right Thigh, Anterior View</vt:lpstr>
      <vt:lpstr>Anterior Thigh Muscles</vt:lpstr>
      <vt:lpstr>11.9b Thigh Muscles That Move the Leg at the Knee  Joint 2</vt:lpstr>
      <vt:lpstr>Right Thigh, Posterior View</vt:lpstr>
      <vt:lpstr>Thigh Extensors</vt:lpstr>
      <vt:lpstr>11.9c Leg Muscles That Move the Ankle, Foot, and Toes 1</vt:lpstr>
      <vt:lpstr>11.9c Leg Muscles That Move the Ankle, Foot, and Toes 2</vt:lpstr>
      <vt:lpstr>Right Leg, Anterior View</vt:lpstr>
      <vt:lpstr>Anterior Leg Muscles</vt:lpstr>
      <vt:lpstr>11.9c Leg Muscles That Move the Ankle, Foot, and Toes 3</vt:lpstr>
      <vt:lpstr>Right Leg, Lateral View</vt:lpstr>
      <vt:lpstr>Lateral Leg Muscles</vt:lpstr>
      <vt:lpstr>11.9c Leg Muscles That Move the Ankle, Foot, and Toes 4</vt:lpstr>
      <vt:lpstr>11.9c Leg Muscles That Move the Ankle, Foot, and Toes 5</vt:lpstr>
      <vt:lpstr>Right Leg, Superficial and Deep Posterior Views</vt:lpstr>
      <vt:lpstr>Deep Posterior Leg Muscles</vt:lpstr>
      <vt:lpstr>Clinical View: Shin Splints and Compartment Syndrome</vt:lpstr>
      <vt:lpstr>11.9d Intrinsic Muscles of the Foot 1</vt:lpstr>
      <vt:lpstr>11.9d Intrinsic Muscles of the Foot 2</vt:lpstr>
      <vt:lpstr>Plantar Intrinsic Muscles of the Foot 1</vt:lpstr>
      <vt:lpstr>Plantar Intrinsic Muscles of the Foot 2</vt:lpstr>
      <vt:lpstr>Clinical View: Plantar Fasciitis</vt:lpstr>
      <vt:lpstr>Section 11.9 What did you learn?</vt:lpstr>
      <vt:lpstr>End of Main Content</vt:lpstr>
      <vt:lpstr>Accessibility Content: Text Alternatives for Images</vt:lpstr>
      <vt:lpstr>Muscles of Respiration, Anterior View - Text Alternative</vt:lpstr>
      <vt:lpstr>Intercostals and Diaphragm - Text Alternative</vt:lpstr>
      <vt:lpstr>Muscles of the Abdominal Wall, Anterior View –  Text Alternative</vt:lpstr>
      <vt:lpstr>Muscles of the Abdominal Wall, Anterolateral View –  Text Alternative</vt:lpstr>
      <vt:lpstr>11.7 Muscles of the Pelvic Floor 1 – Text Alternative</vt:lpstr>
      <vt:lpstr>Muscles of the Pelvic Floor – Text Alternative</vt:lpstr>
      <vt:lpstr>Muscles That Move Pectoral Girdle and the Glenohumeral Joint/Arm, Anterior View – Text Alternative</vt:lpstr>
      <vt:lpstr>Muscles That Move Pectoral Girdle and the Glenohumeral Joint/Arm, Posterior View – Text Alternative</vt:lpstr>
      <vt:lpstr>Retraction and Protraction of the Scapula –  Text Alternative</vt:lpstr>
      <vt:lpstr>Elevation, Depression, and Rotation of the Scapula –  Text Alternative</vt:lpstr>
      <vt:lpstr>Rotator Cuff Muscles – Text Alternative</vt:lpstr>
      <vt:lpstr>Anterior Muscles That Move the Elbow Joint/Forearm – Text Alternative</vt:lpstr>
      <vt:lpstr>Posterior Muscles That Move the Elbow Joint/Forearm – Text Alternative</vt:lpstr>
      <vt:lpstr>Forearm Muscles That Supinate and Pronate – Text Alternative</vt:lpstr>
      <vt:lpstr>Right Anterior Forearm, Superficial View – Text Alternative</vt:lpstr>
      <vt:lpstr>Right Anterior Forearm, Intermediate and Deep Views – Text Alternative</vt:lpstr>
      <vt:lpstr>Right Posterior Forearm, Superficial View – Text Alternative</vt:lpstr>
      <vt:lpstr>Right Posterior Forearm, Deep View – Text Alternative</vt:lpstr>
      <vt:lpstr>Right Hand, Superficial Palmar View – Text Alternative</vt:lpstr>
      <vt:lpstr>Right Hand, Deep Palmar View – Text Alternative</vt:lpstr>
      <vt:lpstr>Right Hand, Posterior View – Text Alternative</vt:lpstr>
      <vt:lpstr>Muscles That Act on the Hip and Thigh, Anterior View – Text Alternative</vt:lpstr>
      <vt:lpstr>Muscles That Act on the Hip and Thigh, Lateral View – Text Alternative</vt:lpstr>
      <vt:lpstr>Muscles That Act on the Hip and Thigh, Deep Posterior View – Text Alternative</vt:lpstr>
      <vt:lpstr>Right Thigh, Anterior View – Text Alternative</vt:lpstr>
      <vt:lpstr>Anterior Thigh Muscles – Text Alternative</vt:lpstr>
      <vt:lpstr>Right Thigh, Posterior View – Text Alternative</vt:lpstr>
      <vt:lpstr>Thigh Extensors – Text Alternative</vt:lpstr>
      <vt:lpstr>Right Leg, Anterior View – Text Alternative</vt:lpstr>
      <vt:lpstr>Anterior Leg Muscles – Text Alternative</vt:lpstr>
      <vt:lpstr>Right Leg, Lateral View – Text Alternative</vt:lpstr>
      <vt:lpstr>Lateral Leg Muscles – Text Alternative</vt:lpstr>
      <vt:lpstr>Right Leg, Superficial and Deep Posterior Views –  Text Alternative</vt:lpstr>
      <vt:lpstr>Deep Posterior Leg Muscles – Text Alternative</vt:lpstr>
      <vt:lpstr>Plantar Intrinsic Muscles of the Foot 1 – Text Alternative</vt:lpstr>
      <vt:lpstr>Plantar Intrinsic Muscles of the Foot 2 – Text Alternative</vt:lpstr>
    </vt:vector>
  </TitlesOfParts>
  <Company>McGraw-Hill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&amp; Physiology AN INTEGRATIVE APPROACH Fourth Edition</dc:title>
  <dc:subject>Chapter 11:Lecture Outline Part 2 of 2</dc:subject>
  <dc:creator>Stuart Ira Fox, Krista Rompolski</dc:creator>
  <cp:keywords>Accessible PPT</cp:keywords>
  <cp:lastModifiedBy>Beena Adhikari</cp:lastModifiedBy>
  <cp:revision>1216</cp:revision>
  <dcterms:created xsi:type="dcterms:W3CDTF">2019-07-27T05:34:11Z</dcterms:created>
  <dcterms:modified xsi:type="dcterms:W3CDTF">2021-02-19T09:28:04Z</dcterms:modified>
</cp:coreProperties>
</file>