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 id="2147483717" r:id="rId6"/>
  </p:sldMasterIdLst>
  <p:notesMasterIdLst>
    <p:notesMasterId r:id="rId78"/>
  </p:notesMasterIdLst>
  <p:sldIdLst>
    <p:sldId id="815" r:id="rId7"/>
    <p:sldId id="724" r:id="rId8"/>
    <p:sldId id="721" r:id="rId9"/>
    <p:sldId id="762" r:id="rId10"/>
    <p:sldId id="723" r:id="rId11"/>
    <p:sldId id="725" r:id="rId12"/>
    <p:sldId id="727" r:id="rId13"/>
    <p:sldId id="726" r:id="rId14"/>
    <p:sldId id="763" r:id="rId15"/>
    <p:sldId id="541" r:id="rId16"/>
    <p:sldId id="764" r:id="rId17"/>
    <p:sldId id="765" r:id="rId18"/>
    <p:sldId id="766" r:id="rId19"/>
    <p:sldId id="767" r:id="rId20"/>
    <p:sldId id="429" r:id="rId21"/>
    <p:sldId id="729" r:id="rId22"/>
    <p:sldId id="768" r:id="rId23"/>
    <p:sldId id="769" r:id="rId24"/>
    <p:sldId id="770" r:id="rId25"/>
    <p:sldId id="771" r:id="rId26"/>
    <p:sldId id="772" r:id="rId27"/>
    <p:sldId id="773" r:id="rId28"/>
    <p:sldId id="774" r:id="rId29"/>
    <p:sldId id="744" r:id="rId30"/>
    <p:sldId id="648" r:id="rId31"/>
    <p:sldId id="775" r:id="rId32"/>
    <p:sldId id="776" r:id="rId33"/>
    <p:sldId id="777" r:id="rId34"/>
    <p:sldId id="778" r:id="rId35"/>
    <p:sldId id="779" r:id="rId36"/>
    <p:sldId id="432" r:id="rId37"/>
    <p:sldId id="780" r:id="rId38"/>
    <p:sldId id="731" r:id="rId39"/>
    <p:sldId id="781" r:id="rId40"/>
    <p:sldId id="782" r:id="rId41"/>
    <p:sldId id="783" r:id="rId42"/>
    <p:sldId id="732" r:id="rId43"/>
    <p:sldId id="784" r:id="rId44"/>
    <p:sldId id="785" r:id="rId45"/>
    <p:sldId id="786" r:id="rId46"/>
    <p:sldId id="787" r:id="rId47"/>
    <p:sldId id="788" r:id="rId48"/>
    <p:sldId id="789" r:id="rId49"/>
    <p:sldId id="790" r:id="rId50"/>
    <p:sldId id="791" r:id="rId51"/>
    <p:sldId id="792" r:id="rId52"/>
    <p:sldId id="793" r:id="rId53"/>
    <p:sldId id="794" r:id="rId54"/>
    <p:sldId id="795" r:id="rId55"/>
    <p:sldId id="796" r:id="rId56"/>
    <p:sldId id="303" r:id="rId57"/>
    <p:sldId id="289" r:id="rId58"/>
    <p:sldId id="264" r:id="rId59"/>
    <p:sldId id="797" r:id="rId60"/>
    <p:sldId id="798" r:id="rId61"/>
    <p:sldId id="799" r:id="rId62"/>
    <p:sldId id="800" r:id="rId63"/>
    <p:sldId id="801" r:id="rId64"/>
    <p:sldId id="802" r:id="rId65"/>
    <p:sldId id="803" r:id="rId66"/>
    <p:sldId id="804" r:id="rId67"/>
    <p:sldId id="805" r:id="rId68"/>
    <p:sldId id="806" r:id="rId69"/>
    <p:sldId id="807" r:id="rId70"/>
    <p:sldId id="808" r:id="rId71"/>
    <p:sldId id="809" r:id="rId72"/>
    <p:sldId id="810" r:id="rId73"/>
    <p:sldId id="811" r:id="rId74"/>
    <p:sldId id="812" r:id="rId75"/>
    <p:sldId id="813" r:id="rId76"/>
    <p:sldId id="814"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D403750A-5F0F-4676-8E81-AA1C70853B4F}">
          <p14:sldIdLst>
            <p14:sldId id="815"/>
            <p14:sldId id="724"/>
            <p14:sldId id="721"/>
            <p14:sldId id="762"/>
            <p14:sldId id="723"/>
            <p14:sldId id="725"/>
            <p14:sldId id="727"/>
            <p14:sldId id="726"/>
            <p14:sldId id="763"/>
            <p14:sldId id="541"/>
            <p14:sldId id="764"/>
            <p14:sldId id="765"/>
            <p14:sldId id="766"/>
            <p14:sldId id="767"/>
            <p14:sldId id="429"/>
            <p14:sldId id="729"/>
            <p14:sldId id="768"/>
            <p14:sldId id="769"/>
            <p14:sldId id="770"/>
            <p14:sldId id="771"/>
            <p14:sldId id="772"/>
            <p14:sldId id="773"/>
            <p14:sldId id="774"/>
            <p14:sldId id="744"/>
            <p14:sldId id="648"/>
            <p14:sldId id="775"/>
            <p14:sldId id="776"/>
            <p14:sldId id="777"/>
            <p14:sldId id="778"/>
            <p14:sldId id="779"/>
            <p14:sldId id="432"/>
            <p14:sldId id="780"/>
            <p14:sldId id="731"/>
            <p14:sldId id="781"/>
            <p14:sldId id="782"/>
            <p14:sldId id="783"/>
            <p14:sldId id="732"/>
            <p14:sldId id="784"/>
            <p14:sldId id="785"/>
            <p14:sldId id="786"/>
            <p14:sldId id="787"/>
            <p14:sldId id="788"/>
            <p14:sldId id="789"/>
            <p14:sldId id="790"/>
            <p14:sldId id="791"/>
            <p14:sldId id="792"/>
            <p14:sldId id="793"/>
            <p14:sldId id="794"/>
            <p14:sldId id="795"/>
            <p14:sldId id="796"/>
            <p14:sldId id="303"/>
          </p14:sldIdLst>
        </p14:section>
        <p14:section name="Appendix: Image Descriptions for Unsighted Students" id="{1F7D33EB-25FF-4937-BD5C-5B945E41BDF1}">
          <p14:sldIdLst>
            <p14:sldId id="289"/>
            <p14:sldId id="264"/>
            <p14:sldId id="797"/>
            <p14:sldId id="798"/>
            <p14:sldId id="799"/>
            <p14:sldId id="800"/>
            <p14:sldId id="801"/>
            <p14:sldId id="802"/>
            <p14:sldId id="803"/>
            <p14:sldId id="804"/>
            <p14:sldId id="805"/>
            <p14:sldId id="806"/>
            <p14:sldId id="807"/>
            <p14:sldId id="808"/>
            <p14:sldId id="809"/>
            <p14:sldId id="810"/>
            <p14:sldId id="811"/>
            <p14:sldId id="812"/>
            <p14:sldId id="813"/>
            <p14:sldId id="814"/>
          </p14:sldIdLst>
        </p14:section>
      </p14:sectionLst>
    </p:ext>
    <p:ext uri="{EFAFB233-063F-42B5-8137-9DF3F51BA10A}">
      <p15:sldGuideLst xmlns:p15="http://schemas.microsoft.com/office/powerpoint/2012/main">
        <p15:guide id="2" pos="3264" userDrawn="1">
          <p15:clr>
            <a:srgbClr val="A4A3A4"/>
          </p15:clr>
        </p15:guide>
        <p15:guide id="3" orient="horz" pos="2256" userDrawn="1">
          <p15:clr>
            <a:srgbClr val="A4A3A4"/>
          </p15:clr>
        </p15:guide>
        <p15:guide id="4" pos="5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AC"/>
    <a:srgbClr val="DDF6FF"/>
    <a:srgbClr val="DAAE75"/>
    <a:srgbClr val="FFAE75"/>
    <a:srgbClr val="FFE6C8"/>
    <a:srgbClr val="E1E6C8"/>
    <a:srgbClr val="FFF2E5"/>
    <a:srgbClr val="00658E"/>
    <a:srgbClr val="008CC4"/>
    <a:srgbClr val="B3E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2" autoAdjust="0"/>
    <p:restoredTop sz="93060" autoAdjust="0"/>
  </p:normalViewPr>
  <p:slideViewPr>
    <p:cSldViewPr snapToGrid="0" showGuides="1">
      <p:cViewPr varScale="1">
        <p:scale>
          <a:sx n="84" d="100"/>
          <a:sy n="84" d="100"/>
        </p:scale>
        <p:origin x="1350" y="84"/>
      </p:cViewPr>
      <p:guideLst>
        <p:guide pos="3264"/>
        <p:guide orient="horz" pos="2256"/>
        <p:guide pos="5640"/>
      </p:guideLst>
    </p:cSldViewPr>
  </p:slideViewPr>
  <p:outlineViewPr>
    <p:cViewPr>
      <p:scale>
        <a:sx n="33" d="100"/>
        <a:sy n="33" d="100"/>
      </p:scale>
      <p:origin x="0" y="-73062"/>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751B6-816D-453D-9AB0-FB5BDE553EAC}" type="datetimeFigureOut">
              <a:rPr lang="en-US" smtClean="0"/>
              <a:t>2/19/2021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B8B88-7B19-4444-8C00-276D3F703348}" type="slidenum">
              <a:rPr lang="en-US" smtClean="0"/>
              <a:t>‹#›</a:t>
            </a:fld>
            <a:endParaRPr lang="en-US"/>
          </a:p>
        </p:txBody>
      </p:sp>
    </p:spTree>
    <p:extLst>
      <p:ext uri="{BB962C8B-B14F-4D97-AF65-F5344CB8AC3E}">
        <p14:creationId xmlns:p14="http://schemas.microsoft.com/office/powerpoint/2010/main" val="381687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15</a:t>
            </a:fld>
            <a:endParaRPr lang="en-US"/>
          </a:p>
        </p:txBody>
      </p:sp>
    </p:spTree>
    <p:extLst>
      <p:ext uri="{BB962C8B-B14F-4D97-AF65-F5344CB8AC3E}">
        <p14:creationId xmlns:p14="http://schemas.microsoft.com/office/powerpoint/2010/main" val="2963041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16</a:t>
            </a:fld>
            <a:endParaRPr lang="en-US"/>
          </a:p>
        </p:txBody>
      </p:sp>
    </p:spTree>
    <p:extLst>
      <p:ext uri="{BB962C8B-B14F-4D97-AF65-F5344CB8AC3E}">
        <p14:creationId xmlns:p14="http://schemas.microsoft.com/office/powerpoint/2010/main" val="1923828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17</a:t>
            </a:fld>
            <a:endParaRPr lang="en-US"/>
          </a:p>
        </p:txBody>
      </p:sp>
    </p:spTree>
    <p:extLst>
      <p:ext uri="{BB962C8B-B14F-4D97-AF65-F5344CB8AC3E}">
        <p14:creationId xmlns:p14="http://schemas.microsoft.com/office/powerpoint/2010/main" val="2993397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18</a:t>
            </a:fld>
            <a:endParaRPr lang="en-US"/>
          </a:p>
        </p:txBody>
      </p:sp>
    </p:spTree>
    <p:extLst>
      <p:ext uri="{BB962C8B-B14F-4D97-AF65-F5344CB8AC3E}">
        <p14:creationId xmlns:p14="http://schemas.microsoft.com/office/powerpoint/2010/main" val="1910960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19</a:t>
            </a:fld>
            <a:endParaRPr lang="en-US"/>
          </a:p>
        </p:txBody>
      </p:sp>
    </p:spTree>
    <p:extLst>
      <p:ext uri="{BB962C8B-B14F-4D97-AF65-F5344CB8AC3E}">
        <p14:creationId xmlns:p14="http://schemas.microsoft.com/office/powerpoint/2010/main" val="756490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20</a:t>
            </a:fld>
            <a:endParaRPr lang="en-US"/>
          </a:p>
        </p:txBody>
      </p:sp>
    </p:spTree>
    <p:extLst>
      <p:ext uri="{BB962C8B-B14F-4D97-AF65-F5344CB8AC3E}">
        <p14:creationId xmlns:p14="http://schemas.microsoft.com/office/powerpoint/2010/main" val="3061452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013891"/>
            <a:ext cx="2788920" cy="517585"/>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p:ph type="subTitle" idx="1" hasCustomPrompt="1"/>
          </p:nvPr>
        </p:nvSpPr>
        <p:spPr>
          <a:xfrm>
            <a:off x="621792" y="3789298"/>
            <a:ext cx="2788920" cy="895443"/>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740800"/>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4796860"/>
            <a:ext cx="2788920" cy="830493"/>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2" name="Text Placeholder 4">
            <a:extLst>
              <a:ext uri="{FF2B5EF4-FFF2-40B4-BE49-F238E27FC236}">
                <a16:creationId xmlns:a16="http://schemas.microsoft.com/office/drawing/2014/main" id="{9A173545-841C-4223-9A68-69230AA95660}"/>
              </a:ext>
            </a:extLst>
          </p:cNvPr>
          <p:cNvSpPr>
            <a:spLocks noGrp="1"/>
          </p:cNvSpPr>
          <p:nvPr>
            <p:ph type="body" sz="quarter" idx="13" hasCustomPrompt="1"/>
          </p:nvPr>
        </p:nvSpPr>
        <p:spPr>
          <a:xfrm>
            <a:off x="0" y="6483095"/>
            <a:ext cx="9144000" cy="374904"/>
          </a:xfrm>
          <a:prstGeom prst="rect">
            <a:avLst/>
          </a:prstGeom>
        </p:spPr>
        <p:txBody>
          <a:bodyPr/>
          <a:lstStyle>
            <a:lvl1pPr algn="ctr">
              <a:spcBef>
                <a:spcPts val="192"/>
              </a:spcBef>
              <a:defRPr sz="800">
                <a:solidFill>
                  <a:schemeClr val="tx1">
                    <a:lumMod val="50000"/>
                    <a:lumOff val="50000"/>
                  </a:schemeClr>
                </a:solidFill>
              </a:defRPr>
            </a:lvl1pPr>
          </a:lstStyle>
          <a:p>
            <a:pPr lvl="0"/>
            <a:r>
              <a:rPr lang="en-US" dirty="0"/>
              <a:t>© &lt; add the year&gt;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1001655917"/>
      </p:ext>
    </p:extLst>
  </p:cSld>
  <p:clrMapOvr>
    <a:masterClrMapping/>
  </p:clrMapOvr>
  <p:extLst mod="1">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hre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926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4422246"/>
            <a:ext cx="5486400" cy="182880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6057900" y="4422246"/>
            <a:ext cx="2743200" cy="182880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390483995"/>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Four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10972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569062"/>
            <a:ext cx="8458200" cy="10972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3861414"/>
            <a:ext cx="8458200" cy="10972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5153766"/>
            <a:ext cx="8458200" cy="10972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54127320"/>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84582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84582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819767903"/>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Sev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84582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84582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65972370"/>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Eight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84582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84582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81512099"/>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welv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73152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41148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2125273"/>
            <a:ext cx="4114800" cy="73152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41148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97383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17571867"/>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Four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6400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41148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99086"/>
            <a:ext cx="4114800" cy="6400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41148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721462"/>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9119664"/>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Six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5486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41148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08952"/>
            <a:ext cx="4114800" cy="54864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41148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541194"/>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5" name="Content Placeholder 8">
            <a:extLst>
              <a:ext uri="{FF2B5EF4-FFF2-40B4-BE49-F238E27FC236}">
                <a16:creationId xmlns:a16="http://schemas.microsoft.com/office/drawing/2014/main" id="{F2AE9C6B-E354-43E0-A168-8EB6483C4DB6}"/>
              </a:ext>
            </a:extLst>
          </p:cNvPr>
          <p:cNvSpPr>
            <a:spLocks noGrp="1"/>
          </p:cNvSpPr>
          <p:nvPr>
            <p:ph sz="quarter" idx="38" hasCustomPrompt="1"/>
          </p:nvPr>
        </p:nvSpPr>
        <p:spPr>
          <a:xfrm>
            <a:off x="46863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358024186"/>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7" name="Text Placeholder 4">
            <a:extLst>
              <a:ext uri="{FF2B5EF4-FFF2-40B4-BE49-F238E27FC236}">
                <a16:creationId xmlns:a16="http://schemas.microsoft.com/office/drawing/2014/main" id="{08A07F9E-7E00-4897-B959-44BD34DBBEE3}"/>
              </a:ext>
            </a:extLst>
          </p:cNvPr>
          <p:cNvSpPr>
            <a:spLocks noGrp="1"/>
          </p:cNvSpPr>
          <p:nvPr>
            <p:ph type="body" sz="quarter" idx="13" hasCustomPrompt="1"/>
          </p:nvPr>
        </p:nvSpPr>
        <p:spPr>
          <a:xfrm>
            <a:off x="0" y="6483095"/>
            <a:ext cx="9144000" cy="374904"/>
          </a:xfrm>
          <a:prstGeom prst="rect">
            <a:avLst/>
          </a:prstGeom>
        </p:spPr>
        <p:txBody>
          <a:bodyPr/>
          <a:lstStyle>
            <a:lvl1pPr algn="ctr">
              <a:spcBef>
                <a:spcPts val="192"/>
              </a:spcBef>
              <a:defRPr sz="800">
                <a:solidFill>
                  <a:schemeClr val="tx1">
                    <a:lumMod val="50000"/>
                    <a:lumOff val="50000"/>
                  </a:schemeClr>
                </a:solidFill>
              </a:defRPr>
            </a:lvl1pPr>
          </a:lstStyle>
          <a:p>
            <a:pPr lvl="0"/>
            <a:r>
              <a:rPr lang="en-US" dirty="0"/>
              <a:t>© &lt; add the year&gt;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744366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75EAFBA1-B136-4644-BD02-04EA0D576F3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429874"/>
            <a:ext cx="3035808" cy="513282"/>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userDrawn="1">
            <p:ph type="subTitle" idx="1" hasCustomPrompt="1"/>
          </p:nvPr>
        </p:nvSpPr>
        <p:spPr>
          <a:xfrm>
            <a:off x="621792" y="3002754"/>
            <a:ext cx="3035808" cy="822960"/>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3880878"/>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3936043"/>
            <a:ext cx="3043303" cy="1788478"/>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1" name="Text Placeholder 4">
            <a:extLst>
              <a:ext uri="{FF2B5EF4-FFF2-40B4-BE49-F238E27FC236}">
                <a16:creationId xmlns:a16="http://schemas.microsoft.com/office/drawing/2014/main" id="{3B0A6DCB-6F9D-4F6F-B6BA-50445811C8CC}"/>
              </a:ext>
            </a:extLst>
          </p:cNvPr>
          <p:cNvSpPr>
            <a:spLocks noGrp="1"/>
          </p:cNvSpPr>
          <p:nvPr>
            <p:ph type="body" sz="quarter" idx="13" hasCustomPrompt="1"/>
          </p:nvPr>
        </p:nvSpPr>
        <p:spPr>
          <a:xfrm>
            <a:off x="0" y="6483095"/>
            <a:ext cx="9144000" cy="374904"/>
          </a:xfrm>
          <a:prstGeom prst="rect">
            <a:avLst/>
          </a:prstGeom>
        </p:spPr>
        <p:txBody>
          <a:bodyPr/>
          <a:lstStyle>
            <a:lvl1pPr algn="ctr">
              <a:spcBef>
                <a:spcPts val="192"/>
              </a:spcBef>
              <a:defRPr sz="800">
                <a:solidFill>
                  <a:schemeClr val="tx1">
                    <a:lumMod val="50000"/>
                    <a:lumOff val="50000"/>
                  </a:schemeClr>
                </a:solidFill>
              </a:defRPr>
            </a:lvl1pPr>
          </a:lstStyle>
          <a:p>
            <a:pPr lvl="0"/>
            <a:r>
              <a:rPr lang="en-US" dirty="0"/>
              <a:t>© &lt; add the year&gt;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2489068921"/>
      </p:ext>
    </p:extLst>
  </p:cSld>
  <p:clrMapOvr>
    <a:masterClrMapping/>
  </p:clrMapOvr>
  <p:extLst mod="1">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
        <p:nvSpPr>
          <p:cNvPr id="4" name="Slide Number Placeholder">
            <a:extLst>
              <a:ext uri="{FF2B5EF4-FFF2-40B4-BE49-F238E27FC236}">
                <a16:creationId xmlns:a16="http://schemas.microsoft.com/office/drawing/2014/main" id="{5FFEB5EE-FCC3-476D-BA86-77985058168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4541601"/>
      </p:ext>
    </p:extLst>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7" name="Content Placeholder 3">
            <a:extLst>
              <a:ext uri="{FF2B5EF4-FFF2-40B4-BE49-F238E27FC236}">
                <a16:creationId xmlns:a16="http://schemas.microsoft.com/office/drawing/2014/main" id="{8BD6B33F-C6AA-4848-9A7E-D62E929895B0}"/>
              </a:ext>
            </a:extLst>
          </p:cNvPr>
          <p:cNvSpPr>
            <a:spLocks noGrp="1"/>
          </p:cNvSpPr>
          <p:nvPr>
            <p:ph sz="quarter" idx="16" hasCustomPrompt="1"/>
          </p:nvPr>
        </p:nvSpPr>
        <p:spPr>
          <a:xfrm>
            <a:off x="342900" y="1371601"/>
            <a:ext cx="8458200" cy="4873752"/>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BAEE7FB3-0EAC-49B4-A473-DCB37D0E8E64}"/>
              </a:ext>
            </a:extLst>
          </p:cNvPr>
          <p:cNvSpPr>
            <a:spLocks noGrp="1"/>
          </p:cNvSpPr>
          <p:nvPr>
            <p:ph type="body" sz="quarter" idx="17" hasCustomPrompt="1"/>
          </p:nvPr>
        </p:nvSpPr>
        <p:spPr>
          <a:xfrm>
            <a:off x="3070946" y="6350211"/>
            <a:ext cx="2980944" cy="228600"/>
          </a:xfrm>
        </p:spPr>
        <p:txBody>
          <a:bodyPr anchor="ctr">
            <a:noAutofit/>
          </a:bodyPr>
          <a:lstStyle>
            <a:lvl1pPr algn="ctr">
              <a:defRPr sz="1200"/>
            </a:lvl1pPr>
          </a:lstStyle>
          <a:p>
            <a:pPr lvl="0"/>
            <a:r>
              <a:rPr lang="en-IN"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52300839"/>
      </p:ext>
    </p:extLst>
  </p:cSld>
  <p:clrMapOvr>
    <a:masterClrMapping/>
  </p:clrMapOvr>
  <p:extLst mod="1">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4" name="Content Placeholder 3">
            <a:extLst>
              <a:ext uri="{FF2B5EF4-FFF2-40B4-BE49-F238E27FC236}">
                <a16:creationId xmlns:a16="http://schemas.microsoft.com/office/drawing/2014/main" id="{0F99ECE4-CEB6-4518-B036-709D64B27AE0}"/>
              </a:ext>
            </a:extLst>
          </p:cNvPr>
          <p:cNvSpPr>
            <a:spLocks noGrp="1"/>
          </p:cNvSpPr>
          <p:nvPr>
            <p:ph sz="quarter" idx="16" hasCustomPrompt="1"/>
          </p:nvPr>
        </p:nvSpPr>
        <p:spPr>
          <a:xfrm>
            <a:off x="342900" y="1397001"/>
            <a:ext cx="8458200" cy="4846320"/>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9B134E77-CDFC-4241-959A-BAF4C2ADE209}"/>
              </a:ext>
            </a:extLst>
          </p:cNvPr>
          <p:cNvSpPr>
            <a:spLocks noGrp="1"/>
          </p:cNvSpPr>
          <p:nvPr>
            <p:ph type="body" sz="quarter" idx="17"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7" name="Slide Number Placeholder">
            <a:extLst>
              <a:ext uri="{FF2B5EF4-FFF2-40B4-BE49-F238E27FC236}">
                <a16:creationId xmlns:a16="http://schemas.microsoft.com/office/drawing/2014/main" id="{37CCC8AF-E2D7-4902-AC6A-F8FFFAB3B983}"/>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42702864"/>
      </p:ext>
    </p:extLst>
  </p:cSld>
  <p:clrMapOvr>
    <a:masterClrMapping/>
  </p:clrMapOvr>
  <p:extLst mod="1">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68234"/>
            <a:ext cx="2980944" cy="228600"/>
          </a:xfrm>
          <a:prstGeom prst="rect">
            <a:avLst/>
          </a:prstGeom>
        </p:spPr>
        <p:txBody>
          <a:bodyPr vert="horz" lIns="91440" tIns="45720" rIns="91440" bIns="45720" rtlCol="0" anchor="ctr">
            <a:noAutofit/>
          </a:bodyPr>
          <a:lstStyle>
            <a:lvl1pPr algn="ctr">
              <a:defRPr lang="en-US" sz="1200" dirty="0"/>
            </a:lvl1pPr>
          </a:lstStyle>
          <a:p>
            <a:pPr lvl="0" algn="ctr"/>
            <a:r>
              <a:rPr lang="en-US" dirty="0"/>
              <a:t>Return to parent-slide containing images.</a:t>
            </a:r>
          </a:p>
        </p:txBody>
      </p:sp>
      <p:sp>
        <p:nvSpPr>
          <p:cNvPr id="4" name="Image Identifier 1">
            <a:extLst>
              <a:ext uri="{FF2B5EF4-FFF2-40B4-BE49-F238E27FC236}">
                <a16:creationId xmlns:a16="http://schemas.microsoft.com/office/drawing/2014/main" id="{06B6FD09-21E6-4C44-B034-2825B085D9AB}"/>
              </a:ext>
            </a:extLst>
          </p:cNvPr>
          <p:cNvSpPr>
            <a:spLocks noGrp="1"/>
          </p:cNvSpPr>
          <p:nvPr>
            <p:ph type="body" sz="quarter" idx="17" hasCustomPrompt="1"/>
          </p:nvPr>
        </p:nvSpPr>
        <p:spPr>
          <a:xfrm>
            <a:off x="365125" y="1397001"/>
            <a:ext cx="4078224" cy="393192"/>
          </a:xfrm>
        </p:spPr>
        <p:txBody>
          <a:bodyPr>
            <a:noAutofit/>
          </a:bodyPr>
          <a:lstStyle>
            <a:lvl1pPr>
              <a:defRPr/>
            </a:lvl1pPr>
          </a:lstStyle>
          <a:p>
            <a:pPr lvl="0"/>
            <a:r>
              <a:rPr lang="en-US" dirty="0"/>
              <a:t>Image Identifier 1</a:t>
            </a:r>
          </a:p>
        </p:txBody>
      </p:sp>
      <p:sp>
        <p:nvSpPr>
          <p:cNvPr id="12" name="Content Placeholder 1">
            <a:extLst>
              <a:ext uri="{FF2B5EF4-FFF2-40B4-BE49-F238E27FC236}">
                <a16:creationId xmlns:a16="http://schemas.microsoft.com/office/drawing/2014/main" id="{211AB556-A79C-4FDF-BD73-C1AB72D9590A}"/>
              </a:ext>
            </a:extLst>
          </p:cNvPr>
          <p:cNvSpPr>
            <a:spLocks noGrp="1"/>
          </p:cNvSpPr>
          <p:nvPr>
            <p:ph sz="quarter" idx="18" hasCustomPrompt="1"/>
          </p:nvPr>
        </p:nvSpPr>
        <p:spPr>
          <a:xfrm>
            <a:off x="342900" y="1933303"/>
            <a:ext cx="4078224" cy="4315968"/>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14" name="Image Identifier 2">
            <a:extLst>
              <a:ext uri="{FF2B5EF4-FFF2-40B4-BE49-F238E27FC236}">
                <a16:creationId xmlns:a16="http://schemas.microsoft.com/office/drawing/2014/main" id="{8126F7C8-57F8-404E-8B7F-DFB94AEB3363}"/>
              </a:ext>
            </a:extLst>
          </p:cNvPr>
          <p:cNvSpPr>
            <a:spLocks noGrp="1"/>
          </p:cNvSpPr>
          <p:nvPr>
            <p:ph type="body" sz="quarter" idx="19" hasCustomPrompt="1"/>
          </p:nvPr>
        </p:nvSpPr>
        <p:spPr>
          <a:xfrm>
            <a:off x="4715145" y="1397001"/>
            <a:ext cx="4078224" cy="393192"/>
          </a:xfrm>
        </p:spPr>
        <p:txBody>
          <a:bodyPr>
            <a:noAutofit/>
          </a:bodyPr>
          <a:lstStyle>
            <a:lvl1pPr>
              <a:defRPr/>
            </a:lvl1pPr>
          </a:lstStyle>
          <a:p>
            <a:pPr lvl="0"/>
            <a:r>
              <a:rPr lang="en-US" dirty="0"/>
              <a:t>Image Identifier 2</a:t>
            </a:r>
          </a:p>
        </p:txBody>
      </p:sp>
      <p:sp>
        <p:nvSpPr>
          <p:cNvPr id="16" name="Content Placeholder 2">
            <a:extLst>
              <a:ext uri="{FF2B5EF4-FFF2-40B4-BE49-F238E27FC236}">
                <a16:creationId xmlns:a16="http://schemas.microsoft.com/office/drawing/2014/main" id="{241441BC-54C7-474E-887C-32AF8F737FA5}"/>
              </a:ext>
            </a:extLst>
          </p:cNvPr>
          <p:cNvSpPr>
            <a:spLocks noGrp="1"/>
          </p:cNvSpPr>
          <p:nvPr>
            <p:ph sz="quarter" idx="20" hasCustomPrompt="1"/>
          </p:nvPr>
        </p:nvSpPr>
        <p:spPr>
          <a:xfrm>
            <a:off x="4722876" y="1932432"/>
            <a:ext cx="4078224" cy="4315968"/>
          </a:xfrm>
        </p:spPr>
        <p:txBody>
          <a:bodyPr>
            <a:noAutofit/>
          </a:bodyPr>
          <a:lstStyle>
            <a:lvl1pPr>
              <a:defRPr/>
            </a:lvl1pPr>
          </a:lstStyle>
          <a:p>
            <a:pPr lvl="0"/>
            <a:r>
              <a:rPr lang="en-US" dirty="0"/>
              <a:t>Slide Content 2</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Return to main slide Link 2">
            <a:extLst>
              <a:ext uri="{FF2B5EF4-FFF2-40B4-BE49-F238E27FC236}">
                <a16:creationId xmlns:a16="http://schemas.microsoft.com/office/drawing/2014/main" id="{B9537776-81D3-4405-934B-448730728479}"/>
              </a:ext>
            </a:extLst>
          </p:cNvPr>
          <p:cNvSpPr>
            <a:spLocks noGrp="1"/>
          </p:cNvSpPr>
          <p:nvPr>
            <p:ph type="body" sz="quarter" idx="21"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10" name="Slide Number Placeholder">
            <a:extLst>
              <a:ext uri="{FF2B5EF4-FFF2-40B4-BE49-F238E27FC236}">
                <a16:creationId xmlns:a16="http://schemas.microsoft.com/office/drawing/2014/main" id="{00A4DBBD-DCA1-4207-8DB2-FBD5FBA1D0D7}"/>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505933215"/>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8F3EC5-73E8-440D-847C-1D4591FE0928}"/>
              </a:ext>
            </a:extLst>
          </p:cNvPr>
          <p:cNvSpPr txBox="1"/>
          <p:nvPr userDrawn="1"/>
        </p:nvSpPr>
        <p:spPr>
          <a:xfrm>
            <a:off x="1380928" y="20320"/>
            <a:ext cx="6382144" cy="461665"/>
          </a:xfrm>
          <a:prstGeom prst="rect">
            <a:avLst/>
          </a:prstGeom>
          <a:noFill/>
        </p:spPr>
        <p:txBody>
          <a:bodyPr wrap="square" rtlCol="0">
            <a:spAutoFit/>
          </a:bodyPr>
          <a:lstStyle/>
          <a:p>
            <a:pPr algn="ctr"/>
            <a:r>
              <a:rPr lang="en-US" sz="2400" b="1" dirty="0">
                <a:solidFill>
                  <a:srgbClr val="0070C0"/>
                </a:solidFill>
                <a:latin typeface="Arial" panose="020B0604020202020204" pitchFamily="34" charset="0"/>
                <a:cs typeface="Arial" panose="020B0604020202020204" pitchFamily="34" charset="0"/>
              </a:rPr>
              <a:t>INSTRUCTION NOTES</a:t>
            </a:r>
            <a:endParaRPr lang="en-IN" sz="2400" b="1" dirty="0">
              <a:solidFill>
                <a:srgbClr val="0070C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493F5A8-6BC8-45A9-B853-99DFBE6F50C5}"/>
              </a:ext>
            </a:extLst>
          </p:cNvPr>
          <p:cNvSpPr txBox="1"/>
          <p:nvPr userDrawn="1"/>
        </p:nvSpPr>
        <p:spPr>
          <a:xfrm>
            <a:off x="0" y="457200"/>
            <a:ext cx="9144000" cy="6400800"/>
          </a:xfrm>
          <a:prstGeom prst="rect">
            <a:avLst/>
          </a:prstGeom>
          <a:solidFill>
            <a:schemeClr val="accent4">
              <a:lumMod val="40000"/>
              <a:lumOff val="60000"/>
            </a:schemeClr>
          </a:solidFill>
        </p:spPr>
        <p:txBody>
          <a:bodyPr wrap="square" rtlCol="0">
            <a:noAutofit/>
          </a:bodyPr>
          <a:lstStyle/>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copyright year in Opener slide.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Use Sans Serif font. (For engineering and chemistry titles Times New Roman font to be used.)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texts in Placeholders as per order.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images, tables, and equations without placeholder.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credit text just after images.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tables and equations in editable format if possible.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Break texts to separate placeholder, if equations uses between them.</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color contrast ratio, it should need to pass 4.5:1 (AA standard)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alt-text as provided, if any images missing make a note. No need to set alt-text for editable table and equations.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all images alt-text field. There should be alt-text or blank. Set decorative those images, which are listed in alt-text list.</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Appendix slide for Long descriptions and link properly with its parent image. Appendix should be in other section and hidden.</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Strictly avoid equation editor.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outline view for proper order of texts.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all text language to US English. Fix other language, if instructed.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Accessibility checker and if there is any known errors.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Metadata of files as instructed.</a:t>
            </a:r>
          </a:p>
          <a:p>
            <a:pPr marL="342900" marR="0" lvl="0" indent="-342900" algn="l" defTabSz="914400" rtl="0" eaLnBrk="1" fontAlgn="auto" latinLnBrk="0" hangingPunct="1">
              <a:lnSpc>
                <a:spcPct val="100000"/>
              </a:lnSpc>
              <a:spcBef>
                <a:spcPts val="500"/>
              </a:spcBef>
              <a:spcAft>
                <a:spcPts val="0"/>
              </a:spcAft>
              <a:buClrTx/>
              <a:buSzTx/>
              <a:buFont typeface="+mj-lt"/>
              <a:buAutoNum type="arabicPeriod"/>
              <a:tabLst/>
              <a:defRPr/>
            </a:pPr>
            <a:r>
              <a:rPr lang="en-US" sz="1500" dirty="0">
                <a:latin typeface="Arial" panose="020B0604020202020204" pitchFamily="34" charset="0"/>
                <a:cs typeface="Arial" panose="020B0604020202020204" pitchFamily="34" charset="0"/>
              </a:rPr>
              <a:t>Recheck all, before pass to next step.</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Be sure before pass to next step, all the instructions are followed.</a:t>
            </a:r>
          </a:p>
          <a:p>
            <a:pPr marL="0" lvl="0" indent="0" algn="ctr">
              <a:lnSpc>
                <a:spcPct val="100000"/>
              </a:lnSpc>
              <a:spcBef>
                <a:spcPts val="1200"/>
              </a:spcBef>
              <a:spcAft>
                <a:spcPts val="0"/>
              </a:spcAft>
              <a:buFont typeface="+mj-lt"/>
              <a:buNone/>
            </a:pPr>
            <a:r>
              <a:rPr lang="en-US" sz="1500" b="1" dirty="0">
                <a:latin typeface="Arial" panose="020B0604020202020204" pitchFamily="34" charset="0"/>
                <a:cs typeface="Arial" panose="020B0604020202020204" pitchFamily="34" charset="0"/>
              </a:rPr>
              <a:t>&lt;&lt; PLEASE REMOVE THIS SLIDE AFTER FINALIZE THE CHAPTER &gt;&gt;</a:t>
            </a:r>
          </a:p>
        </p:txBody>
      </p:sp>
    </p:spTree>
    <p:extLst>
      <p:ext uri="{BB962C8B-B14F-4D97-AF65-F5344CB8AC3E}">
        <p14:creationId xmlns:p14="http://schemas.microsoft.com/office/powerpoint/2010/main" val="297681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513282"/>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userDrawn="1">
            <p:ph type="subTitle" idx="1" hasCustomPrompt="1"/>
          </p:nvPr>
        </p:nvSpPr>
        <p:spPr>
          <a:xfrm>
            <a:off x="621792" y="3252956"/>
            <a:ext cx="3035808" cy="1137495"/>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457019"/>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4528787"/>
            <a:ext cx="3043303" cy="113749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2" name="Short Copyright">
            <a:extLst>
              <a:ext uri="{FF2B5EF4-FFF2-40B4-BE49-F238E27FC236}">
                <a16:creationId xmlns:a16="http://schemas.microsoft.com/office/drawing/2014/main" id="{9A3F16D1-D187-447D-8BE7-2FDE58E97341}"/>
              </a:ext>
            </a:extLst>
          </p:cNvPr>
          <p:cNvSpPr txBox="1"/>
          <p:nvPr userDrawn="1"/>
        </p:nvSpPr>
        <p:spPr>
          <a:xfrm>
            <a:off x="215658" y="65753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3" name="Credit line">
            <a:extLst>
              <a:ext uri="{FF2B5EF4-FFF2-40B4-BE49-F238E27FC236}">
                <a16:creationId xmlns:a16="http://schemas.microsoft.com/office/drawing/2014/main" id="{024C6CAB-D340-49A3-A8C6-D2E762F34B47}"/>
              </a:ext>
            </a:extLst>
          </p:cNvPr>
          <p:cNvSpPr>
            <a:spLocks noGrp="1"/>
          </p:cNvSpPr>
          <p:nvPr>
            <p:ph type="body" sz="quarter" idx="39" hasCustomPrompt="1"/>
          </p:nvPr>
        </p:nvSpPr>
        <p:spPr>
          <a:xfrm>
            <a:off x="1528379" y="6587744"/>
            <a:ext cx="6993321" cy="181356"/>
          </a:xfrm>
          <a:prstGeom prst="rect">
            <a:avLst/>
          </a:prstGeo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6" name="Slide Number Placeholder">
            <a:extLst>
              <a:ext uri="{FF2B5EF4-FFF2-40B4-BE49-F238E27FC236}">
                <a16:creationId xmlns:a16="http://schemas.microsoft.com/office/drawing/2014/main" id="{E248AB1A-45AD-42A8-91C3-E34577706647}"/>
              </a:ext>
            </a:extLst>
          </p:cNvPr>
          <p:cNvSpPr>
            <a:spLocks noGrp="1"/>
          </p:cNvSpPr>
          <p:nvPr>
            <p:ph type="sldNum" sz="quarter" idx="40"/>
          </p:nvPr>
        </p:nvSpPr>
        <p:spPr>
          <a:xfrm>
            <a:off x="8647432" y="65951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950230559"/>
      </p:ext>
    </p:extLst>
  </p:cSld>
  <p:clrMapOvr>
    <a:masterClrMapping/>
  </p:clrMapOvr>
  <p:extLst mod="1">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777240" y="2691271"/>
            <a:ext cx="4297680" cy="57618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p:ph type="subTitle" idx="1" hasCustomPrompt="1"/>
          </p:nvPr>
        </p:nvSpPr>
        <p:spPr>
          <a:xfrm>
            <a:off x="782057" y="3525088"/>
            <a:ext cx="5513639" cy="97928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hasCustomPrompt="1"/>
          </p:nvPr>
        </p:nvSpPr>
        <p:spPr>
          <a:xfrm>
            <a:off x="777240" y="4718304"/>
            <a:ext cx="4443413" cy="1283104"/>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4" name="Text Placeholder 4">
            <a:extLst>
              <a:ext uri="{FF2B5EF4-FFF2-40B4-BE49-F238E27FC236}">
                <a16:creationId xmlns:a16="http://schemas.microsoft.com/office/drawing/2014/main" id="{2170D5CB-0D03-4C4A-BFC9-9923AD1D35C5}"/>
              </a:ext>
            </a:extLst>
          </p:cNvPr>
          <p:cNvSpPr>
            <a:spLocks noGrp="1"/>
          </p:cNvSpPr>
          <p:nvPr>
            <p:ph type="body" sz="quarter" idx="13" hasCustomPrompt="1"/>
          </p:nvPr>
        </p:nvSpPr>
        <p:spPr>
          <a:xfrm>
            <a:off x="0" y="6483095"/>
            <a:ext cx="9144000" cy="374904"/>
          </a:xfrm>
          <a:prstGeom prst="rect">
            <a:avLst/>
          </a:prstGeom>
        </p:spPr>
        <p:txBody>
          <a:bodyPr/>
          <a:lstStyle>
            <a:lvl1pPr algn="ctr">
              <a:spcBef>
                <a:spcPts val="192"/>
              </a:spcBef>
              <a:defRPr sz="800">
                <a:solidFill>
                  <a:schemeClr val="tx1">
                    <a:lumMod val="50000"/>
                    <a:lumOff val="50000"/>
                  </a:schemeClr>
                </a:solidFill>
              </a:defRPr>
            </a:lvl1pPr>
          </a:lstStyle>
          <a:p>
            <a:pPr lvl="0"/>
            <a:r>
              <a:rPr lang="en-US" dirty="0"/>
              <a:t>© &lt; add the year&gt;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380643474"/>
      </p:ext>
    </p:extLst>
  </p:cSld>
  <p:clrMapOvr>
    <a:masterClrMapping/>
  </p:clrMapOvr>
  <p:extLst mod="1">
    <p:ext uri="{DCECCB84-F9BA-43D5-87BE-67443E8EF086}">
      <p15:sldGuideLst xmlns:p15="http://schemas.microsoft.com/office/powerpoint/2012/main">
        <p15:guide id="1" orient="horz" pos="95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567378" y="2320032"/>
            <a:ext cx="5223822" cy="54929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userDrawn="1">
            <p:ph type="subTitle" idx="1" hasCustomPrompt="1"/>
          </p:nvPr>
        </p:nvSpPr>
        <p:spPr>
          <a:xfrm>
            <a:off x="567378" y="3247693"/>
            <a:ext cx="5644236" cy="127916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hasCustomPrompt="1"/>
          </p:nvPr>
        </p:nvSpPr>
        <p:spPr>
          <a:xfrm>
            <a:off x="567378" y="4770769"/>
            <a:ext cx="4443413" cy="1279151"/>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0" name="Text Placeholder 4">
            <a:extLst>
              <a:ext uri="{FF2B5EF4-FFF2-40B4-BE49-F238E27FC236}">
                <a16:creationId xmlns:a16="http://schemas.microsoft.com/office/drawing/2014/main" id="{82576527-CE03-41D2-AE4B-BA146BC6180F}"/>
              </a:ext>
            </a:extLst>
          </p:cNvPr>
          <p:cNvSpPr>
            <a:spLocks noGrp="1"/>
          </p:cNvSpPr>
          <p:nvPr>
            <p:ph type="body" sz="quarter" idx="13" hasCustomPrompt="1"/>
          </p:nvPr>
        </p:nvSpPr>
        <p:spPr>
          <a:xfrm>
            <a:off x="0" y="6483095"/>
            <a:ext cx="9144000" cy="374904"/>
          </a:xfrm>
          <a:prstGeom prst="rect">
            <a:avLst/>
          </a:prstGeom>
        </p:spPr>
        <p:txBody>
          <a:bodyPr/>
          <a:lstStyle>
            <a:lvl1pPr algn="ctr">
              <a:spcBef>
                <a:spcPts val="192"/>
              </a:spcBef>
              <a:defRPr sz="800">
                <a:solidFill>
                  <a:schemeClr val="tx1">
                    <a:lumMod val="50000"/>
                    <a:lumOff val="50000"/>
                  </a:schemeClr>
                </a:solidFill>
              </a:defRPr>
            </a:lvl1pPr>
          </a:lstStyle>
          <a:p>
            <a:pPr lvl="0"/>
            <a:r>
              <a:rPr lang="en-US" dirty="0"/>
              <a:t>© &lt; add the year&gt;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1233895555"/>
      </p:ext>
    </p:extLst>
  </p:cSld>
  <p:clrMapOvr>
    <a:masterClrMapping/>
  </p:clrMapOvr>
  <p:extLst mod="1">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n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747284491"/>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Vertic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3774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3873606"/>
            <a:ext cx="8458200" cy="23774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976129378"/>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4686300" y="1276710"/>
            <a:ext cx="41148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1896274"/>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54864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6057900" y="1276710"/>
            <a:ext cx="27432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4F4C45E4-CD91-4C4D-90C5-CE1268255E49}"/>
              </a:ext>
            </a:extLst>
          </p:cNvPr>
          <p:cNvSpPr>
            <a:spLocks noGrp="1"/>
          </p:cNvSpPr>
          <p:nvPr>
            <p:ph type="body" sz="quarter" idx="39" hasCustomPrompt="1"/>
          </p:nvPr>
        </p:nvSpPr>
        <p:spPr>
          <a:xfrm>
            <a:off x="1528379" y="6676644"/>
            <a:ext cx="6993321"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45620"/>
            <a:ext cx="2743200" cy="192024"/>
          </a:xfrm>
        </p:spPr>
        <p:txBody>
          <a:bodyPr anchor="ctr">
            <a:noAutofit/>
          </a:bodyPr>
          <a:lstStyle>
            <a:lvl1pPr algn="ctr">
              <a:defRPr sz="900"/>
            </a:lvl1pPr>
          </a:lstStyle>
          <a:p>
            <a:pPr lvl="0"/>
            <a:r>
              <a:rPr lang="en-US" dirty="0"/>
              <a:t>Add text alternative link, if needed.</a:t>
            </a:r>
          </a:p>
        </p:txBody>
      </p:sp>
      <p:sp>
        <p:nvSpPr>
          <p:cNvPr id="31" name="Slide Number Placeholder">
            <a:extLst>
              <a:ext uri="{FF2B5EF4-FFF2-40B4-BE49-F238E27FC236}">
                <a16:creationId xmlns:a16="http://schemas.microsoft.com/office/drawing/2014/main" id="{CE77652B-FD88-422C-A2E9-12671FF17F5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406277606"/>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721" r:id="rId3"/>
    <p:sldLayoutId id="2147483682" r:id="rId4"/>
    <p:sldLayoutId id="2147483683" r:id="rId5"/>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ort Copyright">
            <a:extLst>
              <a:ext uri="{FF2B5EF4-FFF2-40B4-BE49-F238E27FC236}">
                <a16:creationId xmlns:a16="http://schemas.microsoft.com/office/drawing/2014/main" id="{DE844063-E22D-44EE-84CC-83F2F6E6FBDD}"/>
              </a:ext>
            </a:extLst>
          </p:cNvPr>
          <p:cNvSpPr txBox="1"/>
          <p:nvPr userDrawn="1"/>
        </p:nvSpPr>
        <p:spPr>
          <a:xfrm>
            <a:off x="1325880" y="6672411"/>
            <a:ext cx="6492240" cy="182880"/>
          </a:xfrm>
          <a:prstGeom prst="rect">
            <a:avLst/>
          </a:prstGeom>
          <a:noFill/>
        </p:spPr>
        <p:txBody>
          <a:bodyPr wrap="square" lIns="45720" rIns="45720" rtlCol="0" anchor="ctr">
            <a:spAutoFit/>
          </a:bodyPr>
          <a:lstStyle/>
          <a:p>
            <a:pPr algn="ctr"/>
            <a:r>
              <a:rPr lang="en-US" sz="800" b="0" dirty="0">
                <a:solidFill>
                  <a:schemeClr val="tx1">
                    <a:lumMod val="65000"/>
                    <a:lumOff val="35000"/>
                  </a:schemeClr>
                </a:solidFill>
              </a:rPr>
              <a:t>Copyright 2022 © McGraw Hill LLC. All rights reserved. No reproduction or distribution without the prior written consent of McGraw Hill LLC.</a:t>
            </a:r>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715" r:id="rId1"/>
    <p:sldLayoutId id="2147483710" r:id="rId2"/>
    <p:sldLayoutId id="2147483716" r:id="rId3"/>
    <p:sldLayoutId id="2147483714" r:id="rId4"/>
    <p:sldLayoutId id="2147483713" r:id="rId5"/>
    <p:sldLayoutId id="2147483712" r:id="rId6"/>
    <p:sldLayoutId id="2147483711" r:id="rId7"/>
    <p:sldLayoutId id="2147483708" r:id="rId8"/>
    <p:sldLayoutId id="2147483707" r:id="rId9"/>
    <p:sldLayoutId id="2147483709" r:id="rId10"/>
    <p:sldLayoutId id="2147483706" r:id="rId11"/>
    <p:sldLayoutId id="2147483705" r:id="rId1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r>
              <a:rPr lang="en-US" dirty="0"/>
              <a:t>Add long copyright line here</a:t>
            </a:r>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Autofit/>
          </a:bodyPr>
          <a:lstStyle/>
          <a:p>
            <a:r>
              <a:rPr lang="en-US" dirty="0"/>
              <a:t>Title goes here</a:t>
            </a:r>
          </a:p>
        </p:txBody>
      </p:sp>
      <p:sp>
        <p:nvSpPr>
          <p:cNvPr id="12" name="Slide Number Placeholder">
            <a:extLst>
              <a:ext uri="{FF2B5EF4-FFF2-40B4-BE49-F238E27FC236}">
                <a16:creationId xmlns:a16="http://schemas.microsoft.com/office/drawing/2014/main" id="{19EE2D17-5247-41B2-8D9A-80CD839F81C4}"/>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14" name="Short Copyright">
            <a:extLst>
              <a:ext uri="{FF2B5EF4-FFF2-40B4-BE49-F238E27FC236}">
                <a16:creationId xmlns:a16="http://schemas.microsoft.com/office/drawing/2014/main" id="{B8C3B731-3731-48D3-A61C-8EB114C8364D}"/>
              </a:ext>
            </a:extLst>
          </p:cNvPr>
          <p:cNvSpPr txBox="1"/>
          <p:nvPr userDrawn="1"/>
        </p:nvSpPr>
        <p:spPr>
          <a:xfrm>
            <a:off x="1325880" y="6672411"/>
            <a:ext cx="6492240" cy="182880"/>
          </a:xfrm>
          <a:prstGeom prst="rect">
            <a:avLst/>
          </a:prstGeom>
          <a:noFill/>
        </p:spPr>
        <p:txBody>
          <a:bodyPr wrap="square" lIns="45720" rIns="45720" rtlCol="0" anchor="ctr">
            <a:spAutoFit/>
          </a:bodyPr>
          <a:lstStyle/>
          <a:p>
            <a:pPr algn="ctr"/>
            <a:r>
              <a:rPr lang="en-US" sz="800" b="0" dirty="0">
                <a:solidFill>
                  <a:schemeClr val="tx1">
                    <a:lumMod val="65000"/>
                    <a:lumOff val="35000"/>
                  </a:schemeClr>
                </a:solidFill>
              </a:rPr>
              <a:t>Copyright 2022 © McGraw Hill LLC. All rights reserved. No reproduction or distribution without the prior written consent of McGraw Hill LLC.</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0" r:id="rId3"/>
  </p:sldLayoutIdLst>
  <p:hf hdr="0" dt="0"/>
  <p:txStyles>
    <p:titleStyle>
      <a:lvl1pPr algn="l" defTabSz="9144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a:extLst>
              <a:ext uri="{FF2B5EF4-FFF2-40B4-BE49-F238E27FC236}">
                <a16:creationId xmlns:a16="http://schemas.microsoft.com/office/drawing/2014/main" id="{4B7358F1-75CE-4C36-99A4-9357D330ECB8}"/>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7" name="Short Copyright">
            <a:extLst>
              <a:ext uri="{FF2B5EF4-FFF2-40B4-BE49-F238E27FC236}">
                <a16:creationId xmlns:a16="http://schemas.microsoft.com/office/drawing/2014/main" id="{255887F6-7711-466C-8D43-C8D08FF24D8C}"/>
              </a:ext>
            </a:extLst>
          </p:cNvPr>
          <p:cNvSpPr txBox="1"/>
          <p:nvPr userDrawn="1"/>
        </p:nvSpPr>
        <p:spPr>
          <a:xfrm>
            <a:off x="1325880" y="6672411"/>
            <a:ext cx="6492240" cy="182880"/>
          </a:xfrm>
          <a:prstGeom prst="rect">
            <a:avLst/>
          </a:prstGeom>
          <a:noFill/>
        </p:spPr>
        <p:txBody>
          <a:bodyPr wrap="square" lIns="45720" rIns="45720" rtlCol="0" anchor="ctr">
            <a:spAutoFit/>
          </a:bodyPr>
          <a:lstStyle/>
          <a:p>
            <a:pPr algn="ctr"/>
            <a:r>
              <a:rPr lang="en-US" sz="800" b="0" dirty="0">
                <a:solidFill>
                  <a:schemeClr val="tx1">
                    <a:lumMod val="65000"/>
                    <a:lumOff val="35000"/>
                  </a:schemeClr>
                </a:solidFill>
              </a:rPr>
              <a:t>Copyright 2022 © McGraw Hill LLC. All rights reserved. No reproduction or distribution without the prior written consent of McGraw Hill LLC.</a:t>
            </a: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E9310-D4F7-487A-B53C-DF9BD4F07CC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76B31A2-25AA-494E-9270-697B776D78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569814370"/>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7.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32.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slide" Target="slide36.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7.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A0BD-B611-4B0D-8438-53F61F56333A}"/>
              </a:ext>
            </a:extLst>
          </p:cNvPr>
          <p:cNvSpPr>
            <a:spLocks noGrp="1"/>
          </p:cNvSpPr>
          <p:nvPr>
            <p:ph type="ctrTitle"/>
          </p:nvPr>
        </p:nvSpPr>
        <p:spPr/>
        <p:txBody>
          <a:bodyPr/>
          <a:lstStyle/>
          <a:p>
            <a:r>
              <a:rPr lang="en-US" dirty="0"/>
              <a:t>Chapter </a:t>
            </a:r>
            <a:r>
              <a:rPr lang="en-US" altLang="en-US" sz="2800" dirty="0"/>
              <a:t>11</a:t>
            </a:r>
            <a:endParaRPr lang="en-US" dirty="0">
              <a:latin typeface="+mj-lt"/>
            </a:endParaRPr>
          </a:p>
        </p:txBody>
      </p:sp>
      <p:sp>
        <p:nvSpPr>
          <p:cNvPr id="3" name="Subtitle 2">
            <a:extLst>
              <a:ext uri="{FF2B5EF4-FFF2-40B4-BE49-F238E27FC236}">
                <a16:creationId xmlns:a16="http://schemas.microsoft.com/office/drawing/2014/main" id="{60D8F4ED-BF02-4F3D-9DF1-83E8B674304D}"/>
              </a:ext>
            </a:extLst>
          </p:cNvPr>
          <p:cNvSpPr>
            <a:spLocks noGrp="1"/>
          </p:cNvSpPr>
          <p:nvPr>
            <p:ph type="subTitle" idx="1"/>
          </p:nvPr>
        </p:nvSpPr>
        <p:spPr>
          <a:xfrm>
            <a:off x="621792" y="3002754"/>
            <a:ext cx="2559819" cy="822960"/>
          </a:xfrm>
        </p:spPr>
        <p:txBody>
          <a:bodyPr/>
          <a:lstStyle/>
          <a:p>
            <a:pPr eaLnBrk="0" hangingPunct="0">
              <a:spcBef>
                <a:spcPct val="20000"/>
              </a:spcBef>
            </a:pPr>
            <a:r>
              <a:rPr lang="en-US" sz="2000" dirty="0">
                <a:latin typeface="+mj-lt"/>
                <a:cs typeface="Helvetica" pitchFamily="34" charset="0"/>
              </a:rPr>
              <a:t>Lecture Outline Part 1 of 2</a:t>
            </a:r>
          </a:p>
        </p:txBody>
      </p:sp>
      <p:sp>
        <p:nvSpPr>
          <p:cNvPr id="4" name="Text Placeholder 3">
            <a:extLst>
              <a:ext uri="{FF2B5EF4-FFF2-40B4-BE49-F238E27FC236}">
                <a16:creationId xmlns:a16="http://schemas.microsoft.com/office/drawing/2014/main" id="{23E53CB3-A898-4097-BEA0-50B0BE0D68C1}"/>
              </a:ext>
            </a:extLst>
          </p:cNvPr>
          <p:cNvSpPr>
            <a:spLocks noGrp="1"/>
          </p:cNvSpPr>
          <p:nvPr>
            <p:ph type="body" sz="quarter" idx="10"/>
          </p:nvPr>
        </p:nvSpPr>
        <p:spPr>
          <a:xfrm>
            <a:off x="621790" y="3936043"/>
            <a:ext cx="3291840" cy="1788478"/>
          </a:xfrm>
        </p:spPr>
        <p:txBody>
          <a:bodyPr/>
          <a:lstStyle/>
          <a:p>
            <a:r>
              <a:rPr lang="en-US" sz="2000" dirty="0">
                <a:latin typeface="+mj-lt"/>
                <a:cs typeface="Helvetica" pitchFamily="34" charset="0"/>
              </a:rPr>
              <a:t>Anatomy &amp; Physiology</a:t>
            </a:r>
            <a:br>
              <a:rPr lang="en-US" sz="2400" dirty="0">
                <a:latin typeface="+mj-lt"/>
                <a:cs typeface="Helvetica" pitchFamily="34" charset="0"/>
              </a:rPr>
            </a:br>
            <a:r>
              <a:rPr lang="en-US" sz="1600" b="0" dirty="0">
                <a:latin typeface="+mj-lt"/>
                <a:cs typeface="Helvetica" pitchFamily="34" charset="0"/>
              </a:rPr>
              <a:t>AN INTEGRATIVE APPROACH</a:t>
            </a:r>
            <a:br>
              <a:rPr lang="en-US" sz="2400" dirty="0">
                <a:latin typeface="+mj-lt"/>
                <a:cs typeface="Helvetica" pitchFamily="34" charset="0"/>
              </a:rPr>
            </a:br>
            <a:r>
              <a:rPr lang="en-US" sz="1800" b="0" dirty="0">
                <a:latin typeface="+mj-lt"/>
                <a:cs typeface="Helvetica" pitchFamily="34" charset="0"/>
              </a:rPr>
              <a:t>Fourth Edition</a:t>
            </a:r>
          </a:p>
          <a:p>
            <a:pPr>
              <a:spcBef>
                <a:spcPts val="1200"/>
              </a:spcBef>
            </a:pPr>
            <a:r>
              <a:rPr lang="en-US" sz="1800" b="0" dirty="0">
                <a:latin typeface="+mj-lt"/>
                <a:cs typeface="Helvetica" pitchFamily="34" charset="0"/>
              </a:rPr>
              <a:t>Michael P. McKinley</a:t>
            </a:r>
          </a:p>
          <a:p>
            <a:r>
              <a:rPr lang="en-US" sz="1800" b="0" dirty="0">
                <a:latin typeface="+mj-lt"/>
                <a:cs typeface="Helvetica" pitchFamily="34" charset="0"/>
              </a:rPr>
              <a:t>Valerie Dean O’Loughlin</a:t>
            </a:r>
          </a:p>
          <a:p>
            <a:r>
              <a:rPr lang="en-US" sz="1800" b="0" dirty="0">
                <a:latin typeface="+mj-lt"/>
                <a:cs typeface="Helvetica" pitchFamily="34" charset="0"/>
              </a:rPr>
              <a:t>Theresa Stouter </a:t>
            </a:r>
            <a:r>
              <a:rPr lang="en-US" sz="1800" b="0" dirty="0" err="1">
                <a:latin typeface="+mj-lt"/>
                <a:cs typeface="Helvetica" pitchFamily="34" charset="0"/>
              </a:rPr>
              <a:t>Bidle</a:t>
            </a:r>
            <a:endParaRPr lang="en-US" sz="1800" b="0" dirty="0">
              <a:latin typeface="+mj-lt"/>
              <a:cs typeface="Helvetica" pitchFamily="34" charset="0"/>
            </a:endParaRPr>
          </a:p>
        </p:txBody>
      </p:sp>
      <p:pic>
        <p:nvPicPr>
          <p:cNvPr id="9" name="Picture Placeholder 4">
            <a:extLst>
              <a:ext uri="{FF2B5EF4-FFF2-40B4-BE49-F238E27FC236}">
                <a16:creationId xmlns:a16="http://schemas.microsoft.com/office/drawing/2014/main" id="{49B5C829-7DAA-47E6-8814-2B5A0369BC89}"/>
              </a:ext>
              <a:ext uri="{C183D7F6-B498-43B3-948B-1728B52AA6E4}">
                <adec:decorative xmlns:adec="http://schemas.microsoft.com/office/drawing/2017/decorative" val="1"/>
              </a:ext>
            </a:extLst>
          </p:cNvPr>
          <p:cNvPicPr>
            <a:picLocks noGrp="1" noChangeAspect="1"/>
          </p:cNvPicPr>
          <p:nvPr>
            <p:ph type="pic" sz="quarter" idx="11"/>
          </p:nvPr>
        </p:nvPicPr>
        <p:blipFill>
          <a:blip r:embed="rId2"/>
          <a:stretch>
            <a:fillRect/>
          </a:stretch>
        </p:blipFill>
        <p:spPr>
          <a:xfrm>
            <a:off x="4534423" y="859071"/>
            <a:ext cx="4301311" cy="5394960"/>
          </a:xfrm>
          <a:prstGeom prst="rect">
            <a:avLst/>
          </a:prstGeom>
        </p:spPr>
      </p:pic>
      <p:sp>
        <p:nvSpPr>
          <p:cNvPr id="6" name="Text Placeholder 5">
            <a:extLst>
              <a:ext uri="{FF2B5EF4-FFF2-40B4-BE49-F238E27FC236}">
                <a16:creationId xmlns:a16="http://schemas.microsoft.com/office/drawing/2014/main" id="{954B53FF-784B-41DE-9A29-B8F56D6124B0}"/>
              </a:ext>
            </a:extLst>
          </p:cNvPr>
          <p:cNvSpPr>
            <a:spLocks noGrp="1"/>
          </p:cNvSpPr>
          <p:nvPr>
            <p:ph type="body" sz="quarter" idx="13"/>
          </p:nvPr>
        </p:nvSpPr>
        <p:spPr/>
        <p:txBody>
          <a:bodyPr anchor="ctr"/>
          <a:lstStyle/>
          <a:p>
            <a:pPr lvl="0"/>
            <a:r>
              <a:rPr lang="en-US" dirty="0"/>
              <a:t>Copyright 2022 © McGraw Hill LLC. All rights reserved. No reproduction or distribution without the prior written consent of McGraw Hill LLC.</a:t>
            </a:r>
          </a:p>
        </p:txBody>
      </p:sp>
    </p:spTree>
    <p:extLst>
      <p:ext uri="{BB962C8B-B14F-4D97-AF65-F5344CB8AC3E}">
        <p14:creationId xmlns:p14="http://schemas.microsoft.com/office/powerpoint/2010/main" val="1704711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11.1c Actions of Skeletal Muscles</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a:spcBef>
                <a:spcPts val="400"/>
              </a:spcBef>
              <a:spcAft>
                <a:spcPts val="200"/>
              </a:spcAft>
            </a:pPr>
            <a:r>
              <a:rPr lang="en-US" altLang="en-US" dirty="0">
                <a:cs typeface="Times New Roman" pitchFamily="18" charset="0"/>
              </a:rPr>
              <a:t>Muscles grouped by primary actions:</a:t>
            </a:r>
          </a:p>
          <a:p>
            <a:pPr lvl="1">
              <a:spcBef>
                <a:spcPts val="400"/>
              </a:spcBef>
              <a:spcAft>
                <a:spcPts val="200"/>
              </a:spcAft>
            </a:pPr>
            <a:r>
              <a:rPr lang="en-US" altLang="en-US" b="1" dirty="0">
                <a:cs typeface="Times New Roman" pitchFamily="18" charset="0"/>
              </a:rPr>
              <a:t>Agonist</a:t>
            </a:r>
          </a:p>
          <a:p>
            <a:pPr lvl="2">
              <a:spcBef>
                <a:spcPts val="400"/>
              </a:spcBef>
              <a:spcAft>
                <a:spcPts val="200"/>
              </a:spcAft>
            </a:pPr>
            <a:r>
              <a:rPr lang="en-US" altLang="en-US" dirty="0">
                <a:cs typeface="Times New Roman" pitchFamily="18" charset="0"/>
              </a:rPr>
              <a:t>Prime mover; muscle that contracts to produce a movement</a:t>
            </a:r>
          </a:p>
          <a:p>
            <a:pPr lvl="2">
              <a:spcBef>
                <a:spcPts val="400"/>
              </a:spcBef>
              <a:spcAft>
                <a:spcPts val="200"/>
              </a:spcAft>
            </a:pPr>
            <a:r>
              <a:rPr lang="en-US" altLang="en-US" dirty="0">
                <a:cs typeface="Times New Roman" pitchFamily="18" charset="0"/>
              </a:rPr>
              <a:t>E.g., triceps brachii is agonist for forearm extension</a:t>
            </a:r>
          </a:p>
          <a:p>
            <a:pPr lvl="1">
              <a:spcBef>
                <a:spcPts val="400"/>
              </a:spcBef>
              <a:spcAft>
                <a:spcPts val="200"/>
              </a:spcAft>
            </a:pPr>
            <a:r>
              <a:rPr lang="en-US" altLang="en-US" b="1" dirty="0">
                <a:cs typeface="Times New Roman" pitchFamily="18" charset="0"/>
              </a:rPr>
              <a:t>Antagonist</a:t>
            </a:r>
          </a:p>
          <a:p>
            <a:pPr lvl="2">
              <a:spcBef>
                <a:spcPts val="400"/>
              </a:spcBef>
              <a:spcAft>
                <a:spcPts val="200"/>
              </a:spcAft>
            </a:pPr>
            <a:r>
              <a:rPr lang="en-US" altLang="en-US" dirty="0">
                <a:cs typeface="Times New Roman" pitchFamily="18" charset="0"/>
              </a:rPr>
              <a:t>Muscle whose contraction opposes that of the agonist</a:t>
            </a:r>
          </a:p>
          <a:p>
            <a:pPr marL="914400" lvl="3">
              <a:spcBef>
                <a:spcPts val="400"/>
              </a:spcBef>
              <a:spcAft>
                <a:spcPts val="200"/>
              </a:spcAft>
            </a:pPr>
            <a:r>
              <a:rPr lang="en-US" altLang="en-US" sz="1800" dirty="0">
                <a:cs typeface="Times New Roman" pitchFamily="18" charset="0"/>
              </a:rPr>
              <a:t>This allows for smooth movement of controlled speed</a:t>
            </a:r>
          </a:p>
          <a:p>
            <a:pPr lvl="2">
              <a:spcBef>
                <a:spcPts val="400"/>
              </a:spcBef>
              <a:spcAft>
                <a:spcPts val="200"/>
              </a:spcAft>
            </a:pPr>
            <a:r>
              <a:rPr lang="en-US" altLang="en-US" dirty="0">
                <a:cs typeface="Times New Roman" pitchFamily="18" charset="0"/>
              </a:rPr>
              <a:t>E.g., biceps brachii, is antagonist for forearm extension</a:t>
            </a:r>
          </a:p>
          <a:p>
            <a:pPr lvl="1">
              <a:spcBef>
                <a:spcPts val="400"/>
              </a:spcBef>
              <a:spcAft>
                <a:spcPts val="200"/>
              </a:spcAft>
            </a:pPr>
            <a:r>
              <a:rPr lang="en-US" altLang="en-US" b="1" dirty="0">
                <a:cs typeface="Times New Roman" pitchFamily="18" charset="0"/>
              </a:rPr>
              <a:t>Synergist</a:t>
            </a:r>
          </a:p>
          <a:p>
            <a:pPr lvl="2">
              <a:spcBef>
                <a:spcPts val="400"/>
              </a:spcBef>
              <a:spcAft>
                <a:spcPts val="200"/>
              </a:spcAft>
            </a:pPr>
            <a:r>
              <a:rPr lang="en-US" altLang="en-US" dirty="0">
                <a:cs typeface="Times New Roman" pitchFamily="18" charset="0"/>
              </a:rPr>
              <a:t>Muscle that assists agonist by contributing tension or stabilizing point of origin (acting as fixators)</a:t>
            </a:r>
          </a:p>
          <a:p>
            <a:pPr lvl="2">
              <a:spcBef>
                <a:spcPts val="400"/>
              </a:spcBef>
              <a:spcAft>
                <a:spcPts val="200"/>
              </a:spcAft>
            </a:pPr>
            <a:r>
              <a:rPr lang="en-US" altLang="en-US" dirty="0">
                <a:cs typeface="Times New Roman" pitchFamily="18" charset="0"/>
              </a:rPr>
              <a:t>E.g., biceps brachii and brachialis muscle work synergistically to flex elbow joint</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10</a:t>
            </a:fld>
            <a:endParaRPr lang="en-US"/>
          </a:p>
        </p:txBody>
      </p:sp>
    </p:spTree>
    <p:extLst>
      <p:ext uri="{BB962C8B-B14F-4D97-AF65-F5344CB8AC3E}">
        <p14:creationId xmlns:p14="http://schemas.microsoft.com/office/powerpoint/2010/main" val="1555735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Section 11.1 What did you learn?</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marL="457200" indent="-457200">
              <a:spcBef>
                <a:spcPts val="1200"/>
              </a:spcBef>
              <a:buFont typeface="Calibri" pitchFamily="34" charset="0"/>
              <a:buAutoNum type="arabicPeriod"/>
            </a:pPr>
            <a:r>
              <a:rPr lang="en-US" altLang="en-US" dirty="0">
                <a:cs typeface="Times New Roman" pitchFamily="18" charset="0"/>
              </a:rPr>
              <a:t>What is the difference between the proximal and distal attachment of a skeletal muscle?</a:t>
            </a:r>
          </a:p>
          <a:p>
            <a:pPr marL="457200" indent="-457200">
              <a:spcBef>
                <a:spcPts val="1200"/>
              </a:spcBef>
              <a:buFont typeface="Calibri" pitchFamily="34" charset="0"/>
              <a:buAutoNum type="arabicPeriod"/>
            </a:pPr>
            <a:r>
              <a:rPr lang="en-US" altLang="en-US" dirty="0">
                <a:cs typeface="Times New Roman" pitchFamily="18" charset="0"/>
              </a:rPr>
              <a:t>Which muscle is stronger—a pennate muscle or a parallel muscle?</a:t>
            </a:r>
          </a:p>
          <a:p>
            <a:pPr marL="457200" indent="-457200">
              <a:spcBef>
                <a:spcPts val="1200"/>
              </a:spcBef>
              <a:buFont typeface="Calibri" pitchFamily="34" charset="0"/>
              <a:buAutoNum type="arabicPeriod"/>
            </a:pPr>
            <a:r>
              <a:rPr lang="en-US" altLang="en-US" dirty="0">
                <a:cs typeface="Times New Roman" pitchFamily="18" charset="0"/>
              </a:rPr>
              <a:t>What is the difference between an agonist and a synergist?</a:t>
            </a:r>
            <a:endParaRPr lang="en-US" altLang="en-US" sz="2800" dirty="0">
              <a:solidFill>
                <a:srgbClr val="000000"/>
              </a:solidFill>
              <a:cs typeface="Times New Roman" pitchFamily="18" charset="0"/>
            </a:endParaRP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11</a:t>
            </a:fld>
            <a:endParaRPr lang="en-US"/>
          </a:p>
        </p:txBody>
      </p:sp>
    </p:spTree>
    <p:extLst>
      <p:ext uri="{BB962C8B-B14F-4D97-AF65-F5344CB8AC3E}">
        <p14:creationId xmlns:p14="http://schemas.microsoft.com/office/powerpoint/2010/main" val="385765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nn-NO" altLang="en-US" dirty="0"/>
              <a:t>11.2 Skeletal Muscle Naming</a:t>
            </a:r>
            <a:r>
              <a:rPr lang="nn-NO" altLang="en-US" sz="1200" dirty="0"/>
              <a:t> 1</a:t>
            </a:r>
            <a:endParaRPr lang="en-US" sz="1200" dirty="0">
              <a:latin typeface="+mj-lt"/>
            </a:endParaRPr>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marL="341313" indent="-341313">
              <a:spcBef>
                <a:spcPts val="600"/>
              </a:spcBef>
              <a:spcAft>
                <a:spcPts val="200"/>
              </a:spcAft>
              <a:defRPr/>
            </a:pPr>
            <a:r>
              <a:rPr lang="en-US" dirty="0">
                <a:cs typeface="Times New Roman" pitchFamily="18" charset="0"/>
              </a:rPr>
              <a:t>Muscles named according to several criteria</a:t>
            </a:r>
          </a:p>
          <a:p>
            <a:pPr lvl="1" indent="-347472">
              <a:spcBef>
                <a:spcPts val="600"/>
              </a:spcBef>
              <a:spcAft>
                <a:spcPts val="200"/>
              </a:spcAft>
              <a:defRPr/>
            </a:pPr>
            <a:r>
              <a:rPr lang="en-US" b="1" dirty="0">
                <a:cs typeface="Times New Roman" pitchFamily="18" charset="0"/>
              </a:rPr>
              <a:t>Muscle action</a:t>
            </a:r>
            <a:r>
              <a:rPr lang="en-US" dirty="0">
                <a:cs typeface="Times New Roman" pitchFamily="18" charset="0"/>
              </a:rPr>
              <a:t>: indicates muscle’s primary action</a:t>
            </a:r>
          </a:p>
          <a:p>
            <a:pPr lvl="2">
              <a:spcBef>
                <a:spcPts val="600"/>
              </a:spcBef>
              <a:spcAft>
                <a:spcPts val="200"/>
              </a:spcAft>
              <a:defRPr/>
            </a:pPr>
            <a:r>
              <a:rPr lang="en-US" dirty="0">
                <a:cs typeface="Times New Roman" pitchFamily="18" charset="0"/>
              </a:rPr>
              <a:t>E.g., flexor digitorum longus </a:t>
            </a:r>
            <a:r>
              <a:rPr lang="en-US" i="1" dirty="0">
                <a:cs typeface="Times New Roman" pitchFamily="18" charset="0"/>
              </a:rPr>
              <a:t>flexes</a:t>
            </a:r>
            <a:r>
              <a:rPr lang="en-US" dirty="0">
                <a:cs typeface="Times New Roman" pitchFamily="18" charset="0"/>
              </a:rPr>
              <a:t> digits</a:t>
            </a:r>
            <a:endParaRPr lang="en-US" sz="2400" dirty="0">
              <a:cs typeface="Times New Roman" pitchFamily="18" charset="0"/>
            </a:endParaRPr>
          </a:p>
          <a:p>
            <a:pPr lvl="1" indent="-347472">
              <a:spcBef>
                <a:spcPts val="600"/>
              </a:spcBef>
              <a:spcAft>
                <a:spcPts val="200"/>
              </a:spcAft>
              <a:defRPr/>
            </a:pPr>
            <a:r>
              <a:rPr lang="en-US" b="1" dirty="0">
                <a:cs typeface="Times New Roman" pitchFamily="18" charset="0"/>
              </a:rPr>
              <a:t>Specific body regions</a:t>
            </a:r>
            <a:r>
              <a:rPr lang="en-US" dirty="0">
                <a:cs typeface="Times New Roman" pitchFamily="18" charset="0"/>
              </a:rPr>
              <a:t>: indicates muscle location</a:t>
            </a:r>
          </a:p>
          <a:p>
            <a:pPr lvl="2">
              <a:spcBef>
                <a:spcPts val="600"/>
              </a:spcBef>
              <a:spcAft>
                <a:spcPts val="200"/>
              </a:spcAft>
              <a:defRPr/>
            </a:pPr>
            <a:r>
              <a:rPr lang="en-US" dirty="0">
                <a:cs typeface="Times New Roman" pitchFamily="18" charset="0"/>
              </a:rPr>
              <a:t>E.g., rectus femoris is near the </a:t>
            </a:r>
            <a:r>
              <a:rPr lang="en-US" i="1" dirty="0">
                <a:cs typeface="Times New Roman" pitchFamily="18" charset="0"/>
              </a:rPr>
              <a:t>femur</a:t>
            </a:r>
          </a:p>
          <a:p>
            <a:pPr lvl="1" indent="-347472">
              <a:spcBef>
                <a:spcPts val="600"/>
              </a:spcBef>
              <a:spcAft>
                <a:spcPts val="200"/>
              </a:spcAft>
              <a:defRPr/>
            </a:pPr>
            <a:r>
              <a:rPr lang="en-US" b="1" dirty="0">
                <a:cs typeface="Times New Roman" pitchFamily="18" charset="0"/>
              </a:rPr>
              <a:t>Muscle attachments</a:t>
            </a:r>
            <a:r>
              <a:rPr lang="en-US" dirty="0">
                <a:cs typeface="Times New Roman" pitchFamily="18" charset="0"/>
              </a:rPr>
              <a:t>: indicates origins and/or insertions</a:t>
            </a:r>
          </a:p>
          <a:p>
            <a:pPr lvl="2">
              <a:spcBef>
                <a:spcPts val="600"/>
              </a:spcBef>
              <a:spcAft>
                <a:spcPts val="200"/>
              </a:spcAft>
              <a:defRPr/>
            </a:pPr>
            <a:r>
              <a:rPr lang="en-US" dirty="0">
                <a:cs typeface="Times New Roman" pitchFamily="18" charset="0"/>
              </a:rPr>
              <a:t>E.g., sternocleidomastoid originates on the </a:t>
            </a:r>
            <a:r>
              <a:rPr lang="en-US" i="1" dirty="0">
                <a:cs typeface="Times New Roman" pitchFamily="18" charset="0"/>
              </a:rPr>
              <a:t>sternum</a:t>
            </a:r>
            <a:r>
              <a:rPr lang="en-US" dirty="0">
                <a:cs typeface="Times New Roman" pitchFamily="18" charset="0"/>
              </a:rPr>
              <a:t> and</a:t>
            </a:r>
            <a:r>
              <a:rPr lang="en-US" i="1" dirty="0">
                <a:cs typeface="Times New Roman" pitchFamily="18" charset="0"/>
              </a:rPr>
              <a:t> clavicle</a:t>
            </a:r>
            <a:r>
              <a:rPr lang="en-US" dirty="0">
                <a:cs typeface="Times New Roman" pitchFamily="18" charset="0"/>
              </a:rPr>
              <a:t> and inserts on the </a:t>
            </a:r>
            <a:r>
              <a:rPr lang="en-US" i="1" dirty="0">
                <a:cs typeface="Times New Roman" pitchFamily="18" charset="0"/>
              </a:rPr>
              <a:t>mastoid</a:t>
            </a:r>
            <a:r>
              <a:rPr lang="en-US" dirty="0">
                <a:cs typeface="Times New Roman" pitchFamily="18" charset="0"/>
              </a:rPr>
              <a:t> process</a:t>
            </a:r>
          </a:p>
          <a:p>
            <a:pPr lvl="1" indent="-347472">
              <a:spcBef>
                <a:spcPts val="600"/>
              </a:spcBef>
              <a:spcAft>
                <a:spcPts val="200"/>
              </a:spcAft>
              <a:defRPr/>
            </a:pPr>
            <a:r>
              <a:rPr lang="en-US" b="1" dirty="0">
                <a:cs typeface="Times New Roman" pitchFamily="18" charset="0"/>
              </a:rPr>
              <a:t>Orientation of muscle fibers</a:t>
            </a:r>
            <a:r>
              <a:rPr lang="en-US" dirty="0">
                <a:cs typeface="Times New Roman" pitchFamily="18" charset="0"/>
              </a:rPr>
              <a:t>: indicates organization of muscle fascicles</a:t>
            </a:r>
          </a:p>
          <a:p>
            <a:pPr lvl="2">
              <a:spcBef>
                <a:spcPts val="600"/>
              </a:spcBef>
              <a:spcAft>
                <a:spcPts val="200"/>
              </a:spcAft>
              <a:defRPr/>
            </a:pPr>
            <a:r>
              <a:rPr lang="en-US" dirty="0">
                <a:cs typeface="Times New Roman" pitchFamily="18" charset="0"/>
              </a:rPr>
              <a:t>E.g., rectus abdominis is composed of fibers running in vertically </a:t>
            </a:r>
            <a:r>
              <a:rPr lang="en-US" i="1" dirty="0">
                <a:cs typeface="Times New Roman" pitchFamily="18" charset="0"/>
              </a:rPr>
              <a:t>straight</a:t>
            </a:r>
            <a:r>
              <a:rPr lang="en-US" dirty="0">
                <a:cs typeface="Times New Roman" pitchFamily="18" charset="0"/>
              </a:rPr>
              <a:t> (“rectus”) orientation</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12</a:t>
            </a:fld>
            <a:endParaRPr lang="en-US"/>
          </a:p>
        </p:txBody>
      </p:sp>
    </p:spTree>
    <p:extLst>
      <p:ext uri="{BB962C8B-B14F-4D97-AF65-F5344CB8AC3E}">
        <p14:creationId xmlns:p14="http://schemas.microsoft.com/office/powerpoint/2010/main" val="2952653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nn-NO" altLang="en-US" dirty="0"/>
              <a:t>11.2 Skeletal Muscle Naming</a:t>
            </a:r>
            <a:r>
              <a:rPr lang="nn-NO" altLang="en-US" sz="1200" dirty="0"/>
              <a:t> 2</a:t>
            </a:r>
            <a:endParaRPr lang="en-US" sz="1200" dirty="0"/>
          </a:p>
        </p:txBody>
      </p:sp>
      <p:sp>
        <p:nvSpPr>
          <p:cNvPr id="3" name="Content Placeholder 2">
            <a:extLst>
              <a:ext uri="{FF2B5EF4-FFF2-40B4-BE49-F238E27FC236}">
                <a16:creationId xmlns:a16="http://schemas.microsoft.com/office/drawing/2014/main" id="{A0BF1DBC-26C1-40FB-8443-CB7B5CB1B676}"/>
              </a:ext>
            </a:extLst>
          </p:cNvPr>
          <p:cNvSpPr>
            <a:spLocks noGrp="1"/>
          </p:cNvSpPr>
          <p:nvPr>
            <p:ph sz="quarter" idx="11"/>
          </p:nvPr>
        </p:nvSpPr>
        <p:spPr/>
        <p:txBody>
          <a:bodyPr/>
          <a:lstStyle/>
          <a:p>
            <a:pPr marL="341313" indent="-341313">
              <a:spcBef>
                <a:spcPts val="600"/>
              </a:spcBef>
              <a:spcAft>
                <a:spcPts val="600"/>
              </a:spcAft>
              <a:defRPr/>
            </a:pPr>
            <a:r>
              <a:rPr lang="en-US" dirty="0">
                <a:cs typeface="Times New Roman" pitchFamily="18" charset="0"/>
              </a:rPr>
              <a:t>Muscles named according to several criteria (</a:t>
            </a:r>
            <a:r>
              <a:rPr lang="en-US" i="1" dirty="0">
                <a:cs typeface="Times New Roman" pitchFamily="18" charset="0"/>
              </a:rPr>
              <a:t>continued</a:t>
            </a:r>
            <a:r>
              <a:rPr lang="en-US" dirty="0">
                <a:cs typeface="Times New Roman" pitchFamily="18" charset="0"/>
              </a:rPr>
              <a:t>)</a:t>
            </a:r>
          </a:p>
          <a:p>
            <a:pPr lvl="1" indent="-347472">
              <a:spcBef>
                <a:spcPts val="600"/>
              </a:spcBef>
              <a:spcAft>
                <a:spcPts val="600"/>
              </a:spcAft>
              <a:defRPr/>
            </a:pPr>
            <a:r>
              <a:rPr lang="en-US" b="1" dirty="0">
                <a:cs typeface="Times New Roman" pitchFamily="18" charset="0"/>
              </a:rPr>
              <a:t>Muscle shape</a:t>
            </a:r>
          </a:p>
          <a:p>
            <a:pPr lvl="2">
              <a:spcBef>
                <a:spcPts val="600"/>
              </a:spcBef>
              <a:spcAft>
                <a:spcPts val="600"/>
              </a:spcAft>
              <a:defRPr/>
            </a:pPr>
            <a:r>
              <a:rPr lang="en-US" dirty="0">
                <a:cs typeface="Times New Roman" pitchFamily="18" charset="0"/>
              </a:rPr>
              <a:t>E.g., deltoid is shaped like a triangular </a:t>
            </a:r>
            <a:r>
              <a:rPr lang="en-US" i="1" dirty="0">
                <a:cs typeface="Times New Roman" pitchFamily="18" charset="0"/>
              </a:rPr>
              <a:t>delta</a:t>
            </a:r>
            <a:r>
              <a:rPr lang="en-US" dirty="0">
                <a:cs typeface="Times New Roman" pitchFamily="18" charset="0"/>
              </a:rPr>
              <a:t> symbol</a:t>
            </a:r>
          </a:p>
          <a:p>
            <a:pPr lvl="2">
              <a:spcBef>
                <a:spcPts val="600"/>
              </a:spcBef>
              <a:spcAft>
                <a:spcPts val="600"/>
              </a:spcAft>
              <a:defRPr/>
            </a:pPr>
            <a:r>
              <a:rPr lang="en-US" dirty="0">
                <a:cs typeface="Times New Roman" pitchFamily="18" charset="0"/>
              </a:rPr>
              <a:t>E.g., abductor pollicis longus is a </a:t>
            </a:r>
            <a:r>
              <a:rPr lang="en-US" i="1" dirty="0">
                <a:cs typeface="Times New Roman" pitchFamily="18" charset="0"/>
              </a:rPr>
              <a:t>long</a:t>
            </a:r>
            <a:r>
              <a:rPr lang="en-US" dirty="0">
                <a:cs typeface="Times New Roman" pitchFamily="18" charset="0"/>
              </a:rPr>
              <a:t> muscle</a:t>
            </a:r>
            <a:endParaRPr lang="en-US" sz="2400" dirty="0">
              <a:cs typeface="Times New Roman" pitchFamily="18" charset="0"/>
            </a:endParaRPr>
          </a:p>
          <a:p>
            <a:pPr lvl="1" indent="-347472">
              <a:spcBef>
                <a:spcPts val="600"/>
              </a:spcBef>
              <a:spcAft>
                <a:spcPts val="600"/>
              </a:spcAft>
              <a:defRPr/>
            </a:pPr>
            <a:r>
              <a:rPr lang="en-US" b="1" dirty="0">
                <a:cs typeface="Times New Roman" pitchFamily="18" charset="0"/>
              </a:rPr>
              <a:t>Muscle size</a:t>
            </a:r>
          </a:p>
          <a:p>
            <a:pPr lvl="2">
              <a:spcBef>
                <a:spcPts val="600"/>
              </a:spcBef>
              <a:spcAft>
                <a:spcPts val="600"/>
              </a:spcAft>
              <a:defRPr/>
            </a:pPr>
            <a:r>
              <a:rPr lang="en-US" dirty="0">
                <a:cs typeface="Times New Roman" pitchFamily="18" charset="0"/>
              </a:rPr>
              <a:t>E.g., gluteus maximus is the largest of the buttocks muscles</a:t>
            </a:r>
          </a:p>
          <a:p>
            <a:pPr lvl="1" indent="-347472">
              <a:spcBef>
                <a:spcPts val="600"/>
              </a:spcBef>
              <a:spcAft>
                <a:spcPts val="600"/>
              </a:spcAft>
              <a:defRPr/>
            </a:pPr>
            <a:r>
              <a:rPr lang="en-US" b="1" dirty="0">
                <a:cs typeface="Times New Roman" pitchFamily="18" charset="0"/>
              </a:rPr>
              <a:t>Number of muscle heads at an attachment site</a:t>
            </a:r>
            <a:r>
              <a:rPr lang="en-US" dirty="0">
                <a:cs typeface="Times New Roman" pitchFamily="18" charset="0"/>
              </a:rPr>
              <a:t>: indicates number of muscle bellies or heads each contains at the superior or proximal attachment site</a:t>
            </a:r>
          </a:p>
          <a:p>
            <a:pPr lvl="2">
              <a:spcBef>
                <a:spcPts val="600"/>
              </a:spcBef>
              <a:spcAft>
                <a:spcPts val="600"/>
              </a:spcAft>
              <a:defRPr/>
            </a:pPr>
            <a:r>
              <a:rPr lang="en-US" dirty="0">
                <a:cs typeface="Times New Roman" pitchFamily="18" charset="0"/>
              </a:rPr>
              <a:t>E.g., triceps brachii has three heads</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13</a:t>
            </a:fld>
            <a:endParaRPr lang="en-US"/>
          </a:p>
        </p:txBody>
      </p:sp>
    </p:spTree>
    <p:extLst>
      <p:ext uri="{BB962C8B-B14F-4D97-AF65-F5344CB8AC3E}">
        <p14:creationId xmlns:p14="http://schemas.microsoft.com/office/powerpoint/2010/main" val="168985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Muscle Naming</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463040" cy="365760"/>
          </a:xfrm>
        </p:spPr>
        <p:txBody>
          <a:bodyPr/>
          <a:lstStyle/>
          <a:p>
            <a:pPr>
              <a:spcBef>
                <a:spcPts val="600"/>
              </a:spcBef>
              <a:spcAft>
                <a:spcPts val="600"/>
              </a:spcAft>
            </a:pPr>
            <a:r>
              <a:rPr lang="en-US" altLang="en-US" sz="2000" dirty="0">
                <a:cs typeface="Times New Roman" pitchFamily="18" charset="0"/>
              </a:rPr>
              <a:t>Figure 11.4</a:t>
            </a:r>
          </a:p>
        </p:txBody>
      </p:sp>
      <p:pic>
        <p:nvPicPr>
          <p:cNvPr id="9" name="Picture 3" descr="A table shows naming of muscle based on their features with example.">
            <a:extLst>
              <a:ext uri="{FF2B5EF4-FFF2-40B4-BE49-F238E27FC236}">
                <a16:creationId xmlns:a16="http://schemas.microsoft.com/office/drawing/2014/main" id="{FE9710C1-2280-4AB2-97F1-92234084C454}"/>
              </a:ext>
            </a:extLst>
          </p:cNvPr>
          <p:cNvPicPr>
            <a:picLocks noChangeAspect="1"/>
          </p:cNvPicPr>
          <p:nvPr/>
        </p:nvPicPr>
        <p:blipFill>
          <a:blip r:embed="rId2"/>
          <a:stretch>
            <a:fillRect/>
          </a:stretch>
        </p:blipFill>
        <p:spPr>
          <a:xfrm>
            <a:off x="2853943" y="934628"/>
            <a:ext cx="3436115" cy="5303520"/>
          </a:xfrm>
          <a:prstGeom prst="rect">
            <a:avLst/>
          </a:prstGeom>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14</a:t>
            </a:fld>
            <a:endParaRPr lang="en-US" dirty="0"/>
          </a:p>
        </p:txBody>
      </p:sp>
    </p:spTree>
    <p:extLst>
      <p:ext uri="{BB962C8B-B14F-4D97-AF65-F5344CB8AC3E}">
        <p14:creationId xmlns:p14="http://schemas.microsoft.com/office/powerpoint/2010/main" val="33494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Clinical View: Intramuscular Injections</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marL="342900" indent="-342900">
              <a:spcBef>
                <a:spcPts val="600"/>
              </a:spcBef>
              <a:spcAft>
                <a:spcPts val="600"/>
              </a:spcAft>
              <a:buFont typeface="Arial" panose="020B0604020202020204" pitchFamily="34" charset="0"/>
              <a:buChar char="•"/>
            </a:pPr>
            <a:r>
              <a:rPr lang="en-US" altLang="en-US" dirty="0">
                <a:cs typeface="Times New Roman" pitchFamily="18" charset="0"/>
              </a:rPr>
              <a:t>One route of medication administration</a:t>
            </a:r>
          </a:p>
          <a:p>
            <a:pPr marL="342900" indent="-342900">
              <a:spcBef>
                <a:spcPts val="600"/>
              </a:spcBef>
              <a:spcAft>
                <a:spcPts val="600"/>
              </a:spcAft>
              <a:buFont typeface="Arial" panose="020B0604020202020204" pitchFamily="34" charset="0"/>
              <a:buChar char="•"/>
            </a:pPr>
            <a:r>
              <a:rPr lang="en-US" altLang="en-US" dirty="0">
                <a:cs typeface="Times New Roman" pitchFamily="18" charset="0"/>
              </a:rPr>
              <a:t>May be inserted into muscle with a syringe</a:t>
            </a:r>
          </a:p>
          <a:p>
            <a:pPr marL="342900" indent="-342900">
              <a:spcBef>
                <a:spcPts val="600"/>
              </a:spcBef>
              <a:spcAft>
                <a:spcPts val="600"/>
              </a:spcAft>
              <a:buFont typeface="Arial" panose="020B0604020202020204" pitchFamily="34" charset="0"/>
              <a:buChar char="•"/>
            </a:pPr>
            <a:r>
              <a:rPr lang="en-US" altLang="en-US" dirty="0">
                <a:cs typeface="Times New Roman" pitchFamily="18" charset="0"/>
              </a:rPr>
              <a:t>Medication to cardiovascular system through muscle’s blood vessels</a:t>
            </a:r>
          </a:p>
          <a:p>
            <a:pPr marL="342900" indent="-342900">
              <a:spcBef>
                <a:spcPts val="600"/>
              </a:spcBef>
              <a:spcAft>
                <a:spcPts val="600"/>
              </a:spcAft>
              <a:buFont typeface="Arial" panose="020B0604020202020204" pitchFamily="34" charset="0"/>
              <a:buChar char="•"/>
            </a:pPr>
            <a:r>
              <a:rPr lang="en-US" altLang="en-US" dirty="0">
                <a:cs typeface="Times New Roman" pitchFamily="18" charset="0"/>
              </a:rPr>
              <a:t>Allows large amount of medication given at once</a:t>
            </a:r>
          </a:p>
          <a:p>
            <a:pPr marL="342900" indent="-342900">
              <a:spcBef>
                <a:spcPts val="600"/>
              </a:spcBef>
              <a:spcAft>
                <a:spcPts val="600"/>
              </a:spcAft>
              <a:buFont typeface="Arial" panose="020B0604020202020204" pitchFamily="34" charset="0"/>
              <a:buChar char="•"/>
            </a:pPr>
            <a:r>
              <a:rPr lang="en-US" altLang="en-US" dirty="0">
                <a:cs typeface="Times New Roman" pitchFamily="18" charset="0"/>
              </a:rPr>
              <a:t>Ensures slower and more uniform delivery than orally or intravenously</a:t>
            </a:r>
          </a:p>
          <a:p>
            <a:pPr marL="342900" indent="-342900">
              <a:spcBef>
                <a:spcPts val="600"/>
              </a:spcBef>
              <a:spcAft>
                <a:spcPts val="600"/>
              </a:spcAft>
              <a:buFont typeface="Arial" panose="020B0604020202020204" pitchFamily="34" charset="0"/>
              <a:buChar char="•"/>
            </a:pPr>
            <a:r>
              <a:rPr lang="en-US" altLang="en-US" dirty="0">
                <a:cs typeface="Times New Roman" pitchFamily="18" charset="0"/>
              </a:rPr>
              <a:t>E.g., vaccines, some contraceptive medications, some antibiotics</a:t>
            </a:r>
          </a:p>
          <a:p>
            <a:pPr marL="342900" indent="-342900">
              <a:spcBef>
                <a:spcPts val="600"/>
              </a:spcBef>
              <a:spcAft>
                <a:spcPts val="600"/>
              </a:spcAft>
              <a:buFont typeface="Arial" panose="020B0604020202020204" pitchFamily="34" charset="0"/>
              <a:buChar char="•"/>
            </a:pPr>
            <a:r>
              <a:rPr lang="en-US" altLang="en-US" dirty="0">
                <a:cs typeface="Times New Roman" pitchFamily="18" charset="0"/>
              </a:rPr>
              <a:t>Common sites: deltoid, gluteal, quadriceps</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15</a:t>
            </a:fld>
            <a:endParaRPr lang="en-US"/>
          </a:p>
        </p:txBody>
      </p:sp>
    </p:spTree>
    <p:extLst>
      <p:ext uri="{BB962C8B-B14F-4D97-AF65-F5344CB8AC3E}">
        <p14:creationId xmlns:p14="http://schemas.microsoft.com/office/powerpoint/2010/main" val="3389482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Section 11.2 What did you learn?</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marL="457200" indent="-457200">
              <a:spcBef>
                <a:spcPts val="1200"/>
              </a:spcBef>
              <a:buFont typeface="Calibri" pitchFamily="34" charset="0"/>
              <a:buAutoNum type="arabicPeriod" startAt="4"/>
            </a:pPr>
            <a:r>
              <a:rPr lang="en-US" altLang="en-US" dirty="0">
                <a:cs typeface="Times New Roman" pitchFamily="18" charset="0"/>
              </a:rPr>
              <a:t>What are some words used in muscle names that refer to muscle shape?</a:t>
            </a:r>
          </a:p>
          <a:p>
            <a:pPr marL="457200" indent="-457200">
              <a:spcBef>
                <a:spcPts val="1200"/>
              </a:spcBef>
              <a:buFont typeface="Calibri" pitchFamily="34" charset="0"/>
              <a:buAutoNum type="arabicPeriod" startAt="4"/>
            </a:pPr>
            <a:r>
              <a:rPr lang="en-US" altLang="en-US" dirty="0">
                <a:cs typeface="Times New Roman" pitchFamily="18" charset="0"/>
              </a:rPr>
              <a:t>The gluteus maximus muscle gets its name from which categories for naming muscles?</a:t>
            </a:r>
            <a:endParaRPr lang="en-US" altLang="en-US" sz="3600" dirty="0">
              <a:solidFill>
                <a:srgbClr val="000000"/>
              </a:solidFill>
              <a:cs typeface="Times New Roman" pitchFamily="18" charset="0"/>
            </a:endParaRP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16</a:t>
            </a:fld>
            <a:endParaRPr lang="en-US"/>
          </a:p>
        </p:txBody>
      </p:sp>
    </p:spTree>
    <p:extLst>
      <p:ext uri="{BB962C8B-B14F-4D97-AF65-F5344CB8AC3E}">
        <p14:creationId xmlns:p14="http://schemas.microsoft.com/office/powerpoint/2010/main" val="1070811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11.3a Muscles of Facial Expression</a:t>
            </a:r>
            <a:r>
              <a:rPr lang="en-US" altLang="en-US" sz="1200" dirty="0"/>
              <a:t> 1</a:t>
            </a:r>
            <a:endParaRPr lang="en-US" sz="1200" dirty="0"/>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400"/>
              </a:spcBef>
              <a:spcAft>
                <a:spcPts val="300"/>
              </a:spcAft>
              <a:defRPr/>
            </a:pPr>
            <a:r>
              <a:rPr lang="en-US" dirty="0">
                <a:cs typeface="Times New Roman" pitchFamily="18" charset="0"/>
              </a:rPr>
              <a:t>General characteristics</a:t>
            </a:r>
          </a:p>
          <a:p>
            <a:pPr lvl="1">
              <a:spcBef>
                <a:spcPts val="400"/>
              </a:spcBef>
              <a:spcAft>
                <a:spcPts val="300"/>
              </a:spcAft>
              <a:defRPr/>
            </a:pPr>
            <a:r>
              <a:rPr lang="en-US" dirty="0">
                <a:cs typeface="Times New Roman" pitchFamily="18" charset="0"/>
              </a:rPr>
              <a:t>Generally attach to subcutaneous layer deep to skin</a:t>
            </a:r>
          </a:p>
          <a:p>
            <a:pPr lvl="1">
              <a:spcBef>
                <a:spcPts val="400"/>
              </a:spcBef>
              <a:spcAft>
                <a:spcPts val="300"/>
              </a:spcAft>
              <a:defRPr/>
            </a:pPr>
            <a:r>
              <a:rPr lang="en-US" dirty="0">
                <a:cs typeface="Times New Roman" pitchFamily="18" charset="0"/>
              </a:rPr>
              <a:t>Cause skin to move (facial expression) during contraction</a:t>
            </a:r>
          </a:p>
          <a:p>
            <a:pPr lvl="1">
              <a:spcBef>
                <a:spcPts val="400"/>
              </a:spcBef>
              <a:spcAft>
                <a:spcPts val="300"/>
              </a:spcAft>
              <a:defRPr/>
            </a:pPr>
            <a:r>
              <a:rPr lang="en-US" dirty="0">
                <a:cs typeface="Times New Roman" pitchFamily="18" charset="0"/>
              </a:rPr>
              <a:t>Most are innervated by facial nerve (CN VII)</a:t>
            </a:r>
          </a:p>
          <a:p>
            <a:pPr>
              <a:spcBef>
                <a:spcPts val="400"/>
              </a:spcBef>
              <a:spcAft>
                <a:spcPts val="300"/>
              </a:spcAft>
              <a:defRPr/>
            </a:pPr>
            <a:r>
              <a:rPr lang="en-US" dirty="0">
                <a:cs typeface="Times New Roman" pitchFamily="18" charset="0"/>
              </a:rPr>
              <a:t>Muscles of forehead, scalp, and eyebrows</a:t>
            </a:r>
          </a:p>
          <a:p>
            <a:pPr lvl="1">
              <a:spcBef>
                <a:spcPts val="400"/>
              </a:spcBef>
              <a:spcAft>
                <a:spcPts val="300"/>
              </a:spcAft>
              <a:defRPr/>
            </a:pPr>
            <a:r>
              <a:rPr lang="en-US" b="1" dirty="0" err="1">
                <a:cs typeface="Times New Roman" pitchFamily="18" charset="0"/>
              </a:rPr>
              <a:t>Occipitofrontalis</a:t>
            </a:r>
            <a:r>
              <a:rPr lang="en-US" b="1" dirty="0">
                <a:cs typeface="Times New Roman" pitchFamily="18" charset="0"/>
              </a:rPr>
              <a:t> muscle</a:t>
            </a:r>
          </a:p>
          <a:p>
            <a:pPr lvl="2" indent="-283464">
              <a:spcBef>
                <a:spcPts val="400"/>
              </a:spcBef>
              <a:spcAft>
                <a:spcPts val="300"/>
              </a:spcAft>
              <a:defRPr/>
            </a:pPr>
            <a:r>
              <a:rPr lang="en-US" dirty="0">
                <a:cs typeface="Times New Roman" pitchFamily="18" charset="0"/>
              </a:rPr>
              <a:t>Connects with </a:t>
            </a:r>
            <a:r>
              <a:rPr lang="en-US" b="1" dirty="0" err="1">
                <a:cs typeface="Times New Roman" pitchFamily="18" charset="0"/>
              </a:rPr>
              <a:t>epicranial</a:t>
            </a:r>
            <a:r>
              <a:rPr lang="en-US" b="1" dirty="0">
                <a:cs typeface="Times New Roman" pitchFamily="18" charset="0"/>
              </a:rPr>
              <a:t> aponeurosis </a:t>
            </a:r>
            <a:r>
              <a:rPr lang="en-US" dirty="0">
                <a:cs typeface="Times New Roman" pitchFamily="18" charset="0"/>
              </a:rPr>
              <a:t>(galea </a:t>
            </a:r>
            <a:r>
              <a:rPr lang="en-US" dirty="0" err="1">
                <a:cs typeface="Times New Roman" pitchFamily="18" charset="0"/>
              </a:rPr>
              <a:t>aponeurotica</a:t>
            </a:r>
            <a:r>
              <a:rPr lang="en-US" dirty="0">
                <a:cs typeface="Times New Roman" pitchFamily="18" charset="0"/>
              </a:rPr>
              <a:t>) to form </a:t>
            </a:r>
            <a:r>
              <a:rPr lang="en-US" b="1" dirty="0" err="1">
                <a:cs typeface="Times New Roman" pitchFamily="18" charset="0"/>
              </a:rPr>
              <a:t>epicranius</a:t>
            </a:r>
            <a:endParaRPr lang="en-US" dirty="0">
              <a:cs typeface="Times New Roman" pitchFamily="18" charset="0"/>
            </a:endParaRPr>
          </a:p>
          <a:p>
            <a:pPr lvl="2" indent="-283464">
              <a:spcBef>
                <a:spcPts val="400"/>
              </a:spcBef>
              <a:spcAft>
                <a:spcPts val="300"/>
              </a:spcAft>
              <a:defRPr/>
            </a:pPr>
            <a:r>
              <a:rPr lang="en-US" b="1" dirty="0">
                <a:cs typeface="Times New Roman" pitchFamily="18" charset="0"/>
              </a:rPr>
              <a:t>Frontal belly </a:t>
            </a:r>
            <a:r>
              <a:rPr lang="en-US" dirty="0">
                <a:cs typeface="Times New Roman" pitchFamily="18" charset="0"/>
              </a:rPr>
              <a:t>raises eyebrows </a:t>
            </a:r>
          </a:p>
          <a:p>
            <a:pPr lvl="2" indent="-283464">
              <a:spcBef>
                <a:spcPts val="400"/>
              </a:spcBef>
              <a:spcAft>
                <a:spcPts val="300"/>
              </a:spcAft>
              <a:defRPr/>
            </a:pPr>
            <a:r>
              <a:rPr lang="en-US" b="1" dirty="0">
                <a:cs typeface="Times New Roman" pitchFamily="18" charset="0"/>
              </a:rPr>
              <a:t>Occipital belly </a:t>
            </a:r>
            <a:r>
              <a:rPr lang="en-US" dirty="0">
                <a:cs typeface="Times New Roman" pitchFamily="18" charset="0"/>
              </a:rPr>
              <a:t>retracts scalp slightly</a:t>
            </a:r>
          </a:p>
          <a:p>
            <a:pPr lvl="1">
              <a:spcBef>
                <a:spcPts val="400"/>
              </a:spcBef>
              <a:spcAft>
                <a:spcPts val="300"/>
              </a:spcAft>
              <a:defRPr/>
            </a:pPr>
            <a:r>
              <a:rPr lang="en-US" b="1" dirty="0">
                <a:cs typeface="Times New Roman" pitchFamily="18" charset="0"/>
              </a:rPr>
              <a:t>Corrugator </a:t>
            </a:r>
            <a:r>
              <a:rPr lang="en-US" b="1" dirty="0" err="1">
                <a:cs typeface="Times New Roman" pitchFamily="18" charset="0"/>
              </a:rPr>
              <a:t>supercilii</a:t>
            </a:r>
            <a:r>
              <a:rPr lang="en-US" b="1" dirty="0">
                <a:cs typeface="Times New Roman" pitchFamily="18" charset="0"/>
              </a:rPr>
              <a:t> muscle</a:t>
            </a:r>
          </a:p>
          <a:p>
            <a:pPr lvl="2" indent="-283464">
              <a:spcBef>
                <a:spcPts val="400"/>
              </a:spcBef>
              <a:spcAft>
                <a:spcPts val="300"/>
              </a:spcAft>
              <a:defRPr/>
            </a:pPr>
            <a:r>
              <a:rPr lang="en-US" dirty="0">
                <a:cs typeface="Times New Roman" pitchFamily="18" charset="0"/>
              </a:rPr>
              <a:t>Draws eyebrows together</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17</a:t>
            </a:fld>
            <a:endParaRPr lang="en-US"/>
          </a:p>
        </p:txBody>
      </p:sp>
    </p:spTree>
    <p:extLst>
      <p:ext uri="{BB962C8B-B14F-4D97-AF65-F5344CB8AC3E}">
        <p14:creationId xmlns:p14="http://schemas.microsoft.com/office/powerpoint/2010/main" val="3744075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11.3a Muscles of Facial Expression</a:t>
            </a:r>
            <a:r>
              <a:rPr lang="en-US" altLang="en-US" sz="1200" dirty="0"/>
              <a:t> 2</a:t>
            </a:r>
            <a:endParaRPr lang="en-US" sz="1200" dirty="0"/>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400"/>
              </a:spcBef>
              <a:spcAft>
                <a:spcPts val="200"/>
              </a:spcAft>
              <a:defRPr/>
            </a:pPr>
            <a:r>
              <a:rPr lang="en-US" dirty="0">
                <a:cs typeface="Times New Roman" pitchFamily="18" charset="0"/>
              </a:rPr>
              <a:t>Muscles of the eyelids</a:t>
            </a:r>
          </a:p>
          <a:p>
            <a:pPr lvl="1">
              <a:spcBef>
                <a:spcPts val="400"/>
              </a:spcBef>
              <a:spcAft>
                <a:spcPts val="200"/>
              </a:spcAft>
              <a:defRPr/>
            </a:pPr>
            <a:r>
              <a:rPr lang="en-US" b="1" dirty="0">
                <a:cs typeface="Times New Roman" pitchFamily="18" charset="0"/>
              </a:rPr>
              <a:t>Orbicularis oculi</a:t>
            </a:r>
            <a:endParaRPr lang="en-US" dirty="0">
              <a:cs typeface="Times New Roman" pitchFamily="18" charset="0"/>
            </a:endParaRPr>
          </a:p>
          <a:p>
            <a:pPr lvl="2" indent="-283464">
              <a:spcBef>
                <a:spcPts val="400"/>
              </a:spcBef>
              <a:spcAft>
                <a:spcPts val="200"/>
              </a:spcAft>
              <a:defRPr/>
            </a:pPr>
            <a:r>
              <a:rPr lang="en-US" dirty="0">
                <a:cs typeface="Times New Roman" pitchFamily="18" charset="0"/>
              </a:rPr>
              <a:t>Circular muscle fibers surround orbit</a:t>
            </a:r>
          </a:p>
          <a:p>
            <a:pPr lvl="2" indent="-283464">
              <a:spcBef>
                <a:spcPts val="400"/>
              </a:spcBef>
              <a:spcAft>
                <a:spcPts val="200"/>
              </a:spcAft>
              <a:defRPr/>
            </a:pPr>
            <a:r>
              <a:rPr lang="en-US" dirty="0">
                <a:cs typeface="Times New Roman" pitchFamily="18" charset="0"/>
              </a:rPr>
              <a:t>Closes eye</a:t>
            </a:r>
          </a:p>
          <a:p>
            <a:pPr lvl="1">
              <a:spcBef>
                <a:spcPts val="400"/>
              </a:spcBef>
              <a:spcAft>
                <a:spcPts val="200"/>
              </a:spcAft>
              <a:defRPr/>
            </a:pPr>
            <a:r>
              <a:rPr lang="en-US" b="1" dirty="0" err="1">
                <a:cs typeface="Times New Roman" pitchFamily="18" charset="0"/>
              </a:rPr>
              <a:t>Levator</a:t>
            </a:r>
            <a:r>
              <a:rPr lang="en-US" b="1" dirty="0">
                <a:cs typeface="Times New Roman" pitchFamily="18" charset="0"/>
              </a:rPr>
              <a:t> palpebrae superioris</a:t>
            </a:r>
            <a:endParaRPr lang="en-US" dirty="0">
              <a:cs typeface="Times New Roman" pitchFamily="18" charset="0"/>
            </a:endParaRPr>
          </a:p>
          <a:p>
            <a:pPr lvl="2" indent="-283464">
              <a:spcBef>
                <a:spcPts val="400"/>
              </a:spcBef>
              <a:spcAft>
                <a:spcPts val="200"/>
              </a:spcAft>
              <a:defRPr/>
            </a:pPr>
            <a:r>
              <a:rPr lang="en-US" dirty="0">
                <a:cs typeface="Times New Roman" pitchFamily="18" charset="0"/>
              </a:rPr>
              <a:t>Elevates upper eyelid </a:t>
            </a:r>
          </a:p>
          <a:p>
            <a:pPr>
              <a:spcBef>
                <a:spcPts val="400"/>
              </a:spcBef>
              <a:spcAft>
                <a:spcPts val="200"/>
              </a:spcAft>
              <a:defRPr/>
            </a:pPr>
            <a:r>
              <a:rPr lang="en-US" dirty="0">
                <a:cs typeface="Times New Roman" pitchFamily="18" charset="0"/>
              </a:rPr>
              <a:t>Muscles associated with the nose</a:t>
            </a:r>
          </a:p>
          <a:p>
            <a:pPr lvl="1">
              <a:spcBef>
                <a:spcPts val="400"/>
              </a:spcBef>
              <a:spcAft>
                <a:spcPts val="200"/>
              </a:spcAft>
              <a:defRPr/>
            </a:pPr>
            <a:r>
              <a:rPr lang="en-US" b="1" dirty="0">
                <a:cs typeface="Times New Roman" pitchFamily="18" charset="0"/>
              </a:rPr>
              <a:t>Nasalis</a:t>
            </a:r>
          </a:p>
          <a:p>
            <a:pPr lvl="2" indent="-283464">
              <a:spcBef>
                <a:spcPts val="400"/>
              </a:spcBef>
              <a:spcAft>
                <a:spcPts val="200"/>
              </a:spcAft>
              <a:defRPr/>
            </a:pPr>
            <a:r>
              <a:rPr lang="en-US" dirty="0">
                <a:cs typeface="Times New Roman" pitchFamily="18" charset="0"/>
              </a:rPr>
              <a:t>Elevates corners of the nostrils for “flared” nostrils</a:t>
            </a:r>
            <a:endParaRPr lang="en-US" b="1" dirty="0">
              <a:cs typeface="Times New Roman" pitchFamily="18" charset="0"/>
            </a:endParaRPr>
          </a:p>
          <a:p>
            <a:pPr lvl="1">
              <a:spcBef>
                <a:spcPts val="400"/>
              </a:spcBef>
              <a:spcAft>
                <a:spcPts val="200"/>
              </a:spcAft>
              <a:defRPr/>
            </a:pPr>
            <a:r>
              <a:rPr lang="en-US" b="1" dirty="0">
                <a:cs typeface="Times New Roman" pitchFamily="18" charset="0"/>
              </a:rPr>
              <a:t>Procerus</a:t>
            </a:r>
            <a:endParaRPr lang="en-US" dirty="0">
              <a:cs typeface="Times New Roman" pitchFamily="18" charset="0"/>
            </a:endParaRPr>
          </a:p>
          <a:p>
            <a:pPr lvl="2" indent="-283464">
              <a:spcBef>
                <a:spcPts val="400"/>
              </a:spcBef>
              <a:spcAft>
                <a:spcPts val="200"/>
              </a:spcAft>
              <a:defRPr/>
            </a:pPr>
            <a:r>
              <a:rPr lang="en-US" dirty="0">
                <a:cs typeface="Times New Roman" pitchFamily="18" charset="0"/>
              </a:rPr>
              <a:t>Wrinkles nose in distaste</a:t>
            </a:r>
          </a:p>
          <a:p>
            <a:pPr lvl="2" indent="-283464">
              <a:spcBef>
                <a:spcPts val="400"/>
              </a:spcBef>
              <a:spcAft>
                <a:spcPts val="200"/>
              </a:spcAft>
              <a:defRPr/>
            </a:pPr>
            <a:r>
              <a:rPr lang="en-US" dirty="0">
                <a:cs typeface="Times New Roman" pitchFamily="18" charset="0"/>
              </a:rPr>
              <a:t>Continuous with frontal belly of </a:t>
            </a:r>
            <a:r>
              <a:rPr lang="en-US" dirty="0" err="1">
                <a:cs typeface="Times New Roman" pitchFamily="18" charset="0"/>
              </a:rPr>
              <a:t>occipitofrontalis</a:t>
            </a:r>
            <a:r>
              <a:rPr lang="en-US" dirty="0">
                <a:cs typeface="Times New Roman" pitchFamily="18" charset="0"/>
              </a:rPr>
              <a:t> muscle</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18</a:t>
            </a:fld>
            <a:endParaRPr lang="en-US"/>
          </a:p>
        </p:txBody>
      </p:sp>
    </p:spTree>
    <p:extLst>
      <p:ext uri="{BB962C8B-B14F-4D97-AF65-F5344CB8AC3E}">
        <p14:creationId xmlns:p14="http://schemas.microsoft.com/office/powerpoint/2010/main" val="2640272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11.3a Muscles of Facial Expression</a:t>
            </a:r>
            <a:r>
              <a:rPr lang="en-US" altLang="en-US" sz="1200" dirty="0"/>
              <a:t> 3</a:t>
            </a:r>
            <a:endParaRPr lang="en-US" sz="1200" dirty="0"/>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spcBef>
                <a:spcPts val="500"/>
              </a:spcBef>
              <a:spcAft>
                <a:spcPts val="200"/>
              </a:spcAft>
              <a:defRPr/>
            </a:pPr>
            <a:r>
              <a:rPr lang="en-US" dirty="0">
                <a:cs typeface="Times New Roman" pitchFamily="18" charset="0"/>
              </a:rPr>
              <a:t>Muscles associated with the mouth</a:t>
            </a:r>
          </a:p>
          <a:p>
            <a:pPr lvl="1">
              <a:spcBef>
                <a:spcPts val="500"/>
              </a:spcBef>
              <a:spcAft>
                <a:spcPts val="200"/>
              </a:spcAft>
              <a:defRPr/>
            </a:pPr>
            <a:r>
              <a:rPr lang="en-US" b="1" dirty="0">
                <a:cs typeface="Times New Roman" pitchFamily="18" charset="0"/>
              </a:rPr>
              <a:t>Orbicularis </a:t>
            </a:r>
            <a:r>
              <a:rPr lang="en-US" b="1" dirty="0" err="1">
                <a:cs typeface="Times New Roman" pitchFamily="18" charset="0"/>
              </a:rPr>
              <a:t>oris</a:t>
            </a:r>
            <a:endParaRPr lang="en-US" b="1" dirty="0">
              <a:cs typeface="Times New Roman" pitchFamily="18" charset="0"/>
            </a:endParaRPr>
          </a:p>
          <a:p>
            <a:pPr lvl="2" indent="-283464">
              <a:spcBef>
                <a:spcPts val="500"/>
              </a:spcBef>
              <a:spcAft>
                <a:spcPts val="200"/>
              </a:spcAft>
              <a:defRPr/>
            </a:pPr>
            <a:r>
              <a:rPr lang="en-US" dirty="0">
                <a:cs typeface="Times New Roman" pitchFamily="18" charset="0"/>
              </a:rPr>
              <a:t>Closes mouth, puckers lips</a:t>
            </a:r>
          </a:p>
          <a:p>
            <a:pPr lvl="1">
              <a:spcBef>
                <a:spcPts val="500"/>
              </a:spcBef>
              <a:spcAft>
                <a:spcPts val="200"/>
              </a:spcAft>
              <a:defRPr/>
            </a:pPr>
            <a:r>
              <a:rPr lang="en-US" b="1" dirty="0">
                <a:cs typeface="Times New Roman" pitchFamily="18" charset="0"/>
              </a:rPr>
              <a:t>Depressor labii </a:t>
            </a:r>
            <a:r>
              <a:rPr lang="en-US" b="1" dirty="0" err="1">
                <a:cs typeface="Times New Roman" pitchFamily="18" charset="0"/>
              </a:rPr>
              <a:t>inferioris</a:t>
            </a:r>
            <a:endParaRPr lang="en-US" b="1" dirty="0">
              <a:cs typeface="Times New Roman" pitchFamily="18" charset="0"/>
            </a:endParaRPr>
          </a:p>
          <a:p>
            <a:pPr lvl="2" indent="-283464">
              <a:spcBef>
                <a:spcPts val="500"/>
              </a:spcBef>
              <a:spcAft>
                <a:spcPts val="200"/>
              </a:spcAft>
              <a:defRPr/>
            </a:pPr>
            <a:r>
              <a:rPr lang="en-US" dirty="0">
                <a:cs typeface="Times New Roman" pitchFamily="18" charset="0"/>
              </a:rPr>
              <a:t>Pulls lower lip inferiorly</a:t>
            </a:r>
          </a:p>
          <a:p>
            <a:pPr lvl="1">
              <a:spcBef>
                <a:spcPts val="500"/>
              </a:spcBef>
              <a:spcAft>
                <a:spcPts val="200"/>
              </a:spcAft>
              <a:defRPr/>
            </a:pPr>
            <a:r>
              <a:rPr lang="en-US" b="1" dirty="0">
                <a:cs typeface="Times New Roman" pitchFamily="18" charset="0"/>
              </a:rPr>
              <a:t>Depressor </a:t>
            </a:r>
            <a:r>
              <a:rPr lang="en-US" b="1" dirty="0" err="1">
                <a:cs typeface="Times New Roman" pitchFamily="18" charset="0"/>
              </a:rPr>
              <a:t>anguli</a:t>
            </a:r>
            <a:r>
              <a:rPr lang="en-US" b="1" dirty="0">
                <a:cs typeface="Times New Roman" pitchFamily="18" charset="0"/>
              </a:rPr>
              <a:t> </a:t>
            </a:r>
            <a:r>
              <a:rPr lang="en-US" b="1" dirty="0" err="1">
                <a:cs typeface="Times New Roman" pitchFamily="18" charset="0"/>
              </a:rPr>
              <a:t>oris</a:t>
            </a:r>
            <a:endParaRPr lang="en-US" dirty="0">
              <a:cs typeface="Times New Roman" pitchFamily="18" charset="0"/>
            </a:endParaRPr>
          </a:p>
          <a:p>
            <a:pPr lvl="2" indent="-283464">
              <a:spcBef>
                <a:spcPts val="500"/>
              </a:spcBef>
              <a:spcAft>
                <a:spcPts val="200"/>
              </a:spcAft>
              <a:defRPr/>
            </a:pPr>
            <a:r>
              <a:rPr lang="en-US" dirty="0">
                <a:cs typeface="Times New Roman" pitchFamily="18" charset="0"/>
              </a:rPr>
              <a:t>Pulls corners of the mouth inferiorly to frown</a:t>
            </a:r>
          </a:p>
          <a:p>
            <a:pPr lvl="1">
              <a:spcBef>
                <a:spcPts val="500"/>
              </a:spcBef>
              <a:spcAft>
                <a:spcPts val="200"/>
              </a:spcAft>
              <a:defRPr/>
            </a:pPr>
            <a:r>
              <a:rPr lang="en-US" b="1" dirty="0" err="1">
                <a:cs typeface="Times New Roman" pitchFamily="18" charset="0"/>
              </a:rPr>
              <a:t>Levator</a:t>
            </a:r>
            <a:r>
              <a:rPr lang="en-US" b="1" dirty="0">
                <a:cs typeface="Times New Roman" pitchFamily="18" charset="0"/>
              </a:rPr>
              <a:t> labii superioris</a:t>
            </a:r>
          </a:p>
          <a:p>
            <a:pPr lvl="2" indent="-283464">
              <a:spcBef>
                <a:spcPts val="500"/>
              </a:spcBef>
              <a:spcAft>
                <a:spcPts val="200"/>
              </a:spcAft>
              <a:defRPr/>
            </a:pPr>
            <a:r>
              <a:rPr lang="en-US" dirty="0">
                <a:cs typeface="Times New Roman" pitchFamily="18" charset="0"/>
              </a:rPr>
              <a:t>Pulls upper lip superiorly</a:t>
            </a:r>
          </a:p>
          <a:p>
            <a:pPr lvl="1">
              <a:spcBef>
                <a:spcPts val="500"/>
              </a:spcBef>
              <a:spcAft>
                <a:spcPts val="200"/>
              </a:spcAft>
              <a:defRPr/>
            </a:pPr>
            <a:r>
              <a:rPr lang="en-US" b="1" dirty="0" err="1">
                <a:cs typeface="Times New Roman" pitchFamily="18" charset="0"/>
              </a:rPr>
              <a:t>Levator</a:t>
            </a:r>
            <a:r>
              <a:rPr lang="en-US" b="1" dirty="0">
                <a:cs typeface="Times New Roman" pitchFamily="18" charset="0"/>
              </a:rPr>
              <a:t> </a:t>
            </a:r>
            <a:r>
              <a:rPr lang="en-US" b="1" dirty="0" err="1">
                <a:cs typeface="Times New Roman" pitchFamily="18" charset="0"/>
              </a:rPr>
              <a:t>anguli</a:t>
            </a:r>
            <a:r>
              <a:rPr lang="en-US" b="1" dirty="0">
                <a:cs typeface="Times New Roman" pitchFamily="18" charset="0"/>
              </a:rPr>
              <a:t> </a:t>
            </a:r>
            <a:r>
              <a:rPr lang="en-US" b="1" dirty="0" err="1">
                <a:cs typeface="Times New Roman" pitchFamily="18" charset="0"/>
              </a:rPr>
              <a:t>oris</a:t>
            </a:r>
            <a:endParaRPr lang="en-US" b="1" dirty="0">
              <a:cs typeface="Times New Roman" pitchFamily="18" charset="0"/>
            </a:endParaRPr>
          </a:p>
          <a:p>
            <a:pPr lvl="2" indent="-283464">
              <a:spcBef>
                <a:spcPts val="500"/>
              </a:spcBef>
              <a:spcAft>
                <a:spcPts val="200"/>
              </a:spcAft>
              <a:defRPr/>
            </a:pPr>
            <a:r>
              <a:rPr lang="en-US" dirty="0">
                <a:cs typeface="Times New Roman" pitchFamily="18" charset="0"/>
              </a:rPr>
              <a:t>Pulls corners of mouth superiorly and laterally</a:t>
            </a:r>
          </a:p>
          <a:p>
            <a:pPr lvl="2" indent="-283464">
              <a:spcBef>
                <a:spcPts val="500"/>
              </a:spcBef>
              <a:spcAft>
                <a:spcPts val="200"/>
              </a:spcAft>
              <a:defRPr/>
            </a:pPr>
            <a:r>
              <a:rPr lang="en-US" dirty="0">
                <a:cs typeface="Times New Roman" pitchFamily="18" charset="0"/>
              </a:rPr>
              <a:t>Works with </a:t>
            </a:r>
            <a:r>
              <a:rPr lang="en-US" b="1" dirty="0">
                <a:cs typeface="Times New Roman" pitchFamily="18" charset="0"/>
              </a:rPr>
              <a:t>zygomaticus major </a:t>
            </a:r>
            <a:r>
              <a:rPr lang="en-US" dirty="0">
                <a:cs typeface="Times New Roman" pitchFamily="18" charset="0"/>
              </a:rPr>
              <a:t>and </a:t>
            </a:r>
            <a:r>
              <a:rPr lang="en-US" b="1" dirty="0">
                <a:cs typeface="Times New Roman" pitchFamily="18" charset="0"/>
              </a:rPr>
              <a:t>minor</a:t>
            </a:r>
            <a:r>
              <a:rPr lang="en-US" dirty="0">
                <a:cs typeface="Times New Roman" pitchFamily="18" charset="0"/>
              </a:rPr>
              <a:t> in smiling</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19</a:t>
            </a:fld>
            <a:endParaRPr lang="en-US"/>
          </a:p>
        </p:txBody>
      </p:sp>
    </p:spTree>
    <p:extLst>
      <p:ext uri="{BB962C8B-B14F-4D97-AF65-F5344CB8AC3E}">
        <p14:creationId xmlns:p14="http://schemas.microsoft.com/office/powerpoint/2010/main" val="253324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Introduction: Axial and Appendicular Muscles</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600"/>
              </a:spcBef>
              <a:spcAft>
                <a:spcPts val="600"/>
              </a:spcAft>
            </a:pPr>
            <a:r>
              <a:rPr lang="en-US" altLang="en-US" b="1" dirty="0">
                <a:cs typeface="Times New Roman" pitchFamily="18" charset="0"/>
              </a:rPr>
              <a:t>Axial muscles</a:t>
            </a:r>
          </a:p>
          <a:p>
            <a:pPr lvl="1">
              <a:spcBef>
                <a:spcPts val="600"/>
              </a:spcBef>
              <a:spcAft>
                <a:spcPts val="600"/>
              </a:spcAft>
            </a:pPr>
            <a:r>
              <a:rPr lang="en-US" altLang="en-US" dirty="0">
                <a:cs typeface="Times New Roman" pitchFamily="18" charset="0"/>
              </a:rPr>
              <a:t>Have both origins and insertions on axial skeleton</a:t>
            </a:r>
          </a:p>
          <a:p>
            <a:pPr lvl="1">
              <a:spcBef>
                <a:spcPts val="600"/>
              </a:spcBef>
              <a:spcAft>
                <a:spcPts val="600"/>
              </a:spcAft>
            </a:pPr>
            <a:r>
              <a:rPr lang="en-US" altLang="en-US" dirty="0">
                <a:cs typeface="Times New Roman" pitchFamily="18" charset="0"/>
              </a:rPr>
              <a:t>Support and move the head and vertebral column</a:t>
            </a:r>
          </a:p>
          <a:p>
            <a:pPr lvl="1">
              <a:spcBef>
                <a:spcPts val="600"/>
              </a:spcBef>
              <a:spcAft>
                <a:spcPts val="600"/>
              </a:spcAft>
            </a:pPr>
            <a:r>
              <a:rPr lang="en-US" altLang="en-US" dirty="0">
                <a:cs typeface="Times New Roman" pitchFamily="18" charset="0"/>
              </a:rPr>
              <a:t>Function in facial expression, breathing, chewing and swallowing</a:t>
            </a:r>
          </a:p>
          <a:p>
            <a:pPr lvl="1">
              <a:spcBef>
                <a:spcPts val="600"/>
              </a:spcBef>
              <a:spcAft>
                <a:spcPts val="600"/>
              </a:spcAft>
            </a:pPr>
            <a:r>
              <a:rPr lang="en-US" altLang="en-US" dirty="0">
                <a:cs typeface="Times New Roman" pitchFamily="18" charset="0"/>
              </a:rPr>
              <a:t>Support and protect abdominal and pelvic organs</a:t>
            </a:r>
          </a:p>
          <a:p>
            <a:pPr>
              <a:spcBef>
                <a:spcPts val="600"/>
              </a:spcBef>
              <a:spcAft>
                <a:spcPts val="600"/>
              </a:spcAft>
            </a:pPr>
            <a:r>
              <a:rPr lang="en-US" altLang="en-US" b="1" dirty="0">
                <a:cs typeface="Times New Roman" pitchFamily="18" charset="0"/>
              </a:rPr>
              <a:t>Appendicular muscles</a:t>
            </a:r>
          </a:p>
          <a:p>
            <a:pPr lvl="1">
              <a:spcBef>
                <a:spcPts val="600"/>
              </a:spcBef>
              <a:spcAft>
                <a:spcPts val="600"/>
              </a:spcAft>
            </a:pPr>
            <a:r>
              <a:rPr lang="en-US" altLang="en-US" dirty="0">
                <a:cs typeface="Times New Roman" pitchFamily="18" charset="0"/>
              </a:rPr>
              <a:t>Control movements of upper and lower limbs</a:t>
            </a:r>
          </a:p>
          <a:p>
            <a:pPr lvl="1">
              <a:spcBef>
                <a:spcPts val="600"/>
              </a:spcBef>
              <a:spcAft>
                <a:spcPts val="600"/>
              </a:spcAft>
            </a:pPr>
            <a:r>
              <a:rPr lang="en-US" altLang="en-US" dirty="0">
                <a:cs typeface="Times New Roman" pitchFamily="18" charset="0"/>
              </a:rPr>
              <a:t>Control movements of pectoral and pelvic girdles</a:t>
            </a:r>
          </a:p>
          <a:p>
            <a:pPr lvl="1">
              <a:spcBef>
                <a:spcPts val="600"/>
              </a:spcBef>
              <a:spcAft>
                <a:spcPts val="600"/>
              </a:spcAft>
            </a:pPr>
            <a:r>
              <a:rPr lang="en-US" altLang="en-US" dirty="0">
                <a:cs typeface="Times New Roman" pitchFamily="18" charset="0"/>
              </a:rPr>
              <a:t>Organized into groups based on locations</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a:t>
            </a:fld>
            <a:endParaRPr lang="en-US" dirty="0"/>
          </a:p>
        </p:txBody>
      </p:sp>
    </p:spTree>
    <p:extLst>
      <p:ext uri="{BB962C8B-B14F-4D97-AF65-F5344CB8AC3E}">
        <p14:creationId xmlns:p14="http://schemas.microsoft.com/office/powerpoint/2010/main" val="875196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11.3a Muscles of Facial Expression</a:t>
            </a:r>
            <a:r>
              <a:rPr lang="en-US" altLang="en-US" sz="1200" dirty="0"/>
              <a:t> 4</a:t>
            </a:r>
            <a:endParaRPr lang="en-US" sz="1200" dirty="0"/>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36282"/>
          </a:xfrm>
        </p:spPr>
        <p:txBody>
          <a:bodyPr/>
          <a:lstStyle/>
          <a:p>
            <a:pPr>
              <a:defRPr/>
            </a:pPr>
            <a:r>
              <a:rPr lang="en-US" dirty="0">
                <a:cs typeface="Times New Roman" pitchFamily="18" charset="0"/>
              </a:rPr>
              <a:t>Muscles associated with the mouth (</a:t>
            </a:r>
            <a:r>
              <a:rPr lang="en-US" i="1" dirty="0">
                <a:cs typeface="Times New Roman" pitchFamily="18" charset="0"/>
              </a:rPr>
              <a:t>continued</a:t>
            </a:r>
            <a:r>
              <a:rPr lang="en-US" dirty="0">
                <a:cs typeface="Times New Roman" pitchFamily="18" charset="0"/>
              </a:rPr>
              <a:t>)</a:t>
            </a:r>
          </a:p>
          <a:p>
            <a:pPr lvl="1">
              <a:defRPr/>
            </a:pPr>
            <a:r>
              <a:rPr lang="en-US" b="1" dirty="0" err="1">
                <a:cs typeface="Times New Roman" pitchFamily="18" charset="0"/>
              </a:rPr>
              <a:t>Risorius</a:t>
            </a:r>
            <a:endParaRPr lang="en-US" dirty="0">
              <a:cs typeface="Times New Roman" pitchFamily="18" charset="0"/>
            </a:endParaRPr>
          </a:p>
          <a:p>
            <a:pPr lvl="2" indent="-283464">
              <a:defRPr/>
            </a:pPr>
            <a:r>
              <a:rPr lang="en-US" dirty="0">
                <a:cs typeface="Times New Roman" pitchFamily="18" charset="0"/>
              </a:rPr>
              <a:t>Pulls corner of the lips laterally</a:t>
            </a:r>
          </a:p>
          <a:p>
            <a:pPr lvl="1">
              <a:defRPr/>
            </a:pPr>
            <a:r>
              <a:rPr lang="en-US" b="1" dirty="0">
                <a:cs typeface="Times New Roman" pitchFamily="18" charset="0"/>
              </a:rPr>
              <a:t>Mentalis</a:t>
            </a:r>
          </a:p>
          <a:p>
            <a:pPr lvl="2" indent="-283464">
              <a:defRPr/>
            </a:pPr>
            <a:r>
              <a:rPr lang="en-US" dirty="0">
                <a:cs typeface="Times New Roman" pitchFamily="18" charset="0"/>
              </a:rPr>
              <a:t>Protrudes lower lip </a:t>
            </a:r>
          </a:p>
          <a:p>
            <a:pPr lvl="1">
              <a:defRPr/>
            </a:pPr>
            <a:r>
              <a:rPr lang="en-US" b="1" dirty="0">
                <a:cs typeface="Times New Roman" pitchFamily="18" charset="0"/>
              </a:rPr>
              <a:t>Platysma</a:t>
            </a:r>
          </a:p>
          <a:p>
            <a:pPr lvl="2" indent="-283464">
              <a:defRPr/>
            </a:pPr>
            <a:r>
              <a:rPr lang="en-US" dirty="0">
                <a:cs typeface="Times New Roman" pitchFamily="18" charset="0"/>
              </a:rPr>
              <a:t>Tenses skin of neck and pulls lower lip inferiorly</a:t>
            </a:r>
          </a:p>
          <a:p>
            <a:pPr lvl="1">
              <a:defRPr/>
            </a:pPr>
            <a:r>
              <a:rPr lang="en-US" b="1" dirty="0">
                <a:cs typeface="Times New Roman" pitchFamily="18" charset="0"/>
              </a:rPr>
              <a:t>Buccinator</a:t>
            </a:r>
          </a:p>
          <a:p>
            <a:pPr lvl="2" indent="-283464">
              <a:defRPr/>
            </a:pPr>
            <a:r>
              <a:rPr lang="en-US" dirty="0">
                <a:cs typeface="Times New Roman" pitchFamily="18" charset="0"/>
              </a:rPr>
              <a:t>Compresses cheek against the teeth when chewing</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20</a:t>
            </a:fld>
            <a:endParaRPr lang="en-US"/>
          </a:p>
        </p:txBody>
      </p:sp>
    </p:spTree>
    <p:extLst>
      <p:ext uri="{BB962C8B-B14F-4D97-AF65-F5344CB8AC3E}">
        <p14:creationId xmlns:p14="http://schemas.microsoft.com/office/powerpoint/2010/main" val="1640875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Muscles of Facial Expression, Anterior View</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645920" cy="365760"/>
          </a:xfrm>
        </p:spPr>
        <p:txBody>
          <a:bodyPr/>
          <a:lstStyle/>
          <a:p>
            <a:pPr>
              <a:spcBef>
                <a:spcPts val="600"/>
              </a:spcBef>
              <a:spcAft>
                <a:spcPts val="600"/>
              </a:spcAft>
            </a:pPr>
            <a:r>
              <a:rPr lang="en-US" altLang="en-US" sz="2000" dirty="0">
                <a:cs typeface="Times New Roman" pitchFamily="18" charset="0"/>
              </a:rPr>
              <a:t>Figure 11.5a</a:t>
            </a:r>
          </a:p>
        </p:txBody>
      </p:sp>
      <p:pic>
        <p:nvPicPr>
          <p:cNvPr id="9" name="Picture 3" descr="An illustration shows anterior view of facial muscles.">
            <a:extLst>
              <a:ext uri="{FF2B5EF4-FFF2-40B4-BE49-F238E27FC236}">
                <a16:creationId xmlns:a16="http://schemas.microsoft.com/office/drawing/2014/main" id="{AB2D91E1-1116-4178-93F0-9050F7A9F7CF}"/>
              </a:ext>
            </a:extLst>
          </p:cNvPr>
          <p:cNvPicPr>
            <a:picLocks noChangeAspect="1"/>
          </p:cNvPicPr>
          <p:nvPr/>
        </p:nvPicPr>
        <p:blipFill rotWithShape="1">
          <a:blip r:embed="rId2"/>
          <a:srcRect b="48105"/>
          <a:stretch/>
        </p:blipFill>
        <p:spPr bwMode="auto">
          <a:xfrm>
            <a:off x="1256621" y="1146553"/>
            <a:ext cx="6630758" cy="48463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21</a:t>
            </a:fld>
            <a:endParaRPr lang="en-US" dirty="0"/>
          </a:p>
        </p:txBody>
      </p:sp>
    </p:spTree>
    <p:extLst>
      <p:ext uri="{BB962C8B-B14F-4D97-AF65-F5344CB8AC3E}">
        <p14:creationId xmlns:p14="http://schemas.microsoft.com/office/powerpoint/2010/main" val="938921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Muscles of Facial Expression, Lateral View</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645920" cy="365760"/>
          </a:xfrm>
        </p:spPr>
        <p:txBody>
          <a:bodyPr/>
          <a:lstStyle/>
          <a:p>
            <a:pPr>
              <a:spcBef>
                <a:spcPts val="600"/>
              </a:spcBef>
              <a:spcAft>
                <a:spcPts val="600"/>
              </a:spcAft>
            </a:pPr>
            <a:r>
              <a:rPr lang="en-US" altLang="en-US" sz="2000" dirty="0">
                <a:cs typeface="Times New Roman" pitchFamily="18" charset="0"/>
              </a:rPr>
              <a:t>Figure 11.5b</a:t>
            </a:r>
          </a:p>
        </p:txBody>
      </p:sp>
      <p:pic>
        <p:nvPicPr>
          <p:cNvPr id="9" name="Picture 3" descr="An illustration shows lateral view of facial muscles.">
            <a:extLst>
              <a:ext uri="{FF2B5EF4-FFF2-40B4-BE49-F238E27FC236}">
                <a16:creationId xmlns:a16="http://schemas.microsoft.com/office/drawing/2014/main" id="{AB2D91E1-1116-4178-93F0-9050F7A9F7CF}"/>
              </a:ext>
            </a:extLst>
          </p:cNvPr>
          <p:cNvPicPr>
            <a:picLocks noChangeAspect="1"/>
          </p:cNvPicPr>
          <p:nvPr/>
        </p:nvPicPr>
        <p:blipFill rotWithShape="1">
          <a:blip r:embed="rId2"/>
          <a:srcRect t="53667"/>
          <a:stretch/>
        </p:blipFill>
        <p:spPr bwMode="auto">
          <a:xfrm>
            <a:off x="928714" y="1273902"/>
            <a:ext cx="7286572" cy="47548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22</a:t>
            </a:fld>
            <a:endParaRPr lang="en-US" dirty="0"/>
          </a:p>
        </p:txBody>
      </p:sp>
    </p:spTree>
    <p:extLst>
      <p:ext uri="{BB962C8B-B14F-4D97-AF65-F5344CB8AC3E}">
        <p14:creationId xmlns:p14="http://schemas.microsoft.com/office/powerpoint/2010/main" val="3292385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Surface Anatomy of Some Muscles of Facial Expression</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204675" y="6077564"/>
            <a:ext cx="1463040" cy="365760"/>
          </a:xfrm>
        </p:spPr>
        <p:txBody>
          <a:bodyPr/>
          <a:lstStyle/>
          <a:p>
            <a:pPr>
              <a:spcBef>
                <a:spcPts val="600"/>
              </a:spcBef>
              <a:spcAft>
                <a:spcPts val="600"/>
              </a:spcAft>
            </a:pPr>
            <a:r>
              <a:rPr lang="en-US" altLang="en-US" sz="2000" dirty="0">
                <a:cs typeface="Times New Roman" pitchFamily="18" charset="0"/>
              </a:rPr>
              <a:t>Figure 11.6</a:t>
            </a:r>
          </a:p>
        </p:txBody>
      </p:sp>
      <p:pic>
        <p:nvPicPr>
          <p:cNvPr id="10" name="Picture 3" descr="Six photos show various facial expressions along with the muscle involved.">
            <a:extLst>
              <a:ext uri="{FF2B5EF4-FFF2-40B4-BE49-F238E27FC236}">
                <a16:creationId xmlns:a16="http://schemas.microsoft.com/office/drawing/2014/main" id="{A1459600-8FFE-4BD2-900B-21092659ABED}"/>
              </a:ext>
            </a:extLst>
          </p:cNvPr>
          <p:cNvPicPr>
            <a:picLocks noChangeAspect="1"/>
          </p:cNvPicPr>
          <p:nvPr/>
        </p:nvPicPr>
        <p:blipFill>
          <a:blip r:embed="rId2"/>
          <a:stretch>
            <a:fillRect/>
          </a:stretch>
        </p:blipFill>
        <p:spPr bwMode="auto">
          <a:xfrm>
            <a:off x="1703186" y="1298291"/>
            <a:ext cx="5737629" cy="47548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4">
            <a:extLst>
              <a:ext uri="{FF2B5EF4-FFF2-40B4-BE49-F238E27FC236}">
                <a16:creationId xmlns:a16="http://schemas.microsoft.com/office/drawing/2014/main" id="{A161F006-7255-479B-8817-3FD33BE2F323}"/>
              </a:ext>
            </a:extLst>
          </p:cNvPr>
          <p:cNvSpPr>
            <a:spLocks noGrp="1"/>
          </p:cNvSpPr>
          <p:nvPr>
            <p:ph type="body" sz="quarter" idx="39"/>
          </p:nvPr>
        </p:nvSpPr>
        <p:spPr>
          <a:xfrm>
            <a:off x="1667715" y="6079088"/>
            <a:ext cx="5773100" cy="192024"/>
          </a:xfrm>
        </p:spPr>
        <p:txBody>
          <a:bodyPr/>
          <a:lstStyle/>
          <a:p>
            <a:r>
              <a:rPr lang="en-IN" dirty="0"/>
              <a:t>©McGraw-Hill Education/</a:t>
            </a:r>
            <a:r>
              <a:rPr lang="en-IN" dirty="0" err="1"/>
              <a:t>Jw</a:t>
            </a:r>
            <a:r>
              <a:rPr lang="en-IN" dirty="0"/>
              <a:t> Ramsey</a:t>
            </a:r>
          </a:p>
        </p:txBody>
      </p:sp>
      <p:sp>
        <p:nvSpPr>
          <p:cNvPr id="5" name="Text Placeholder 5">
            <a:extLst>
              <a:ext uri="{FF2B5EF4-FFF2-40B4-BE49-F238E27FC236}">
                <a16:creationId xmlns:a16="http://schemas.microsoft.com/office/drawing/2014/main" id="{E86FFCE7-C492-4D87-ADBF-166A32DEDF7D}"/>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6">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23</a:t>
            </a:fld>
            <a:endParaRPr lang="en-US" dirty="0"/>
          </a:p>
        </p:txBody>
      </p:sp>
    </p:spTree>
    <p:extLst>
      <p:ext uri="{BB962C8B-B14F-4D97-AF65-F5344CB8AC3E}">
        <p14:creationId xmlns:p14="http://schemas.microsoft.com/office/powerpoint/2010/main" val="3067841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7D368-2050-4859-B074-44253B5A342B}"/>
              </a:ext>
            </a:extLst>
          </p:cNvPr>
          <p:cNvSpPr>
            <a:spLocks noGrp="1"/>
          </p:cNvSpPr>
          <p:nvPr>
            <p:ph type="title"/>
          </p:nvPr>
        </p:nvSpPr>
        <p:spPr>
          <a:xfrm>
            <a:off x="342900" y="304800"/>
            <a:ext cx="7680960" cy="678611"/>
          </a:xfrm>
        </p:spPr>
        <p:txBody>
          <a:bodyPr/>
          <a:lstStyle/>
          <a:p>
            <a:r>
              <a:rPr lang="en-US" altLang="en-US" dirty="0"/>
              <a:t>Clinical View: Idiopathic Facial Nerve Paralysis (Bell Palsy)</a:t>
            </a:r>
            <a:endParaRPr lang="en-US" sz="1200" dirty="0"/>
          </a:p>
        </p:txBody>
      </p:sp>
      <p:sp>
        <p:nvSpPr>
          <p:cNvPr id="12" name="Content Placeholder 2">
            <a:extLst>
              <a:ext uri="{FF2B5EF4-FFF2-40B4-BE49-F238E27FC236}">
                <a16:creationId xmlns:a16="http://schemas.microsoft.com/office/drawing/2014/main" id="{B4233369-DDA0-4E4D-9130-D69DFB16AFB5}"/>
              </a:ext>
            </a:extLst>
          </p:cNvPr>
          <p:cNvSpPr>
            <a:spLocks noGrp="1"/>
          </p:cNvSpPr>
          <p:nvPr>
            <p:ph sz="quarter" idx="11"/>
          </p:nvPr>
        </p:nvSpPr>
        <p:spPr/>
        <p:txBody>
          <a:bodyPr/>
          <a:lstStyle/>
          <a:p>
            <a:pPr>
              <a:spcBef>
                <a:spcPts val="1200"/>
              </a:spcBef>
            </a:pPr>
            <a:r>
              <a:rPr lang="en-US" altLang="en-US" dirty="0">
                <a:cs typeface="Times New Roman" pitchFamily="18" charset="0"/>
              </a:rPr>
              <a:t>May be without known cause (idiopathic)</a:t>
            </a:r>
          </a:p>
          <a:p>
            <a:pPr>
              <a:spcBef>
                <a:spcPts val="1200"/>
              </a:spcBef>
            </a:pPr>
            <a:r>
              <a:rPr lang="en-US" altLang="en-US" dirty="0">
                <a:cs typeface="Times New Roman" pitchFamily="18" charset="0"/>
              </a:rPr>
              <a:t>Also known as </a:t>
            </a:r>
            <a:r>
              <a:rPr lang="en-US" altLang="en-US" i="1" dirty="0">
                <a:cs typeface="Times New Roman" pitchFamily="18" charset="0"/>
              </a:rPr>
              <a:t>Bell palsy</a:t>
            </a:r>
          </a:p>
          <a:p>
            <a:pPr>
              <a:spcBef>
                <a:spcPts val="1200"/>
              </a:spcBef>
            </a:pPr>
            <a:r>
              <a:rPr lang="en-US" altLang="en-US" dirty="0">
                <a:cs typeface="Times New Roman" pitchFamily="18" charset="0"/>
              </a:rPr>
              <a:t>Facial nerve inflamed and compressed</a:t>
            </a:r>
          </a:p>
          <a:p>
            <a:pPr lvl="1">
              <a:spcBef>
                <a:spcPts val="1200"/>
              </a:spcBef>
            </a:pPr>
            <a:r>
              <a:rPr lang="en-US" altLang="en-US" dirty="0">
                <a:cs typeface="Times New Roman" pitchFamily="18" charset="0"/>
              </a:rPr>
              <a:t>Muscles on same side paralyzed</a:t>
            </a:r>
          </a:p>
          <a:p>
            <a:pPr>
              <a:spcBef>
                <a:spcPts val="1200"/>
              </a:spcBef>
            </a:pPr>
            <a:r>
              <a:rPr lang="en-US" altLang="en-US" dirty="0">
                <a:cs typeface="Times New Roman" pitchFamily="18" charset="0"/>
              </a:rPr>
              <a:t>Prednisone often used to reduce swelling</a:t>
            </a:r>
          </a:p>
          <a:p>
            <a:pPr>
              <a:spcBef>
                <a:spcPts val="1200"/>
              </a:spcBef>
            </a:pPr>
            <a:r>
              <a:rPr lang="en-US" altLang="en-US" dirty="0">
                <a:cs typeface="Times New Roman" pitchFamily="18" charset="0"/>
              </a:rPr>
              <a:t>Level and timing of recovery varies</a:t>
            </a:r>
          </a:p>
        </p:txBody>
      </p:sp>
      <p:sp>
        <p:nvSpPr>
          <p:cNvPr id="7" name="Slide Number Placeholder 3">
            <a:extLst>
              <a:ext uri="{FF2B5EF4-FFF2-40B4-BE49-F238E27FC236}">
                <a16:creationId xmlns:a16="http://schemas.microsoft.com/office/drawing/2014/main" id="{EC40F2F2-1E3F-4088-ADB1-6CF33ED57349}"/>
              </a:ext>
            </a:extLst>
          </p:cNvPr>
          <p:cNvSpPr>
            <a:spLocks noGrp="1"/>
          </p:cNvSpPr>
          <p:nvPr>
            <p:ph type="sldNum" sz="quarter" idx="10"/>
          </p:nvPr>
        </p:nvSpPr>
        <p:spPr/>
        <p:txBody>
          <a:bodyPr/>
          <a:lstStyle/>
          <a:p>
            <a:fld id="{68151E55-6873-49E2-B8D5-2F265E6F1973}" type="slidenum">
              <a:rPr lang="en-US" smtClean="0"/>
              <a:pPr/>
              <a:t>24</a:t>
            </a:fld>
            <a:endParaRPr lang="en-US"/>
          </a:p>
        </p:txBody>
      </p:sp>
    </p:spTree>
    <p:extLst>
      <p:ext uri="{BB962C8B-B14F-4D97-AF65-F5344CB8AC3E}">
        <p14:creationId xmlns:p14="http://schemas.microsoft.com/office/powerpoint/2010/main" val="3543604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11.3b Extrinsic Eye Muscles</a:t>
            </a:r>
            <a:r>
              <a:rPr lang="en-US" altLang="en-US" sz="1200" dirty="0"/>
              <a:t> 1</a:t>
            </a:r>
            <a:endParaRPr lang="en-US" sz="1200" dirty="0"/>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a:spcBef>
                <a:spcPts val="500"/>
              </a:spcBef>
              <a:spcAft>
                <a:spcPts val="300"/>
              </a:spcAft>
              <a:defRPr/>
            </a:pPr>
            <a:r>
              <a:rPr lang="en-US" sz="2200" b="1" dirty="0">
                <a:cs typeface="Times New Roman" pitchFamily="18" charset="0"/>
              </a:rPr>
              <a:t>Extrinsic eye muscles </a:t>
            </a:r>
            <a:r>
              <a:rPr lang="en-US" sz="2200" dirty="0">
                <a:cs typeface="Times New Roman" pitchFamily="18" charset="0"/>
              </a:rPr>
              <a:t>are extraocular </a:t>
            </a:r>
          </a:p>
          <a:p>
            <a:pPr lvl="1">
              <a:spcBef>
                <a:spcPts val="500"/>
              </a:spcBef>
              <a:spcAft>
                <a:spcPts val="300"/>
              </a:spcAft>
              <a:defRPr/>
            </a:pPr>
            <a:r>
              <a:rPr lang="en-US" sz="2200" dirty="0">
                <a:cs typeface="Times New Roman" pitchFamily="18" charset="0"/>
              </a:rPr>
              <a:t>Insert onto outer surface of the eye and move it</a:t>
            </a:r>
            <a:endParaRPr lang="en-US" sz="2200" i="1" dirty="0">
              <a:cs typeface="Times New Roman" pitchFamily="18" charset="0"/>
            </a:endParaRPr>
          </a:p>
          <a:p>
            <a:pPr lvl="1">
              <a:spcBef>
                <a:spcPts val="500"/>
              </a:spcBef>
              <a:spcAft>
                <a:spcPts val="300"/>
              </a:spcAft>
              <a:defRPr/>
            </a:pPr>
            <a:r>
              <a:rPr lang="en-US" sz="2200" dirty="0">
                <a:cs typeface="Times New Roman" pitchFamily="18" charset="0"/>
              </a:rPr>
              <a:t>Six muscles: four rectus and two oblique</a:t>
            </a:r>
          </a:p>
          <a:p>
            <a:pPr>
              <a:spcBef>
                <a:spcPts val="500"/>
              </a:spcBef>
              <a:spcAft>
                <a:spcPts val="300"/>
              </a:spcAft>
              <a:defRPr/>
            </a:pPr>
            <a:r>
              <a:rPr lang="en-US" sz="2200" dirty="0">
                <a:cs typeface="Times New Roman" pitchFamily="18" charset="0"/>
              </a:rPr>
              <a:t>Rectus eye muscles originate from </a:t>
            </a:r>
            <a:r>
              <a:rPr lang="en-US" sz="2200" b="1" dirty="0">
                <a:cs typeface="Times New Roman" pitchFamily="18" charset="0"/>
              </a:rPr>
              <a:t>common tendinous ring</a:t>
            </a:r>
          </a:p>
          <a:p>
            <a:pPr lvl="1">
              <a:spcBef>
                <a:spcPts val="500"/>
              </a:spcBef>
              <a:spcAft>
                <a:spcPts val="300"/>
              </a:spcAft>
              <a:defRPr/>
            </a:pPr>
            <a:r>
              <a:rPr lang="en-US" sz="2200" b="1" dirty="0">
                <a:cs typeface="Times New Roman" pitchFamily="18" charset="0"/>
              </a:rPr>
              <a:t>Medial rectus </a:t>
            </a:r>
            <a:r>
              <a:rPr lang="en-US" sz="2200" dirty="0">
                <a:cs typeface="Times New Roman" pitchFamily="18" charset="0"/>
              </a:rPr>
              <a:t>pulls eye medially</a:t>
            </a:r>
            <a:endParaRPr lang="en-US" sz="2200" b="1" dirty="0">
              <a:cs typeface="Times New Roman" pitchFamily="18" charset="0"/>
            </a:endParaRPr>
          </a:p>
          <a:p>
            <a:pPr lvl="2">
              <a:spcBef>
                <a:spcPts val="500"/>
              </a:spcBef>
              <a:spcAft>
                <a:spcPts val="300"/>
              </a:spcAft>
              <a:defRPr/>
            </a:pPr>
            <a:r>
              <a:rPr lang="en-US" sz="1800" dirty="0">
                <a:cs typeface="Times New Roman" pitchFamily="18" charset="0"/>
              </a:rPr>
              <a:t>Innervated by CN III (oculomotor)</a:t>
            </a:r>
          </a:p>
          <a:p>
            <a:pPr lvl="1">
              <a:spcBef>
                <a:spcPts val="500"/>
              </a:spcBef>
              <a:spcAft>
                <a:spcPts val="300"/>
              </a:spcAft>
              <a:defRPr/>
            </a:pPr>
            <a:r>
              <a:rPr lang="en-US" sz="2200" b="1" dirty="0">
                <a:cs typeface="Times New Roman" pitchFamily="18" charset="0"/>
              </a:rPr>
              <a:t>Lateral rectus</a:t>
            </a:r>
            <a:r>
              <a:rPr lang="en-US" sz="2200" dirty="0">
                <a:cs typeface="Times New Roman" pitchFamily="18" charset="0"/>
              </a:rPr>
              <a:t> pulls eye laterally</a:t>
            </a:r>
            <a:endParaRPr lang="en-US" sz="2200" b="1" dirty="0">
              <a:cs typeface="Times New Roman" pitchFamily="18" charset="0"/>
            </a:endParaRPr>
          </a:p>
          <a:p>
            <a:pPr lvl="2">
              <a:spcBef>
                <a:spcPts val="500"/>
              </a:spcBef>
              <a:spcAft>
                <a:spcPts val="300"/>
              </a:spcAft>
              <a:defRPr/>
            </a:pPr>
            <a:r>
              <a:rPr lang="en-US" sz="1800" dirty="0">
                <a:cs typeface="Times New Roman" pitchFamily="18" charset="0"/>
              </a:rPr>
              <a:t>Innervated by CN VI (abducens)</a:t>
            </a:r>
          </a:p>
          <a:p>
            <a:pPr lvl="1">
              <a:spcBef>
                <a:spcPts val="500"/>
              </a:spcBef>
              <a:spcAft>
                <a:spcPts val="300"/>
              </a:spcAft>
              <a:defRPr/>
            </a:pPr>
            <a:r>
              <a:rPr lang="en-US" sz="2200" b="1" dirty="0">
                <a:cs typeface="Times New Roman" pitchFamily="18" charset="0"/>
              </a:rPr>
              <a:t>Inferior rectus </a:t>
            </a:r>
            <a:r>
              <a:rPr lang="en-US" sz="2200" dirty="0">
                <a:cs typeface="Times New Roman" pitchFamily="18" charset="0"/>
              </a:rPr>
              <a:t>pulls eye inferiorly and medially</a:t>
            </a:r>
            <a:endParaRPr lang="en-US" sz="2200" b="1" dirty="0">
              <a:cs typeface="Times New Roman" pitchFamily="18" charset="0"/>
            </a:endParaRPr>
          </a:p>
          <a:p>
            <a:pPr lvl="2">
              <a:spcBef>
                <a:spcPts val="500"/>
              </a:spcBef>
              <a:spcAft>
                <a:spcPts val="300"/>
              </a:spcAft>
              <a:defRPr/>
            </a:pPr>
            <a:r>
              <a:rPr lang="en-US" sz="1800" dirty="0">
                <a:cs typeface="Times New Roman" pitchFamily="18" charset="0"/>
              </a:rPr>
              <a:t>Innervated by CN III (oculomotor)</a:t>
            </a:r>
          </a:p>
          <a:p>
            <a:pPr lvl="1">
              <a:spcBef>
                <a:spcPts val="500"/>
              </a:spcBef>
              <a:spcAft>
                <a:spcPts val="300"/>
              </a:spcAft>
              <a:defRPr/>
            </a:pPr>
            <a:r>
              <a:rPr lang="en-US" sz="2200" b="1" dirty="0">
                <a:cs typeface="Times New Roman" pitchFamily="18" charset="0"/>
              </a:rPr>
              <a:t>Superior rectus </a:t>
            </a:r>
            <a:r>
              <a:rPr lang="en-US" sz="2200" dirty="0">
                <a:cs typeface="Times New Roman" pitchFamily="18" charset="0"/>
              </a:rPr>
              <a:t>pulls eye superiorly and medially</a:t>
            </a:r>
          </a:p>
          <a:p>
            <a:pPr lvl="2">
              <a:spcBef>
                <a:spcPts val="500"/>
              </a:spcBef>
              <a:spcAft>
                <a:spcPts val="300"/>
              </a:spcAft>
              <a:defRPr/>
            </a:pPr>
            <a:r>
              <a:rPr lang="en-US" sz="1800" dirty="0">
                <a:cs typeface="Times New Roman" pitchFamily="18" charset="0"/>
              </a:rPr>
              <a:t>Innervated by CN III (oculomotor)</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25</a:t>
            </a:fld>
            <a:endParaRPr lang="en-US"/>
          </a:p>
        </p:txBody>
      </p:sp>
    </p:spTree>
    <p:extLst>
      <p:ext uri="{BB962C8B-B14F-4D97-AF65-F5344CB8AC3E}">
        <p14:creationId xmlns:p14="http://schemas.microsoft.com/office/powerpoint/2010/main" val="2924541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11.3b Extrinsic Eye Muscles</a:t>
            </a:r>
            <a:r>
              <a:rPr lang="en-US" altLang="en-US" sz="1200" dirty="0"/>
              <a:t> 2</a:t>
            </a:r>
            <a:endParaRPr lang="en-US" sz="1200" dirty="0"/>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p:txBody>
          <a:bodyPr/>
          <a:lstStyle/>
          <a:p>
            <a:pPr>
              <a:defRPr/>
            </a:pPr>
            <a:r>
              <a:rPr lang="en-US" dirty="0">
                <a:cs typeface="Times New Roman" pitchFamily="18" charset="0"/>
              </a:rPr>
              <a:t>Oblique eye muscles</a:t>
            </a:r>
          </a:p>
          <a:p>
            <a:pPr lvl="1">
              <a:defRPr/>
            </a:pPr>
            <a:r>
              <a:rPr lang="en-US" b="1" dirty="0">
                <a:cs typeface="Times New Roman" pitchFamily="18" charset="0"/>
              </a:rPr>
              <a:t>Inferior oblique </a:t>
            </a:r>
            <a:r>
              <a:rPr lang="en-US" dirty="0" err="1">
                <a:cs typeface="Times New Roman" pitchFamily="18" charset="0"/>
              </a:rPr>
              <a:t>ealevates</a:t>
            </a:r>
            <a:r>
              <a:rPr lang="en-US" dirty="0">
                <a:cs typeface="Times New Roman" pitchFamily="18" charset="0"/>
              </a:rPr>
              <a:t> and turns eye laterally</a:t>
            </a:r>
          </a:p>
          <a:p>
            <a:pPr lvl="2" indent="-283464">
              <a:defRPr/>
            </a:pPr>
            <a:r>
              <a:rPr lang="en-US" dirty="0">
                <a:cs typeface="Times New Roman" pitchFamily="18" charset="0"/>
              </a:rPr>
              <a:t>Innervated by CN III (oculomotor)</a:t>
            </a:r>
          </a:p>
          <a:p>
            <a:pPr lvl="1">
              <a:defRPr/>
            </a:pPr>
            <a:r>
              <a:rPr lang="en-US" b="1" dirty="0">
                <a:cs typeface="Times New Roman" pitchFamily="18" charset="0"/>
              </a:rPr>
              <a:t>Superior oblique </a:t>
            </a:r>
            <a:r>
              <a:rPr lang="en-US" dirty="0">
                <a:cs typeface="Times New Roman" pitchFamily="18" charset="0"/>
              </a:rPr>
              <a:t>depresses and turns the eye laterally</a:t>
            </a:r>
          </a:p>
          <a:p>
            <a:pPr lvl="2" indent="-283464">
              <a:defRPr/>
            </a:pPr>
            <a:r>
              <a:rPr lang="en-US" dirty="0">
                <a:cs typeface="Times New Roman" pitchFamily="18" charset="0"/>
              </a:rPr>
              <a:t>Passes through pulleylike loop, </a:t>
            </a:r>
            <a:r>
              <a:rPr lang="en-US" b="1" dirty="0">
                <a:cs typeface="Times New Roman" pitchFamily="18" charset="0"/>
              </a:rPr>
              <a:t>trochlea</a:t>
            </a:r>
          </a:p>
          <a:p>
            <a:pPr lvl="2" indent="-283464">
              <a:defRPr/>
            </a:pPr>
            <a:r>
              <a:rPr lang="en-US" dirty="0">
                <a:cs typeface="Times New Roman" pitchFamily="18" charset="0"/>
              </a:rPr>
              <a:t>Innervated by CN IV (trochlear)</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26</a:t>
            </a:fld>
            <a:endParaRPr lang="en-US"/>
          </a:p>
        </p:txBody>
      </p:sp>
    </p:spTree>
    <p:extLst>
      <p:ext uri="{BB962C8B-B14F-4D97-AF65-F5344CB8AC3E}">
        <p14:creationId xmlns:p14="http://schemas.microsoft.com/office/powerpoint/2010/main" val="2209341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Lateral View of Right Eye</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645920" cy="365760"/>
          </a:xfrm>
        </p:spPr>
        <p:txBody>
          <a:bodyPr/>
          <a:lstStyle/>
          <a:p>
            <a:pPr>
              <a:spcBef>
                <a:spcPts val="600"/>
              </a:spcBef>
              <a:spcAft>
                <a:spcPts val="600"/>
              </a:spcAft>
            </a:pPr>
            <a:r>
              <a:rPr lang="en-US" altLang="en-US" sz="2000" dirty="0">
                <a:cs typeface="Times New Roman" pitchFamily="18" charset="0"/>
              </a:rPr>
              <a:t>Figure 11.7a</a:t>
            </a:r>
          </a:p>
        </p:txBody>
      </p:sp>
      <p:pic>
        <p:nvPicPr>
          <p:cNvPr id="8" name="Picture 3" descr="An illustration of lateral view of right eye.">
            <a:extLst>
              <a:ext uri="{FF2B5EF4-FFF2-40B4-BE49-F238E27FC236}">
                <a16:creationId xmlns:a16="http://schemas.microsoft.com/office/drawing/2014/main" id="{D13AEA38-9712-4822-B1CB-EE361AE60833}"/>
              </a:ext>
            </a:extLst>
          </p:cNvPr>
          <p:cNvPicPr>
            <a:picLocks noChangeAspect="1"/>
          </p:cNvPicPr>
          <p:nvPr/>
        </p:nvPicPr>
        <p:blipFill>
          <a:blip r:embed="rId2"/>
          <a:stretch>
            <a:fillRect/>
          </a:stretch>
        </p:blipFill>
        <p:spPr bwMode="auto">
          <a:xfrm>
            <a:off x="1265992" y="1320285"/>
            <a:ext cx="6612016" cy="47548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27</a:t>
            </a:fld>
            <a:endParaRPr lang="en-US" dirty="0"/>
          </a:p>
        </p:txBody>
      </p:sp>
    </p:spTree>
    <p:extLst>
      <p:ext uri="{BB962C8B-B14F-4D97-AF65-F5344CB8AC3E}">
        <p14:creationId xmlns:p14="http://schemas.microsoft.com/office/powerpoint/2010/main" val="1142938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Medial View of Right Eye</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645920" cy="365760"/>
          </a:xfrm>
        </p:spPr>
        <p:txBody>
          <a:bodyPr/>
          <a:lstStyle/>
          <a:p>
            <a:pPr>
              <a:spcBef>
                <a:spcPts val="600"/>
              </a:spcBef>
              <a:spcAft>
                <a:spcPts val="600"/>
              </a:spcAft>
            </a:pPr>
            <a:r>
              <a:rPr lang="en-US" altLang="en-US" sz="2000" dirty="0">
                <a:cs typeface="Times New Roman" pitchFamily="18" charset="0"/>
              </a:rPr>
              <a:t>Figure 11.7b</a:t>
            </a:r>
          </a:p>
        </p:txBody>
      </p:sp>
      <p:pic>
        <p:nvPicPr>
          <p:cNvPr id="9" name="Picture 3" descr="An illustration of medial view of right eye.">
            <a:extLst>
              <a:ext uri="{FF2B5EF4-FFF2-40B4-BE49-F238E27FC236}">
                <a16:creationId xmlns:a16="http://schemas.microsoft.com/office/drawing/2014/main" id="{081BA5BE-BD29-43D3-8EC6-FCD52E44A606}"/>
              </a:ext>
            </a:extLst>
          </p:cNvPr>
          <p:cNvPicPr>
            <a:picLocks noChangeAspect="1"/>
          </p:cNvPicPr>
          <p:nvPr/>
        </p:nvPicPr>
        <p:blipFill>
          <a:blip r:embed="rId2"/>
          <a:stretch>
            <a:fillRect/>
          </a:stretch>
        </p:blipFill>
        <p:spPr bwMode="auto">
          <a:xfrm>
            <a:off x="1494479" y="1216854"/>
            <a:ext cx="5911203" cy="47548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28</a:t>
            </a:fld>
            <a:endParaRPr lang="en-US" dirty="0"/>
          </a:p>
        </p:txBody>
      </p:sp>
    </p:spTree>
    <p:extLst>
      <p:ext uri="{BB962C8B-B14F-4D97-AF65-F5344CB8AC3E}">
        <p14:creationId xmlns:p14="http://schemas.microsoft.com/office/powerpoint/2010/main" val="3218732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Anterior View of Right Orbit</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645920" cy="365760"/>
          </a:xfrm>
        </p:spPr>
        <p:txBody>
          <a:bodyPr/>
          <a:lstStyle/>
          <a:p>
            <a:pPr>
              <a:spcBef>
                <a:spcPts val="600"/>
              </a:spcBef>
              <a:spcAft>
                <a:spcPts val="600"/>
              </a:spcAft>
            </a:pPr>
            <a:r>
              <a:rPr lang="en-US" altLang="en-US" sz="2000" dirty="0">
                <a:cs typeface="Times New Roman" pitchFamily="18" charset="0"/>
              </a:rPr>
              <a:t>Figure 11.7c</a:t>
            </a:r>
          </a:p>
        </p:txBody>
      </p:sp>
      <p:pic>
        <p:nvPicPr>
          <p:cNvPr id="8" name="Picture 3" descr="An illustration of anterior view of right orbit.">
            <a:extLst>
              <a:ext uri="{FF2B5EF4-FFF2-40B4-BE49-F238E27FC236}">
                <a16:creationId xmlns:a16="http://schemas.microsoft.com/office/drawing/2014/main" id="{40242F96-05FE-4A69-85F6-5FBA4BF88C36}"/>
              </a:ext>
            </a:extLst>
          </p:cNvPr>
          <p:cNvPicPr>
            <a:picLocks noChangeAspect="1"/>
          </p:cNvPicPr>
          <p:nvPr/>
        </p:nvPicPr>
        <p:blipFill>
          <a:blip r:embed="rId2"/>
          <a:stretch>
            <a:fillRect/>
          </a:stretch>
        </p:blipFill>
        <p:spPr bwMode="auto">
          <a:xfrm>
            <a:off x="1266566" y="1204779"/>
            <a:ext cx="6610869" cy="47548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29</a:t>
            </a:fld>
            <a:endParaRPr lang="en-US" dirty="0"/>
          </a:p>
        </p:txBody>
      </p:sp>
    </p:spTree>
    <p:extLst>
      <p:ext uri="{BB962C8B-B14F-4D97-AF65-F5344CB8AC3E}">
        <p14:creationId xmlns:p14="http://schemas.microsoft.com/office/powerpoint/2010/main" val="350582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Body Musculature: Anterior View</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645920" cy="365760"/>
          </a:xfrm>
        </p:spPr>
        <p:txBody>
          <a:bodyPr/>
          <a:lstStyle/>
          <a:p>
            <a:pPr>
              <a:spcBef>
                <a:spcPts val="600"/>
              </a:spcBef>
              <a:spcAft>
                <a:spcPts val="600"/>
              </a:spcAft>
            </a:pPr>
            <a:r>
              <a:rPr lang="en-US" altLang="en-US" sz="2000" dirty="0">
                <a:cs typeface="Times New Roman" pitchFamily="18" charset="0"/>
              </a:rPr>
              <a:t>Figure 11.1a</a:t>
            </a:r>
          </a:p>
        </p:txBody>
      </p:sp>
      <p:pic>
        <p:nvPicPr>
          <p:cNvPr id="8" name="Picture 3" descr="An illustration shows anterior view of the human musculature.">
            <a:extLst>
              <a:ext uri="{FF2B5EF4-FFF2-40B4-BE49-F238E27FC236}">
                <a16:creationId xmlns:a16="http://schemas.microsoft.com/office/drawing/2014/main" id="{50E50726-9047-4769-99F1-8D920E6870BD}"/>
              </a:ext>
            </a:extLst>
          </p:cNvPr>
          <p:cNvPicPr>
            <a:picLocks noChangeAspect="1"/>
          </p:cNvPicPr>
          <p:nvPr/>
        </p:nvPicPr>
        <p:blipFill>
          <a:blip r:embed="rId2"/>
          <a:stretch>
            <a:fillRect/>
          </a:stretch>
        </p:blipFill>
        <p:spPr bwMode="auto">
          <a:xfrm>
            <a:off x="3038402" y="1195647"/>
            <a:ext cx="3067196" cy="5029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a:t>
            </a:fld>
            <a:endParaRPr lang="en-US" dirty="0"/>
          </a:p>
        </p:txBody>
      </p:sp>
    </p:spTree>
    <p:extLst>
      <p:ext uri="{BB962C8B-B14F-4D97-AF65-F5344CB8AC3E}">
        <p14:creationId xmlns:p14="http://schemas.microsoft.com/office/powerpoint/2010/main" val="340380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Superior View of Left and Right Orbits</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645920" cy="365760"/>
          </a:xfrm>
        </p:spPr>
        <p:txBody>
          <a:bodyPr/>
          <a:lstStyle/>
          <a:p>
            <a:pPr>
              <a:spcBef>
                <a:spcPts val="600"/>
              </a:spcBef>
              <a:spcAft>
                <a:spcPts val="600"/>
              </a:spcAft>
            </a:pPr>
            <a:r>
              <a:rPr lang="en-US" altLang="en-US" sz="2000" dirty="0">
                <a:cs typeface="Times New Roman" pitchFamily="18" charset="0"/>
              </a:rPr>
              <a:t>Figure 11.7d</a:t>
            </a:r>
          </a:p>
        </p:txBody>
      </p:sp>
      <p:pic>
        <p:nvPicPr>
          <p:cNvPr id="9" name="Picture 3" descr="An illustration of superior view of right and left orbits.">
            <a:extLst>
              <a:ext uri="{FF2B5EF4-FFF2-40B4-BE49-F238E27FC236}">
                <a16:creationId xmlns:a16="http://schemas.microsoft.com/office/drawing/2014/main" id="{7B3EADAC-F6F4-4880-8422-C292F68F1BB9}"/>
              </a:ext>
            </a:extLst>
          </p:cNvPr>
          <p:cNvPicPr>
            <a:picLocks noChangeAspect="1"/>
          </p:cNvPicPr>
          <p:nvPr/>
        </p:nvPicPr>
        <p:blipFill>
          <a:blip r:embed="rId2"/>
          <a:stretch>
            <a:fillRect/>
          </a:stretch>
        </p:blipFill>
        <p:spPr bwMode="auto">
          <a:xfrm>
            <a:off x="1437592" y="1249022"/>
            <a:ext cx="6268816" cy="47548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30</a:t>
            </a:fld>
            <a:endParaRPr lang="en-US" dirty="0"/>
          </a:p>
        </p:txBody>
      </p:sp>
    </p:spTree>
    <p:extLst>
      <p:ext uri="{BB962C8B-B14F-4D97-AF65-F5344CB8AC3E}">
        <p14:creationId xmlns:p14="http://schemas.microsoft.com/office/powerpoint/2010/main" val="381590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pPr>
              <a:spcAft>
                <a:spcPts val="1500"/>
              </a:spcAft>
            </a:pPr>
            <a:r>
              <a:rPr lang="en-US" altLang="en-US" dirty="0"/>
              <a:t>11.3c Muscles of the Oral Cavity and Pharynx</a:t>
            </a:r>
            <a:r>
              <a:rPr lang="en-US" altLang="en-US" sz="1200" dirty="0"/>
              <a:t> 1</a:t>
            </a: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212080"/>
          </a:xfrm>
        </p:spPr>
        <p:txBody>
          <a:bodyPr/>
          <a:lstStyle/>
          <a:p>
            <a:pPr>
              <a:spcBef>
                <a:spcPts val="500"/>
              </a:spcBef>
              <a:spcAft>
                <a:spcPts val="200"/>
              </a:spcAft>
              <a:defRPr/>
            </a:pPr>
            <a:r>
              <a:rPr lang="en-US" altLang="en-US" sz="2200" b="1" dirty="0">
                <a:cs typeface="Times New Roman" pitchFamily="18" charset="0"/>
              </a:rPr>
              <a:t>Muscles of mastication (chewing)</a:t>
            </a:r>
          </a:p>
          <a:p>
            <a:pPr lvl="1" indent="-347472">
              <a:spcBef>
                <a:spcPts val="500"/>
              </a:spcBef>
              <a:spcAft>
                <a:spcPts val="200"/>
              </a:spcAft>
              <a:defRPr/>
            </a:pPr>
            <a:r>
              <a:rPr lang="en-US" altLang="en-US" sz="2200" dirty="0">
                <a:cs typeface="Times New Roman" pitchFamily="18" charset="0"/>
              </a:rPr>
              <a:t>Four paired muscles move mandible at temporomandibular joint (TMJ)</a:t>
            </a:r>
          </a:p>
          <a:p>
            <a:pPr lvl="1" indent="-347472">
              <a:spcBef>
                <a:spcPts val="500"/>
              </a:spcBef>
              <a:spcAft>
                <a:spcPts val="200"/>
              </a:spcAft>
              <a:defRPr/>
            </a:pPr>
            <a:r>
              <a:rPr lang="en-US" altLang="en-US" sz="2200" dirty="0">
                <a:cs typeface="Times New Roman" pitchFamily="18" charset="0"/>
              </a:rPr>
              <a:t>All four are innervated by CN V (trigeminal)</a:t>
            </a:r>
          </a:p>
          <a:p>
            <a:pPr lvl="1" indent="-347472">
              <a:spcBef>
                <a:spcPts val="500"/>
              </a:spcBef>
              <a:spcAft>
                <a:spcPts val="200"/>
              </a:spcAft>
              <a:defRPr/>
            </a:pPr>
            <a:r>
              <a:rPr lang="en-US" altLang="en-US" sz="2200" b="1" dirty="0">
                <a:cs typeface="Times New Roman" pitchFamily="18" charset="0"/>
              </a:rPr>
              <a:t>Temporalis</a:t>
            </a:r>
          </a:p>
          <a:p>
            <a:pPr lvl="2">
              <a:spcBef>
                <a:spcPts val="500"/>
              </a:spcBef>
              <a:spcAft>
                <a:spcPts val="200"/>
              </a:spcAft>
              <a:defRPr/>
            </a:pPr>
            <a:r>
              <a:rPr lang="en-US" altLang="en-US" sz="1800" dirty="0">
                <a:cs typeface="Times New Roman" pitchFamily="18" charset="0"/>
              </a:rPr>
              <a:t>Elevates and pulls the mandible posteriorly (retracts)</a:t>
            </a:r>
          </a:p>
          <a:p>
            <a:pPr lvl="2">
              <a:spcBef>
                <a:spcPts val="500"/>
              </a:spcBef>
              <a:spcAft>
                <a:spcPts val="200"/>
              </a:spcAft>
              <a:defRPr/>
            </a:pPr>
            <a:r>
              <a:rPr lang="en-US" altLang="en-US" sz="1800" dirty="0">
                <a:cs typeface="Times New Roman" pitchFamily="18" charset="0"/>
              </a:rPr>
              <a:t>Broad, fan-shaped muscle</a:t>
            </a:r>
          </a:p>
          <a:p>
            <a:pPr lvl="1" indent="-347472">
              <a:spcBef>
                <a:spcPts val="500"/>
              </a:spcBef>
              <a:spcAft>
                <a:spcPts val="200"/>
              </a:spcAft>
              <a:defRPr/>
            </a:pPr>
            <a:r>
              <a:rPr lang="en-US" altLang="en-US" sz="2200" b="1" dirty="0">
                <a:cs typeface="Times New Roman" pitchFamily="18" charset="0"/>
              </a:rPr>
              <a:t>Masseter</a:t>
            </a:r>
          </a:p>
          <a:p>
            <a:pPr lvl="2">
              <a:spcBef>
                <a:spcPts val="500"/>
              </a:spcBef>
              <a:spcAft>
                <a:spcPts val="200"/>
              </a:spcAft>
              <a:defRPr/>
            </a:pPr>
            <a:r>
              <a:rPr lang="en-US" altLang="en-US" sz="1800" dirty="0">
                <a:cs typeface="Times New Roman" pitchFamily="18" charset="0"/>
              </a:rPr>
              <a:t>Elevates and pulls the mandible anteriorly (protracts)</a:t>
            </a:r>
          </a:p>
          <a:p>
            <a:pPr lvl="2">
              <a:spcBef>
                <a:spcPts val="500"/>
              </a:spcBef>
              <a:spcAft>
                <a:spcPts val="200"/>
              </a:spcAft>
              <a:defRPr/>
            </a:pPr>
            <a:r>
              <a:rPr lang="en-US" altLang="en-US" sz="1800" dirty="0">
                <a:cs typeface="Times New Roman" pitchFamily="18" charset="0"/>
              </a:rPr>
              <a:t>Most powerful and important masticatory muscle</a:t>
            </a:r>
          </a:p>
          <a:p>
            <a:pPr lvl="1" indent="-347472">
              <a:spcBef>
                <a:spcPts val="500"/>
              </a:spcBef>
              <a:spcAft>
                <a:spcPts val="200"/>
              </a:spcAft>
              <a:defRPr/>
            </a:pPr>
            <a:r>
              <a:rPr lang="en-US" sz="2200" b="1" dirty="0">
                <a:cs typeface="Times New Roman" pitchFamily="18" charset="0"/>
              </a:rPr>
              <a:t>Medial </a:t>
            </a:r>
            <a:r>
              <a:rPr lang="en-US" sz="2200" dirty="0">
                <a:cs typeface="Times New Roman" pitchFamily="18" charset="0"/>
              </a:rPr>
              <a:t>and</a:t>
            </a:r>
            <a:r>
              <a:rPr lang="en-US" sz="2200" b="1" dirty="0">
                <a:cs typeface="Times New Roman" pitchFamily="18" charset="0"/>
              </a:rPr>
              <a:t> lateral pterygoid</a:t>
            </a:r>
          </a:p>
          <a:p>
            <a:pPr lvl="2">
              <a:spcBef>
                <a:spcPts val="500"/>
              </a:spcBef>
              <a:spcAft>
                <a:spcPts val="200"/>
              </a:spcAft>
              <a:defRPr/>
            </a:pPr>
            <a:r>
              <a:rPr lang="en-US" sz="1800" dirty="0">
                <a:cs typeface="Times New Roman" pitchFamily="18" charset="0"/>
              </a:rPr>
              <a:t>Protraction and side to side movement of mandible</a:t>
            </a:r>
          </a:p>
          <a:p>
            <a:pPr lvl="2">
              <a:spcBef>
                <a:spcPts val="500"/>
              </a:spcBef>
              <a:spcAft>
                <a:spcPts val="200"/>
              </a:spcAft>
              <a:defRPr/>
            </a:pPr>
            <a:r>
              <a:rPr lang="en-US" sz="1800" dirty="0">
                <a:cs typeface="Times New Roman" pitchFamily="18" charset="0"/>
              </a:rPr>
              <a:t>Medial pterygoid also helps with elevation of mandible</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31</a:t>
            </a:fld>
            <a:endParaRPr lang="en-US"/>
          </a:p>
        </p:txBody>
      </p:sp>
    </p:spTree>
    <p:extLst>
      <p:ext uri="{BB962C8B-B14F-4D97-AF65-F5344CB8AC3E}">
        <p14:creationId xmlns:p14="http://schemas.microsoft.com/office/powerpoint/2010/main" val="1711201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Muscles of Mastication</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463040" cy="365760"/>
          </a:xfrm>
        </p:spPr>
        <p:txBody>
          <a:bodyPr/>
          <a:lstStyle/>
          <a:p>
            <a:pPr>
              <a:spcBef>
                <a:spcPts val="600"/>
              </a:spcBef>
              <a:spcAft>
                <a:spcPts val="600"/>
              </a:spcAft>
            </a:pPr>
            <a:r>
              <a:rPr lang="en-US" altLang="en-US" sz="2000" dirty="0">
                <a:cs typeface="Times New Roman" pitchFamily="18" charset="0"/>
              </a:rPr>
              <a:t>Figure 11.8</a:t>
            </a:r>
          </a:p>
        </p:txBody>
      </p:sp>
      <p:pic>
        <p:nvPicPr>
          <p:cNvPr id="8" name="Picture 3" descr="Two illustrations show muscle of mastication.">
            <a:extLst>
              <a:ext uri="{FF2B5EF4-FFF2-40B4-BE49-F238E27FC236}">
                <a16:creationId xmlns:a16="http://schemas.microsoft.com/office/drawing/2014/main" id="{11FE1737-CDE8-41E9-9616-04E20A4D99AF}"/>
              </a:ext>
            </a:extLst>
          </p:cNvPr>
          <p:cNvPicPr>
            <a:picLocks noChangeAspect="1"/>
          </p:cNvPicPr>
          <p:nvPr/>
        </p:nvPicPr>
        <p:blipFill>
          <a:blip r:embed="rId2"/>
          <a:stretch>
            <a:fillRect/>
          </a:stretch>
        </p:blipFill>
        <p:spPr bwMode="auto">
          <a:xfrm>
            <a:off x="885400" y="1231602"/>
            <a:ext cx="7373200" cy="47548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32</a:t>
            </a:fld>
            <a:endParaRPr lang="en-US" dirty="0"/>
          </a:p>
        </p:txBody>
      </p:sp>
    </p:spTree>
    <p:extLst>
      <p:ext uri="{BB962C8B-B14F-4D97-AF65-F5344CB8AC3E}">
        <p14:creationId xmlns:p14="http://schemas.microsoft.com/office/powerpoint/2010/main" val="3660534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pPr>
              <a:spcAft>
                <a:spcPts val="1500"/>
              </a:spcAft>
            </a:pPr>
            <a:r>
              <a:rPr lang="en-US" altLang="en-US" dirty="0"/>
              <a:t>11.3c Muscles of the Oral Cavity and Pharynx</a:t>
            </a:r>
            <a:r>
              <a:rPr lang="en-US" altLang="en-US" sz="1200" dirty="0"/>
              <a:t> 2</a:t>
            </a: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212080"/>
          </a:xfrm>
        </p:spPr>
        <p:txBody>
          <a:bodyPr/>
          <a:lstStyle/>
          <a:p>
            <a:pPr>
              <a:spcBef>
                <a:spcPts val="600"/>
              </a:spcBef>
              <a:spcAft>
                <a:spcPts val="600"/>
              </a:spcAft>
            </a:pPr>
            <a:r>
              <a:rPr lang="en-US" altLang="en-US" sz="2200" b="1" dirty="0">
                <a:cs typeface="Times New Roman" pitchFamily="18" charset="0"/>
              </a:rPr>
              <a:t>Muscles that move the tongue</a:t>
            </a:r>
          </a:p>
          <a:p>
            <a:pPr lvl="1" indent="-347472">
              <a:spcBef>
                <a:spcPts val="600"/>
              </a:spcBef>
              <a:spcAft>
                <a:spcPts val="600"/>
              </a:spcAft>
            </a:pPr>
            <a:r>
              <a:rPr lang="en-US" altLang="en-US" sz="2200" dirty="0">
                <a:cs typeface="Times New Roman" pitchFamily="18" charset="0"/>
              </a:rPr>
              <a:t>Tongue consists of </a:t>
            </a:r>
            <a:r>
              <a:rPr lang="en-US" altLang="en-US" sz="2200" b="1" dirty="0">
                <a:cs typeface="Times New Roman" pitchFamily="18" charset="0"/>
              </a:rPr>
              <a:t>intrinsic muscles </a:t>
            </a:r>
            <a:r>
              <a:rPr lang="en-US" altLang="en-US" sz="2200" dirty="0">
                <a:cs typeface="Times New Roman" pitchFamily="18" charset="0"/>
              </a:rPr>
              <a:t>that change shape during chewing and speaking</a:t>
            </a:r>
            <a:endParaRPr lang="en-US" altLang="en-US" sz="2200" b="1" dirty="0">
              <a:cs typeface="Times New Roman" pitchFamily="18" charset="0"/>
            </a:endParaRPr>
          </a:p>
          <a:p>
            <a:pPr lvl="1" indent="-347472">
              <a:spcBef>
                <a:spcPts val="600"/>
              </a:spcBef>
              <a:spcAft>
                <a:spcPts val="600"/>
              </a:spcAft>
            </a:pPr>
            <a:r>
              <a:rPr lang="en-US" altLang="en-US" sz="2200" b="1" dirty="0">
                <a:cs typeface="Times New Roman" pitchFamily="18" charset="0"/>
              </a:rPr>
              <a:t>Extrinsic muscles </a:t>
            </a:r>
            <a:r>
              <a:rPr lang="en-US" altLang="en-US" sz="2200" dirty="0">
                <a:cs typeface="Times New Roman" pitchFamily="18" charset="0"/>
              </a:rPr>
              <a:t>arise in head and neck and attach to tongue</a:t>
            </a:r>
          </a:p>
          <a:p>
            <a:pPr lvl="2">
              <a:spcBef>
                <a:spcPts val="600"/>
              </a:spcBef>
              <a:spcAft>
                <a:spcPts val="600"/>
              </a:spcAft>
            </a:pPr>
            <a:r>
              <a:rPr lang="en-US" altLang="en-US" sz="1800" dirty="0">
                <a:cs typeface="Times New Roman" pitchFamily="18" charset="0"/>
              </a:rPr>
              <a:t>Names end in suffix –</a:t>
            </a:r>
            <a:r>
              <a:rPr lang="en-US" altLang="en-US" sz="1800" i="1" dirty="0" err="1">
                <a:cs typeface="Times New Roman" pitchFamily="18" charset="0"/>
              </a:rPr>
              <a:t>glossus</a:t>
            </a:r>
            <a:r>
              <a:rPr lang="en-US" altLang="en-US" sz="1800" i="1" dirty="0">
                <a:cs typeface="Times New Roman" pitchFamily="18" charset="0"/>
              </a:rPr>
              <a:t> </a:t>
            </a:r>
          </a:p>
          <a:p>
            <a:pPr lvl="2">
              <a:spcBef>
                <a:spcPts val="600"/>
              </a:spcBef>
              <a:spcAft>
                <a:spcPts val="600"/>
              </a:spcAft>
            </a:pPr>
            <a:r>
              <a:rPr lang="en-US" altLang="en-US" sz="1800" dirty="0">
                <a:cs typeface="Times New Roman" pitchFamily="18" charset="0"/>
              </a:rPr>
              <a:t>Produce movements for manipulating food and speaking</a:t>
            </a:r>
          </a:p>
          <a:p>
            <a:pPr lvl="2">
              <a:spcBef>
                <a:spcPts val="600"/>
              </a:spcBef>
              <a:spcAft>
                <a:spcPts val="600"/>
              </a:spcAft>
            </a:pPr>
            <a:r>
              <a:rPr lang="en-US" altLang="en-US" sz="1800" dirty="0">
                <a:cs typeface="Times New Roman" pitchFamily="18" charset="0"/>
              </a:rPr>
              <a:t>Most are innervated by CN XII, hypoglossal nerve</a:t>
            </a:r>
          </a:p>
          <a:p>
            <a:pPr lvl="2">
              <a:spcBef>
                <a:spcPts val="600"/>
              </a:spcBef>
              <a:spcAft>
                <a:spcPts val="600"/>
              </a:spcAft>
            </a:pPr>
            <a:r>
              <a:rPr lang="en-US" altLang="en-US" sz="1800" dirty="0">
                <a:cs typeface="Times New Roman" pitchFamily="18" charset="0"/>
              </a:rPr>
              <a:t>Extrinsic muscles are paired, and they include:</a:t>
            </a:r>
          </a:p>
          <a:p>
            <a:pPr marL="914400" lvl="3">
              <a:spcBef>
                <a:spcPts val="600"/>
              </a:spcBef>
              <a:spcAft>
                <a:spcPts val="600"/>
              </a:spcAft>
            </a:pPr>
            <a:r>
              <a:rPr lang="en-US" altLang="en-US" sz="1600" b="1" dirty="0">
                <a:cs typeface="Times New Roman" pitchFamily="18" charset="0"/>
              </a:rPr>
              <a:t>Genioglossus</a:t>
            </a:r>
            <a:r>
              <a:rPr lang="en-US" altLang="en-US" sz="1600" dirty="0">
                <a:cs typeface="Times New Roman" pitchFamily="18" charset="0"/>
              </a:rPr>
              <a:t> – protract tongue</a:t>
            </a:r>
          </a:p>
          <a:p>
            <a:pPr marL="914400" lvl="3">
              <a:spcBef>
                <a:spcPts val="600"/>
              </a:spcBef>
              <a:spcAft>
                <a:spcPts val="600"/>
              </a:spcAft>
            </a:pPr>
            <a:r>
              <a:rPr lang="en-US" altLang="en-US" sz="1600" b="1" dirty="0">
                <a:cs typeface="Times New Roman" pitchFamily="18" charset="0"/>
              </a:rPr>
              <a:t>Styloglossus</a:t>
            </a:r>
            <a:r>
              <a:rPr lang="en-US" altLang="en-US" sz="1600" dirty="0">
                <a:cs typeface="Times New Roman" pitchFamily="18" charset="0"/>
              </a:rPr>
              <a:t> – elevate and retract tongue</a:t>
            </a:r>
          </a:p>
          <a:p>
            <a:pPr marL="914400" lvl="3">
              <a:spcBef>
                <a:spcPts val="600"/>
              </a:spcBef>
              <a:spcAft>
                <a:spcPts val="600"/>
              </a:spcAft>
            </a:pPr>
            <a:r>
              <a:rPr lang="en-US" altLang="en-US" sz="1600" b="1" dirty="0">
                <a:cs typeface="Times New Roman" pitchFamily="18" charset="0"/>
              </a:rPr>
              <a:t>Hyoglossus</a:t>
            </a:r>
            <a:r>
              <a:rPr lang="en-US" altLang="en-US" sz="1600" dirty="0">
                <a:cs typeface="Times New Roman" pitchFamily="18" charset="0"/>
              </a:rPr>
              <a:t> – depress and retract tongue</a:t>
            </a:r>
          </a:p>
          <a:p>
            <a:pPr marL="914400" lvl="3">
              <a:spcBef>
                <a:spcPts val="600"/>
              </a:spcBef>
              <a:spcAft>
                <a:spcPts val="600"/>
              </a:spcAft>
            </a:pPr>
            <a:r>
              <a:rPr lang="en-US" altLang="en-US" sz="1600" b="1" dirty="0">
                <a:cs typeface="Times New Roman" pitchFamily="18" charset="0"/>
              </a:rPr>
              <a:t>Palatoglossus</a:t>
            </a:r>
            <a:r>
              <a:rPr lang="en-US" altLang="en-US" sz="1600" dirty="0">
                <a:cs typeface="Times New Roman" pitchFamily="18" charset="0"/>
              </a:rPr>
              <a:t> – elevate posterior part of tongue</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33</a:t>
            </a:fld>
            <a:endParaRPr lang="en-US"/>
          </a:p>
        </p:txBody>
      </p:sp>
    </p:spTree>
    <p:extLst>
      <p:ext uri="{BB962C8B-B14F-4D97-AF65-F5344CB8AC3E}">
        <p14:creationId xmlns:p14="http://schemas.microsoft.com/office/powerpoint/2010/main" val="23801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Muscles That Move the Tongue</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463040" cy="365760"/>
          </a:xfrm>
        </p:spPr>
        <p:txBody>
          <a:bodyPr/>
          <a:lstStyle/>
          <a:p>
            <a:pPr>
              <a:spcBef>
                <a:spcPts val="600"/>
              </a:spcBef>
              <a:spcAft>
                <a:spcPts val="600"/>
              </a:spcAft>
            </a:pPr>
            <a:r>
              <a:rPr lang="en-US" altLang="en-US" sz="2000" dirty="0">
                <a:cs typeface="Times New Roman" pitchFamily="18" charset="0"/>
              </a:rPr>
              <a:t>Figure 11.9</a:t>
            </a:r>
          </a:p>
        </p:txBody>
      </p:sp>
      <p:pic>
        <p:nvPicPr>
          <p:cNvPr id="9" name="Picture 3" descr="An illustration shows muscles that move the tongue.">
            <a:extLst>
              <a:ext uri="{FF2B5EF4-FFF2-40B4-BE49-F238E27FC236}">
                <a16:creationId xmlns:a16="http://schemas.microsoft.com/office/drawing/2014/main" id="{2E2C960D-8979-4018-8790-EACFCE2F43BE}"/>
              </a:ext>
            </a:extLst>
          </p:cNvPr>
          <p:cNvPicPr>
            <a:picLocks noChangeAspect="1"/>
          </p:cNvPicPr>
          <p:nvPr/>
        </p:nvPicPr>
        <p:blipFill>
          <a:blip r:embed="rId2"/>
          <a:stretch>
            <a:fillRect/>
          </a:stretch>
        </p:blipFill>
        <p:spPr bwMode="auto">
          <a:xfrm>
            <a:off x="1676028" y="1112953"/>
            <a:ext cx="5791944" cy="48463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34</a:t>
            </a:fld>
            <a:endParaRPr lang="en-US" dirty="0"/>
          </a:p>
        </p:txBody>
      </p:sp>
    </p:spTree>
    <p:extLst>
      <p:ext uri="{BB962C8B-B14F-4D97-AF65-F5344CB8AC3E}">
        <p14:creationId xmlns:p14="http://schemas.microsoft.com/office/powerpoint/2010/main" val="3018290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pPr>
              <a:spcAft>
                <a:spcPts val="1500"/>
              </a:spcAft>
            </a:pPr>
            <a:r>
              <a:rPr lang="en-US" altLang="en-US" dirty="0"/>
              <a:t>11.3c Muscles of the Oral Cavity and Pharynx</a:t>
            </a:r>
            <a:r>
              <a:rPr lang="en-US" altLang="en-US" sz="1200" dirty="0"/>
              <a:t> 3</a:t>
            </a: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212080"/>
          </a:xfrm>
        </p:spPr>
        <p:txBody>
          <a:bodyPr/>
          <a:lstStyle/>
          <a:p>
            <a:pPr>
              <a:spcBef>
                <a:spcPts val="800"/>
              </a:spcBef>
              <a:defRPr/>
            </a:pPr>
            <a:r>
              <a:rPr lang="en-US" b="1" dirty="0">
                <a:cs typeface="Times New Roman" pitchFamily="18" charset="0"/>
              </a:rPr>
              <a:t>Pharynx muscles</a:t>
            </a:r>
          </a:p>
          <a:p>
            <a:pPr lvl="1">
              <a:defRPr/>
            </a:pPr>
            <a:r>
              <a:rPr lang="en-US" dirty="0">
                <a:cs typeface="Times New Roman" pitchFamily="18" charset="0"/>
              </a:rPr>
              <a:t>The </a:t>
            </a:r>
            <a:r>
              <a:rPr lang="en-US" b="1" dirty="0">
                <a:cs typeface="Times New Roman" pitchFamily="18" charset="0"/>
              </a:rPr>
              <a:t>pharynx</a:t>
            </a:r>
            <a:r>
              <a:rPr lang="en-US" dirty="0">
                <a:cs typeface="Times New Roman" pitchFamily="18" charset="0"/>
              </a:rPr>
              <a:t> is a funnel-shaped tube (throat) located posterior to oral and nasal cavities</a:t>
            </a:r>
          </a:p>
          <a:p>
            <a:pPr lvl="1">
              <a:defRPr/>
            </a:pPr>
            <a:r>
              <a:rPr lang="en-US" dirty="0">
                <a:cs typeface="Times New Roman" pitchFamily="18" charset="0"/>
              </a:rPr>
              <a:t>Includes several muscles that aid in swallowing, including: </a:t>
            </a:r>
            <a:r>
              <a:rPr lang="en-US" b="1" dirty="0">
                <a:cs typeface="Times New Roman" pitchFamily="18" charset="0"/>
              </a:rPr>
              <a:t>superior, middle, </a:t>
            </a:r>
            <a:r>
              <a:rPr lang="en-US" dirty="0">
                <a:cs typeface="Times New Roman" pitchFamily="18" charset="0"/>
              </a:rPr>
              <a:t>and</a:t>
            </a:r>
            <a:r>
              <a:rPr lang="en-US" b="1" dirty="0">
                <a:cs typeface="Times New Roman" pitchFamily="18" charset="0"/>
              </a:rPr>
              <a:t> inferior pharyngeal constrictor muscles</a:t>
            </a:r>
          </a:p>
          <a:p>
            <a:pPr lvl="2" indent="-283464">
              <a:defRPr/>
            </a:pPr>
            <a:r>
              <a:rPr lang="en-US" dirty="0">
                <a:cs typeface="Times New Roman" pitchFamily="18" charset="0"/>
              </a:rPr>
              <a:t>Innervated by CN X (</a:t>
            </a:r>
            <a:r>
              <a:rPr lang="en-US" dirty="0" err="1">
                <a:cs typeface="Times New Roman" pitchFamily="18" charset="0"/>
              </a:rPr>
              <a:t>vagus</a:t>
            </a:r>
            <a:r>
              <a:rPr lang="en-US" dirty="0">
                <a:cs typeface="Times New Roman" pitchFamily="18" charset="0"/>
              </a:rPr>
              <a:t>)</a:t>
            </a:r>
          </a:p>
          <a:p>
            <a:pPr lvl="1">
              <a:defRPr/>
            </a:pPr>
            <a:r>
              <a:rPr lang="en-US" dirty="0">
                <a:cs typeface="Times New Roman" pitchFamily="18" charset="0"/>
              </a:rPr>
              <a:t>Contract sequentially to push food into esophagus</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35</a:t>
            </a:fld>
            <a:endParaRPr lang="en-US"/>
          </a:p>
        </p:txBody>
      </p:sp>
    </p:spTree>
    <p:extLst>
      <p:ext uri="{BB962C8B-B14F-4D97-AF65-F5344CB8AC3E}">
        <p14:creationId xmlns:p14="http://schemas.microsoft.com/office/powerpoint/2010/main" val="1860203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Pharyngeal Constrictors, Palate Muscles, and Laryngeal Elevators</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645920" cy="365760"/>
          </a:xfrm>
        </p:spPr>
        <p:txBody>
          <a:bodyPr/>
          <a:lstStyle/>
          <a:p>
            <a:pPr>
              <a:spcBef>
                <a:spcPts val="600"/>
              </a:spcBef>
              <a:spcAft>
                <a:spcPts val="600"/>
              </a:spcAft>
            </a:pPr>
            <a:r>
              <a:rPr lang="en-US" altLang="en-US" sz="2000" dirty="0">
                <a:cs typeface="Times New Roman" pitchFamily="18" charset="0"/>
              </a:rPr>
              <a:t>Figure 11.10</a:t>
            </a:r>
          </a:p>
        </p:txBody>
      </p:sp>
      <p:pic>
        <p:nvPicPr>
          <p:cNvPr id="8" name="Picture 3" descr="An illustration shows pharyngeal constrictors, palate muscles, and laryngeal elevators.">
            <a:extLst>
              <a:ext uri="{FF2B5EF4-FFF2-40B4-BE49-F238E27FC236}">
                <a16:creationId xmlns:a16="http://schemas.microsoft.com/office/drawing/2014/main" id="{E7FA2FCB-0619-41B0-898B-18A1F71D5DFF}"/>
              </a:ext>
            </a:extLst>
          </p:cNvPr>
          <p:cNvPicPr>
            <a:picLocks noChangeAspect="1"/>
          </p:cNvPicPr>
          <p:nvPr/>
        </p:nvPicPr>
        <p:blipFill>
          <a:blip r:embed="rId2"/>
          <a:stretch>
            <a:fillRect/>
          </a:stretch>
        </p:blipFill>
        <p:spPr bwMode="auto">
          <a:xfrm>
            <a:off x="2165269" y="1316463"/>
            <a:ext cx="4813463" cy="48463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36</a:t>
            </a:fld>
            <a:endParaRPr lang="en-US" dirty="0"/>
          </a:p>
        </p:txBody>
      </p:sp>
    </p:spTree>
    <p:extLst>
      <p:ext uri="{BB962C8B-B14F-4D97-AF65-F5344CB8AC3E}">
        <p14:creationId xmlns:p14="http://schemas.microsoft.com/office/powerpoint/2010/main" val="989846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pPr>
              <a:spcAft>
                <a:spcPts val="1500"/>
              </a:spcAft>
            </a:pPr>
            <a:r>
              <a:rPr lang="en-US" altLang="en-US" dirty="0"/>
              <a:t>11.3d Muscles of the Anterior Neck: The Hyoid Muscles</a:t>
            </a:r>
            <a:r>
              <a:rPr lang="en-US" altLang="en-US" sz="1200" dirty="0"/>
              <a:t> 1</a:t>
            </a: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212080"/>
          </a:xfrm>
        </p:spPr>
        <p:txBody>
          <a:bodyPr/>
          <a:lstStyle/>
          <a:p>
            <a:pPr marL="341313" indent="-341313">
              <a:spcBef>
                <a:spcPts val="600"/>
              </a:spcBef>
              <a:spcAft>
                <a:spcPts val="600"/>
              </a:spcAft>
              <a:defRPr/>
            </a:pPr>
            <a:r>
              <a:rPr lang="en-US" altLang="en-US" b="1" dirty="0">
                <a:cs typeface="Times New Roman" pitchFamily="18" charset="0"/>
              </a:rPr>
              <a:t>Suprahyoid</a:t>
            </a:r>
            <a:r>
              <a:rPr lang="en-US" altLang="en-US" dirty="0">
                <a:cs typeface="Times New Roman" pitchFamily="18" charset="0"/>
              </a:rPr>
              <a:t> muscles: superior to hyoid bone</a:t>
            </a:r>
          </a:p>
          <a:p>
            <a:pPr lvl="1">
              <a:spcBef>
                <a:spcPts val="600"/>
              </a:spcBef>
              <a:spcAft>
                <a:spcPts val="600"/>
              </a:spcAft>
              <a:defRPr/>
            </a:pPr>
            <a:r>
              <a:rPr lang="en-US" altLang="en-US" dirty="0">
                <a:cs typeface="Times New Roman" pitchFamily="18" charset="0"/>
              </a:rPr>
              <a:t>Elevate hyoid bone during swallowing or speaking</a:t>
            </a:r>
          </a:p>
          <a:p>
            <a:pPr lvl="1">
              <a:spcBef>
                <a:spcPts val="600"/>
              </a:spcBef>
              <a:spcAft>
                <a:spcPts val="600"/>
              </a:spcAft>
              <a:defRPr/>
            </a:pPr>
            <a:r>
              <a:rPr lang="en-US" b="1" dirty="0">
                <a:cs typeface="Times New Roman" pitchFamily="18" charset="0"/>
              </a:rPr>
              <a:t>Digastric: </a:t>
            </a:r>
            <a:r>
              <a:rPr lang="en-US" dirty="0">
                <a:cs typeface="Times New Roman" pitchFamily="18" charset="0"/>
              </a:rPr>
              <a:t>has two bellies, anterior and posterior</a:t>
            </a:r>
            <a:endParaRPr lang="en-US" b="1" dirty="0">
              <a:cs typeface="Times New Roman" pitchFamily="18" charset="0"/>
            </a:endParaRPr>
          </a:p>
          <a:p>
            <a:pPr lvl="2" indent="-283464">
              <a:spcBef>
                <a:spcPts val="600"/>
              </a:spcBef>
              <a:spcAft>
                <a:spcPts val="600"/>
              </a:spcAft>
              <a:defRPr/>
            </a:pPr>
            <a:r>
              <a:rPr lang="en-US" dirty="0">
                <a:cs typeface="Times New Roman" pitchFamily="18" charset="0"/>
              </a:rPr>
              <a:t>Also helps depress mandible</a:t>
            </a:r>
          </a:p>
          <a:p>
            <a:pPr lvl="1">
              <a:spcBef>
                <a:spcPts val="600"/>
              </a:spcBef>
              <a:spcAft>
                <a:spcPts val="600"/>
              </a:spcAft>
              <a:defRPr/>
            </a:pPr>
            <a:r>
              <a:rPr lang="en-US" b="1" dirty="0">
                <a:cs typeface="Times New Roman" pitchFamily="18" charset="0"/>
              </a:rPr>
              <a:t>Geniohyoid</a:t>
            </a:r>
          </a:p>
          <a:p>
            <a:pPr lvl="2" indent="-283464">
              <a:spcBef>
                <a:spcPts val="600"/>
              </a:spcBef>
              <a:spcAft>
                <a:spcPts val="600"/>
              </a:spcAft>
              <a:defRPr/>
            </a:pPr>
            <a:r>
              <a:rPr lang="en-US" dirty="0">
                <a:cs typeface="Times New Roman" pitchFamily="18" charset="0"/>
              </a:rPr>
              <a:t>Elevates the hyoid bone</a:t>
            </a:r>
          </a:p>
          <a:p>
            <a:pPr lvl="1">
              <a:spcBef>
                <a:spcPts val="600"/>
              </a:spcBef>
              <a:spcAft>
                <a:spcPts val="600"/>
              </a:spcAft>
              <a:defRPr/>
            </a:pPr>
            <a:r>
              <a:rPr lang="en-US" b="1" dirty="0">
                <a:cs typeface="Times New Roman" pitchFamily="18" charset="0"/>
              </a:rPr>
              <a:t>Mylohyoid</a:t>
            </a:r>
          </a:p>
          <a:p>
            <a:pPr lvl="2" indent="-283464">
              <a:spcBef>
                <a:spcPts val="600"/>
              </a:spcBef>
              <a:spcAft>
                <a:spcPts val="600"/>
              </a:spcAft>
              <a:defRPr/>
            </a:pPr>
            <a:r>
              <a:rPr lang="en-US" dirty="0">
                <a:cs typeface="Times New Roman" pitchFamily="18" charset="0"/>
              </a:rPr>
              <a:t>Provides muscular floor of mouth; also raises it up  </a:t>
            </a:r>
          </a:p>
          <a:p>
            <a:pPr lvl="1">
              <a:spcBef>
                <a:spcPts val="600"/>
              </a:spcBef>
              <a:spcAft>
                <a:spcPts val="600"/>
              </a:spcAft>
              <a:defRPr/>
            </a:pPr>
            <a:r>
              <a:rPr lang="en-US" b="1" dirty="0">
                <a:cs typeface="Times New Roman" pitchFamily="18" charset="0"/>
              </a:rPr>
              <a:t>Stylohyoid: </a:t>
            </a:r>
            <a:r>
              <a:rPr lang="en-US" dirty="0">
                <a:cs typeface="Times New Roman" pitchFamily="18" charset="0"/>
              </a:rPr>
              <a:t>attaches to styloid process of temporal bone</a:t>
            </a:r>
          </a:p>
          <a:p>
            <a:pPr lvl="2" indent="-283464">
              <a:spcBef>
                <a:spcPts val="600"/>
              </a:spcBef>
              <a:spcAft>
                <a:spcPts val="600"/>
              </a:spcAft>
              <a:defRPr/>
            </a:pPr>
            <a:r>
              <a:rPr lang="en-US" dirty="0">
                <a:cs typeface="Times New Roman" pitchFamily="18" charset="0"/>
              </a:rPr>
              <a:t>Elongates oral cavity during swallowing</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37</a:t>
            </a:fld>
            <a:endParaRPr lang="en-US"/>
          </a:p>
        </p:txBody>
      </p:sp>
    </p:spTree>
    <p:extLst>
      <p:ext uri="{BB962C8B-B14F-4D97-AF65-F5344CB8AC3E}">
        <p14:creationId xmlns:p14="http://schemas.microsoft.com/office/powerpoint/2010/main" val="88592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pPr>
              <a:spcAft>
                <a:spcPts val="1500"/>
              </a:spcAft>
            </a:pPr>
            <a:r>
              <a:rPr lang="en-US" altLang="en-US" dirty="0"/>
              <a:t>11.3d Muscles of the Anterior Neck: The Hyoid Muscles</a:t>
            </a:r>
            <a:r>
              <a:rPr lang="en-US" altLang="en-US" sz="1200" dirty="0"/>
              <a:t> 2</a:t>
            </a: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212080"/>
          </a:xfrm>
        </p:spPr>
        <p:txBody>
          <a:bodyPr/>
          <a:lstStyle/>
          <a:p>
            <a:pPr marL="396875" indent="-396875">
              <a:spcBef>
                <a:spcPts val="400"/>
              </a:spcBef>
              <a:spcAft>
                <a:spcPts val="400"/>
              </a:spcAft>
              <a:defRPr/>
            </a:pPr>
            <a:r>
              <a:rPr lang="en-US" altLang="en-US" b="1" dirty="0">
                <a:cs typeface="Times New Roman" pitchFamily="18" charset="0"/>
              </a:rPr>
              <a:t>Infrahyoid </a:t>
            </a:r>
            <a:r>
              <a:rPr lang="en-US" altLang="en-US" dirty="0">
                <a:cs typeface="Times New Roman" pitchFamily="18" charset="0"/>
              </a:rPr>
              <a:t>muscles: inferior to hyoid bone</a:t>
            </a:r>
          </a:p>
          <a:p>
            <a:pPr lvl="1">
              <a:spcBef>
                <a:spcPts val="400"/>
              </a:spcBef>
              <a:spcAft>
                <a:spcPts val="400"/>
              </a:spcAft>
              <a:defRPr/>
            </a:pPr>
            <a:r>
              <a:rPr lang="en-US" altLang="en-US" dirty="0">
                <a:cs typeface="Times New Roman" pitchFamily="18" charset="0"/>
              </a:rPr>
              <a:t>Depress hyoid bone or thyroid cartilage of larynx as swallowing finishes</a:t>
            </a:r>
          </a:p>
          <a:p>
            <a:pPr lvl="1">
              <a:spcBef>
                <a:spcPts val="400"/>
              </a:spcBef>
              <a:spcAft>
                <a:spcPts val="400"/>
              </a:spcAft>
              <a:defRPr/>
            </a:pPr>
            <a:r>
              <a:rPr lang="en-US" b="1" dirty="0">
                <a:cs typeface="Times New Roman" pitchFamily="18" charset="0"/>
              </a:rPr>
              <a:t>Omohyoid</a:t>
            </a:r>
          </a:p>
          <a:p>
            <a:pPr lvl="2" indent="-283464">
              <a:spcBef>
                <a:spcPts val="400"/>
              </a:spcBef>
              <a:spcAft>
                <a:spcPts val="400"/>
              </a:spcAft>
              <a:defRPr/>
            </a:pPr>
            <a:r>
              <a:rPr lang="en-US" dirty="0">
                <a:cs typeface="Times New Roman" pitchFamily="18" charset="0"/>
              </a:rPr>
              <a:t>Depresses hyoid by pulling it toward scapula</a:t>
            </a:r>
          </a:p>
          <a:p>
            <a:pPr lvl="1">
              <a:spcBef>
                <a:spcPts val="400"/>
              </a:spcBef>
              <a:spcAft>
                <a:spcPts val="400"/>
              </a:spcAft>
              <a:defRPr/>
            </a:pPr>
            <a:r>
              <a:rPr lang="en-US" b="1" dirty="0">
                <a:cs typeface="Times New Roman" pitchFamily="18" charset="0"/>
              </a:rPr>
              <a:t>Sternohyoid</a:t>
            </a:r>
          </a:p>
          <a:p>
            <a:pPr lvl="2" indent="-283464">
              <a:spcBef>
                <a:spcPts val="400"/>
              </a:spcBef>
              <a:spcAft>
                <a:spcPts val="400"/>
              </a:spcAft>
              <a:defRPr/>
            </a:pPr>
            <a:r>
              <a:rPr lang="en-US" dirty="0">
                <a:cs typeface="Times New Roman" pitchFamily="18" charset="0"/>
              </a:rPr>
              <a:t>Depresses hyoid by pulling it toward sternum</a:t>
            </a:r>
          </a:p>
          <a:p>
            <a:pPr lvl="1">
              <a:spcBef>
                <a:spcPts val="400"/>
              </a:spcBef>
              <a:spcAft>
                <a:spcPts val="400"/>
              </a:spcAft>
              <a:defRPr/>
            </a:pPr>
            <a:r>
              <a:rPr lang="en-US" b="1" dirty="0">
                <a:cs typeface="Times New Roman" pitchFamily="18" charset="0"/>
              </a:rPr>
              <a:t>Sternothyroid</a:t>
            </a:r>
          </a:p>
          <a:p>
            <a:pPr lvl="2" indent="-283464">
              <a:spcBef>
                <a:spcPts val="400"/>
              </a:spcBef>
              <a:spcAft>
                <a:spcPts val="400"/>
              </a:spcAft>
              <a:defRPr/>
            </a:pPr>
            <a:r>
              <a:rPr lang="en-US" dirty="0">
                <a:cs typeface="Times New Roman" pitchFamily="18" charset="0"/>
              </a:rPr>
              <a:t>Depresses thyroid cartilage by pulling it toward sternum</a:t>
            </a:r>
          </a:p>
          <a:p>
            <a:pPr lvl="1">
              <a:spcBef>
                <a:spcPts val="400"/>
              </a:spcBef>
              <a:spcAft>
                <a:spcPts val="400"/>
              </a:spcAft>
              <a:defRPr/>
            </a:pPr>
            <a:r>
              <a:rPr lang="en-US" b="1" dirty="0">
                <a:cs typeface="Times New Roman" pitchFamily="18" charset="0"/>
              </a:rPr>
              <a:t>Thyrohyoid: </a:t>
            </a:r>
            <a:r>
              <a:rPr lang="en-US" dirty="0">
                <a:cs typeface="Times New Roman" pitchFamily="18" charset="0"/>
              </a:rPr>
              <a:t>extends from thyroid cartilage to hyoid</a:t>
            </a:r>
          </a:p>
          <a:p>
            <a:pPr lvl="2" indent="-283464">
              <a:spcBef>
                <a:spcPts val="400"/>
              </a:spcBef>
              <a:spcAft>
                <a:spcPts val="400"/>
              </a:spcAft>
              <a:defRPr/>
            </a:pPr>
            <a:r>
              <a:rPr lang="en-US" dirty="0">
                <a:cs typeface="Times New Roman" pitchFamily="18" charset="0"/>
              </a:rPr>
              <a:t>Depresses hyoid bone and elevates thyroid cartilage</a:t>
            </a:r>
          </a:p>
          <a:p>
            <a:pPr lvl="2" indent="-283464">
              <a:spcBef>
                <a:spcPts val="400"/>
              </a:spcBef>
              <a:spcAft>
                <a:spcPts val="400"/>
              </a:spcAft>
              <a:defRPr/>
            </a:pPr>
            <a:r>
              <a:rPr lang="en-US" dirty="0">
                <a:cs typeface="Times New Roman" pitchFamily="18" charset="0"/>
              </a:rPr>
              <a:t>Closes off larynx during swallowing</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38</a:t>
            </a:fld>
            <a:endParaRPr lang="en-US"/>
          </a:p>
        </p:txBody>
      </p:sp>
    </p:spTree>
    <p:extLst>
      <p:ext uri="{BB962C8B-B14F-4D97-AF65-F5344CB8AC3E}">
        <p14:creationId xmlns:p14="http://schemas.microsoft.com/office/powerpoint/2010/main" val="1935357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Muscles of the Anterior Neck</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645920" cy="365760"/>
          </a:xfrm>
        </p:spPr>
        <p:txBody>
          <a:bodyPr/>
          <a:lstStyle/>
          <a:p>
            <a:pPr>
              <a:spcBef>
                <a:spcPts val="600"/>
              </a:spcBef>
              <a:spcAft>
                <a:spcPts val="600"/>
              </a:spcAft>
            </a:pPr>
            <a:r>
              <a:rPr lang="en-US" altLang="en-US" sz="2000" dirty="0">
                <a:cs typeface="Times New Roman" pitchFamily="18" charset="0"/>
              </a:rPr>
              <a:t>Figure 11.11</a:t>
            </a:r>
          </a:p>
        </p:txBody>
      </p:sp>
      <p:pic>
        <p:nvPicPr>
          <p:cNvPr id="9" name="Picture 3" descr="An illustration shows the muscles of the anterior neck.">
            <a:extLst>
              <a:ext uri="{FF2B5EF4-FFF2-40B4-BE49-F238E27FC236}">
                <a16:creationId xmlns:a16="http://schemas.microsoft.com/office/drawing/2014/main" id="{185169C9-CFD4-480B-8552-617ED8AE0433}"/>
              </a:ext>
            </a:extLst>
          </p:cNvPr>
          <p:cNvPicPr>
            <a:picLocks noChangeAspect="1"/>
          </p:cNvPicPr>
          <p:nvPr/>
        </p:nvPicPr>
        <p:blipFill>
          <a:blip r:embed="rId2"/>
          <a:stretch>
            <a:fillRect/>
          </a:stretch>
        </p:blipFill>
        <p:spPr bwMode="auto">
          <a:xfrm>
            <a:off x="1267605" y="1182745"/>
            <a:ext cx="6608790" cy="47548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39</a:t>
            </a:fld>
            <a:endParaRPr lang="en-US" dirty="0"/>
          </a:p>
        </p:txBody>
      </p:sp>
    </p:spTree>
    <p:extLst>
      <p:ext uri="{BB962C8B-B14F-4D97-AF65-F5344CB8AC3E}">
        <p14:creationId xmlns:p14="http://schemas.microsoft.com/office/powerpoint/2010/main" val="826968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Body Musculature: Posterior View</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645920" cy="365760"/>
          </a:xfrm>
        </p:spPr>
        <p:txBody>
          <a:bodyPr/>
          <a:lstStyle/>
          <a:p>
            <a:pPr>
              <a:spcBef>
                <a:spcPts val="600"/>
              </a:spcBef>
              <a:spcAft>
                <a:spcPts val="600"/>
              </a:spcAft>
            </a:pPr>
            <a:r>
              <a:rPr lang="en-US" altLang="en-US" sz="2000" dirty="0">
                <a:cs typeface="Times New Roman" pitchFamily="18" charset="0"/>
              </a:rPr>
              <a:t>Figure 11.1b</a:t>
            </a:r>
          </a:p>
        </p:txBody>
      </p:sp>
      <p:pic>
        <p:nvPicPr>
          <p:cNvPr id="9" name="Picture 3" descr="An illustration shows posterior view of the human musculature.">
            <a:extLst>
              <a:ext uri="{FF2B5EF4-FFF2-40B4-BE49-F238E27FC236}">
                <a16:creationId xmlns:a16="http://schemas.microsoft.com/office/drawing/2014/main" id="{F0DB1375-8FBA-45C1-9DFF-D8791A5F02F8}"/>
              </a:ext>
            </a:extLst>
          </p:cNvPr>
          <p:cNvPicPr>
            <a:picLocks noChangeAspect="1"/>
          </p:cNvPicPr>
          <p:nvPr/>
        </p:nvPicPr>
        <p:blipFill>
          <a:blip r:embed="rId2"/>
          <a:stretch>
            <a:fillRect/>
          </a:stretch>
        </p:blipFill>
        <p:spPr bwMode="auto">
          <a:xfrm>
            <a:off x="3035516" y="1185645"/>
            <a:ext cx="3072969" cy="5029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a:t>
            </a:fld>
            <a:endParaRPr lang="en-US" dirty="0"/>
          </a:p>
        </p:txBody>
      </p:sp>
    </p:spTree>
    <p:extLst>
      <p:ext uri="{BB962C8B-B14F-4D97-AF65-F5344CB8AC3E}">
        <p14:creationId xmlns:p14="http://schemas.microsoft.com/office/powerpoint/2010/main" val="1779938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pPr>
              <a:spcAft>
                <a:spcPts val="1500"/>
              </a:spcAft>
            </a:pPr>
            <a:r>
              <a:rPr lang="en-US" altLang="en-US" dirty="0"/>
              <a:t>11.3e Muscles That Move the Head and Neck</a:t>
            </a:r>
            <a:r>
              <a:rPr lang="en-US" altLang="en-US" sz="1200" dirty="0"/>
              <a:t> 1</a:t>
            </a: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212080"/>
          </a:xfrm>
        </p:spPr>
        <p:txBody>
          <a:bodyPr/>
          <a:lstStyle/>
          <a:p>
            <a:pPr>
              <a:spcBef>
                <a:spcPts val="500"/>
              </a:spcBef>
              <a:spcAft>
                <a:spcPts val="500"/>
              </a:spcAft>
              <a:defRPr/>
            </a:pPr>
            <a:r>
              <a:rPr lang="en-US" b="1" dirty="0">
                <a:cs typeface="Times New Roman" pitchFamily="18" charset="0"/>
              </a:rPr>
              <a:t>Anterolateral neck muscles</a:t>
            </a:r>
          </a:p>
          <a:p>
            <a:pPr lvl="1">
              <a:spcBef>
                <a:spcPts val="500"/>
              </a:spcBef>
              <a:spcAft>
                <a:spcPts val="500"/>
              </a:spcAft>
              <a:defRPr/>
            </a:pPr>
            <a:r>
              <a:rPr lang="en-US" dirty="0">
                <a:cs typeface="Times New Roman" pitchFamily="18" charset="0"/>
              </a:rPr>
              <a:t>Generally act to flex neck</a:t>
            </a:r>
          </a:p>
          <a:p>
            <a:pPr lvl="1">
              <a:spcBef>
                <a:spcPts val="500"/>
              </a:spcBef>
              <a:spcAft>
                <a:spcPts val="500"/>
              </a:spcAft>
              <a:defRPr/>
            </a:pPr>
            <a:r>
              <a:rPr lang="en-US" b="1" dirty="0">
                <a:cs typeface="Times New Roman" pitchFamily="18" charset="0"/>
              </a:rPr>
              <a:t>Sternocleidomastoid: </a:t>
            </a:r>
            <a:r>
              <a:rPr lang="en-US" dirty="0">
                <a:cs typeface="Times New Roman" pitchFamily="18" charset="0"/>
              </a:rPr>
              <a:t>extends</a:t>
            </a:r>
            <a:r>
              <a:rPr lang="en-US" b="1" dirty="0">
                <a:cs typeface="Times New Roman" pitchFamily="18" charset="0"/>
              </a:rPr>
              <a:t> </a:t>
            </a:r>
            <a:r>
              <a:rPr lang="en-US" dirty="0">
                <a:cs typeface="Times New Roman" pitchFamily="18" charset="0"/>
              </a:rPr>
              <a:t>from sternum and clavicle to mastoid</a:t>
            </a:r>
            <a:endParaRPr lang="en-US" b="1" dirty="0">
              <a:cs typeface="Times New Roman" pitchFamily="18" charset="0"/>
            </a:endParaRPr>
          </a:p>
          <a:p>
            <a:pPr lvl="2">
              <a:spcBef>
                <a:spcPts val="500"/>
              </a:spcBef>
              <a:spcAft>
                <a:spcPts val="500"/>
              </a:spcAft>
              <a:defRPr/>
            </a:pPr>
            <a:r>
              <a:rPr lang="en-US" dirty="0">
                <a:cs typeface="Times New Roman" pitchFamily="18" charset="0"/>
              </a:rPr>
              <a:t>Bilateral</a:t>
            </a:r>
            <a:r>
              <a:rPr lang="en-US" b="1" dirty="0">
                <a:cs typeface="Times New Roman" pitchFamily="18" charset="0"/>
              </a:rPr>
              <a:t> </a:t>
            </a:r>
            <a:r>
              <a:rPr lang="en-US" dirty="0">
                <a:cs typeface="Times New Roman" pitchFamily="18" charset="0"/>
              </a:rPr>
              <a:t>(both sides)</a:t>
            </a:r>
            <a:r>
              <a:rPr lang="en-US" b="1" dirty="0">
                <a:cs typeface="Times New Roman" pitchFamily="18" charset="0"/>
              </a:rPr>
              <a:t> </a:t>
            </a:r>
            <a:r>
              <a:rPr lang="en-US" dirty="0">
                <a:cs typeface="Times New Roman" pitchFamily="18" charset="0"/>
              </a:rPr>
              <a:t>contraction flexes neck</a:t>
            </a:r>
          </a:p>
          <a:p>
            <a:pPr lvl="2">
              <a:spcBef>
                <a:spcPts val="500"/>
              </a:spcBef>
              <a:spcAft>
                <a:spcPts val="500"/>
              </a:spcAft>
              <a:defRPr/>
            </a:pPr>
            <a:r>
              <a:rPr lang="en-US" dirty="0">
                <a:cs typeface="Times New Roman" pitchFamily="18" charset="0"/>
              </a:rPr>
              <a:t>Unilateral (one side) contraction causes lateral flexion of head to contracting muscle’s side and rotation of head to opposite side</a:t>
            </a:r>
          </a:p>
          <a:p>
            <a:pPr lvl="1">
              <a:spcBef>
                <a:spcPts val="500"/>
              </a:spcBef>
              <a:spcAft>
                <a:spcPts val="500"/>
              </a:spcAft>
              <a:defRPr/>
            </a:pPr>
            <a:r>
              <a:rPr lang="en-US" b="1" dirty="0">
                <a:cs typeface="Times New Roman" pitchFamily="18" charset="0"/>
              </a:rPr>
              <a:t>Anterior, middle, </a:t>
            </a:r>
            <a:r>
              <a:rPr lang="en-US" dirty="0">
                <a:cs typeface="Times New Roman" pitchFamily="18" charset="0"/>
              </a:rPr>
              <a:t>and </a:t>
            </a:r>
            <a:r>
              <a:rPr lang="en-US" b="1" dirty="0">
                <a:cs typeface="Times New Roman" pitchFamily="18" charset="0"/>
              </a:rPr>
              <a:t>posterior scalene muscles</a:t>
            </a:r>
          </a:p>
          <a:p>
            <a:pPr lvl="2">
              <a:spcBef>
                <a:spcPts val="500"/>
              </a:spcBef>
              <a:spcAft>
                <a:spcPts val="500"/>
              </a:spcAft>
              <a:defRPr/>
            </a:pPr>
            <a:r>
              <a:rPr lang="en-US" dirty="0">
                <a:cs typeface="Times New Roman" pitchFamily="18" charset="0"/>
              </a:rPr>
              <a:t>Work with sternocleidomastoid to flex neck</a:t>
            </a:r>
          </a:p>
          <a:p>
            <a:pPr lvl="2">
              <a:spcBef>
                <a:spcPts val="500"/>
              </a:spcBef>
              <a:spcAft>
                <a:spcPts val="500"/>
              </a:spcAft>
              <a:defRPr/>
            </a:pPr>
            <a:r>
              <a:rPr lang="en-US" dirty="0">
                <a:cs typeface="Times New Roman" pitchFamily="18" charset="0"/>
              </a:rPr>
              <a:t>Pull cervical vertebrae toward 1</a:t>
            </a:r>
            <a:r>
              <a:rPr lang="en-US" baseline="30000" dirty="0">
                <a:cs typeface="Times New Roman" pitchFamily="18" charset="0"/>
              </a:rPr>
              <a:t>st</a:t>
            </a:r>
            <a:r>
              <a:rPr lang="en-US" dirty="0">
                <a:cs typeface="Times New Roman" pitchFamily="18" charset="0"/>
              </a:rPr>
              <a:t> and 2</a:t>
            </a:r>
            <a:r>
              <a:rPr lang="en-US" baseline="30000" dirty="0">
                <a:cs typeface="Times New Roman" pitchFamily="18" charset="0"/>
              </a:rPr>
              <a:t>nd</a:t>
            </a:r>
            <a:r>
              <a:rPr lang="en-US" dirty="0">
                <a:cs typeface="Times New Roman" pitchFamily="18" charset="0"/>
              </a:rPr>
              <a:t> ribs (lateral flexion of neck)</a:t>
            </a:r>
          </a:p>
          <a:p>
            <a:pPr lvl="2">
              <a:spcBef>
                <a:spcPts val="500"/>
              </a:spcBef>
              <a:spcAft>
                <a:spcPts val="500"/>
              </a:spcAft>
              <a:defRPr/>
            </a:pPr>
            <a:r>
              <a:rPr lang="en-US" dirty="0">
                <a:cs typeface="Times New Roman" pitchFamily="18" charset="0"/>
              </a:rPr>
              <a:t>Elevate 1</a:t>
            </a:r>
            <a:r>
              <a:rPr lang="en-US" baseline="30000" dirty="0">
                <a:cs typeface="Times New Roman" pitchFamily="18" charset="0"/>
              </a:rPr>
              <a:t>st</a:t>
            </a:r>
            <a:r>
              <a:rPr lang="en-US" dirty="0">
                <a:cs typeface="Times New Roman" pitchFamily="18" charset="0"/>
              </a:rPr>
              <a:t> and 2</a:t>
            </a:r>
            <a:r>
              <a:rPr lang="en-US" baseline="30000" dirty="0">
                <a:cs typeface="Times New Roman" pitchFamily="18" charset="0"/>
              </a:rPr>
              <a:t>nd</a:t>
            </a:r>
            <a:r>
              <a:rPr lang="en-US" dirty="0">
                <a:cs typeface="Times New Roman" pitchFamily="18" charset="0"/>
              </a:rPr>
              <a:t> ribs during forced inhalation</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40</a:t>
            </a:fld>
            <a:endParaRPr lang="en-US"/>
          </a:p>
        </p:txBody>
      </p:sp>
    </p:spTree>
    <p:extLst>
      <p:ext uri="{BB962C8B-B14F-4D97-AF65-F5344CB8AC3E}">
        <p14:creationId xmlns:p14="http://schemas.microsoft.com/office/powerpoint/2010/main" val="1722529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Muscles That Move the Head and Neck</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645920" cy="365760"/>
          </a:xfrm>
        </p:spPr>
        <p:txBody>
          <a:bodyPr/>
          <a:lstStyle/>
          <a:p>
            <a:pPr>
              <a:spcBef>
                <a:spcPts val="600"/>
              </a:spcBef>
              <a:spcAft>
                <a:spcPts val="600"/>
              </a:spcAft>
            </a:pPr>
            <a:r>
              <a:rPr lang="en-US" altLang="en-US" sz="2000" dirty="0">
                <a:cs typeface="Times New Roman" pitchFamily="18" charset="0"/>
              </a:rPr>
              <a:t>Figure 11.12</a:t>
            </a:r>
          </a:p>
        </p:txBody>
      </p:sp>
      <p:pic>
        <p:nvPicPr>
          <p:cNvPr id="8" name="Picture 3" descr="An illustration shows muscles that move the head and neck.">
            <a:extLst>
              <a:ext uri="{FF2B5EF4-FFF2-40B4-BE49-F238E27FC236}">
                <a16:creationId xmlns:a16="http://schemas.microsoft.com/office/drawing/2014/main" id="{C79E884F-C66C-47EC-ADBC-C6D54E65D707}"/>
              </a:ext>
            </a:extLst>
          </p:cNvPr>
          <p:cNvPicPr>
            <a:picLocks noChangeAspect="1"/>
          </p:cNvPicPr>
          <p:nvPr/>
        </p:nvPicPr>
        <p:blipFill>
          <a:blip r:embed="rId2"/>
          <a:stretch>
            <a:fillRect/>
          </a:stretch>
        </p:blipFill>
        <p:spPr bwMode="auto">
          <a:xfrm>
            <a:off x="1383827" y="1216428"/>
            <a:ext cx="6376346" cy="47548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41</a:t>
            </a:fld>
            <a:endParaRPr lang="en-US" dirty="0"/>
          </a:p>
        </p:txBody>
      </p:sp>
    </p:spTree>
    <p:extLst>
      <p:ext uri="{BB962C8B-B14F-4D97-AF65-F5344CB8AC3E}">
        <p14:creationId xmlns:p14="http://schemas.microsoft.com/office/powerpoint/2010/main" val="3097390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pPr>
              <a:spcAft>
                <a:spcPts val="1500"/>
              </a:spcAft>
            </a:pPr>
            <a:r>
              <a:rPr lang="en-US" altLang="en-US" dirty="0"/>
              <a:t>11.3e Muscles That Move the Head and Neck</a:t>
            </a:r>
            <a:r>
              <a:rPr lang="en-US" altLang="en-US" sz="1200" dirty="0"/>
              <a:t> 2</a:t>
            </a: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212080"/>
          </a:xfrm>
        </p:spPr>
        <p:txBody>
          <a:bodyPr/>
          <a:lstStyle/>
          <a:p>
            <a:pPr>
              <a:spcBef>
                <a:spcPts val="600"/>
              </a:spcBef>
              <a:spcAft>
                <a:spcPts val="600"/>
              </a:spcAft>
              <a:defRPr/>
            </a:pPr>
            <a:r>
              <a:rPr lang="en-US" sz="2200" b="1" dirty="0">
                <a:cs typeface="Times New Roman" pitchFamily="18" charset="0"/>
              </a:rPr>
              <a:t>Posterior neck muscles</a:t>
            </a:r>
          </a:p>
          <a:p>
            <a:pPr lvl="1">
              <a:spcBef>
                <a:spcPts val="600"/>
              </a:spcBef>
              <a:spcAft>
                <a:spcPts val="600"/>
              </a:spcAft>
              <a:defRPr/>
            </a:pPr>
            <a:r>
              <a:rPr lang="en-US" sz="2200" dirty="0">
                <a:cs typeface="Times New Roman" pitchFamily="18" charset="0"/>
              </a:rPr>
              <a:t>Generally act to extend the neck</a:t>
            </a:r>
          </a:p>
          <a:p>
            <a:pPr lvl="1">
              <a:spcBef>
                <a:spcPts val="600"/>
              </a:spcBef>
              <a:spcAft>
                <a:spcPts val="600"/>
              </a:spcAft>
              <a:tabLst>
                <a:tab pos="738188" algn="l"/>
              </a:tabLst>
              <a:defRPr/>
            </a:pPr>
            <a:r>
              <a:rPr lang="en-US" sz="2200" dirty="0">
                <a:cs typeface="Times New Roman" pitchFamily="18" charset="0"/>
              </a:rPr>
              <a:t>Trapezius</a:t>
            </a:r>
          </a:p>
          <a:p>
            <a:pPr lvl="2" indent="-283464">
              <a:spcBef>
                <a:spcPts val="600"/>
              </a:spcBef>
              <a:spcAft>
                <a:spcPts val="600"/>
              </a:spcAft>
              <a:defRPr/>
            </a:pPr>
            <a:r>
              <a:rPr lang="en-US" sz="1800" dirty="0">
                <a:cs typeface="Times New Roman" pitchFamily="18" charset="0"/>
              </a:rPr>
              <a:t>Primary function is to help move pectoral girdle, but also helps extend neck</a:t>
            </a:r>
          </a:p>
          <a:p>
            <a:pPr lvl="1">
              <a:spcBef>
                <a:spcPts val="600"/>
              </a:spcBef>
              <a:spcAft>
                <a:spcPts val="600"/>
              </a:spcAft>
              <a:defRPr/>
            </a:pPr>
            <a:r>
              <a:rPr lang="en-US" sz="2200" b="1" dirty="0">
                <a:cs typeface="Times New Roman" pitchFamily="18" charset="0"/>
              </a:rPr>
              <a:t>Splenius capitis, splenius cervicis, semispinalis capitis, longissimus capitis</a:t>
            </a:r>
          </a:p>
          <a:p>
            <a:pPr lvl="2" indent="-283464">
              <a:spcBef>
                <a:spcPts val="600"/>
              </a:spcBef>
              <a:spcAft>
                <a:spcPts val="600"/>
              </a:spcAft>
              <a:defRPr/>
            </a:pPr>
            <a:r>
              <a:rPr lang="en-US" sz="1800" dirty="0">
                <a:cs typeface="Times New Roman" pitchFamily="18" charset="0"/>
              </a:rPr>
              <a:t>When contracted bilaterally, extend neck</a:t>
            </a:r>
          </a:p>
          <a:p>
            <a:pPr lvl="2" indent="-283464">
              <a:spcBef>
                <a:spcPts val="600"/>
              </a:spcBef>
              <a:spcAft>
                <a:spcPts val="600"/>
              </a:spcAft>
              <a:defRPr/>
            </a:pPr>
            <a:r>
              <a:rPr lang="en-US" sz="1800" dirty="0">
                <a:cs typeface="Times New Roman" pitchFamily="18" charset="0"/>
              </a:rPr>
              <a:t>When contracted unilaterally, turn head to same side</a:t>
            </a:r>
          </a:p>
          <a:p>
            <a:pPr lvl="1">
              <a:spcBef>
                <a:spcPts val="600"/>
              </a:spcBef>
              <a:spcAft>
                <a:spcPts val="600"/>
              </a:spcAft>
              <a:defRPr/>
            </a:pPr>
            <a:r>
              <a:rPr lang="en-US" sz="2200" dirty="0">
                <a:cs typeface="Times New Roman" pitchFamily="18" charset="0"/>
              </a:rPr>
              <a:t>Suboccipital muscles</a:t>
            </a:r>
          </a:p>
          <a:p>
            <a:pPr lvl="2" indent="-283464">
              <a:spcBef>
                <a:spcPts val="600"/>
              </a:spcBef>
              <a:spcAft>
                <a:spcPts val="600"/>
              </a:spcAft>
              <a:defRPr/>
            </a:pPr>
            <a:r>
              <a:rPr lang="en-US" sz="1800" dirty="0">
                <a:cs typeface="Times New Roman" pitchFamily="18" charset="0"/>
              </a:rPr>
              <a:t>Obliquus capitis superior, obliquus capitis inferior turn head to same side</a:t>
            </a:r>
          </a:p>
          <a:p>
            <a:pPr lvl="2" indent="-283464">
              <a:spcBef>
                <a:spcPts val="600"/>
              </a:spcBef>
              <a:spcAft>
                <a:spcPts val="600"/>
              </a:spcAft>
              <a:defRPr/>
            </a:pPr>
            <a:r>
              <a:rPr lang="en-US" sz="1800" dirty="0">
                <a:cs typeface="Times New Roman" pitchFamily="18" charset="0"/>
              </a:rPr>
              <a:t>Rectus capitis posterior major, rectus capitis posterior minor extend neck</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42</a:t>
            </a:fld>
            <a:endParaRPr lang="en-US"/>
          </a:p>
        </p:txBody>
      </p:sp>
    </p:spTree>
    <p:extLst>
      <p:ext uri="{BB962C8B-B14F-4D97-AF65-F5344CB8AC3E}">
        <p14:creationId xmlns:p14="http://schemas.microsoft.com/office/powerpoint/2010/main" val="572807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Posterior Neck Muscles</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645920" cy="365760"/>
          </a:xfrm>
        </p:spPr>
        <p:txBody>
          <a:bodyPr/>
          <a:lstStyle/>
          <a:p>
            <a:pPr>
              <a:spcBef>
                <a:spcPts val="600"/>
              </a:spcBef>
              <a:spcAft>
                <a:spcPts val="600"/>
              </a:spcAft>
            </a:pPr>
            <a:r>
              <a:rPr lang="en-US" altLang="en-US" sz="2000" dirty="0">
                <a:cs typeface="Times New Roman" pitchFamily="18" charset="0"/>
              </a:rPr>
              <a:t>Figure 11.13</a:t>
            </a:r>
          </a:p>
        </p:txBody>
      </p:sp>
      <p:pic>
        <p:nvPicPr>
          <p:cNvPr id="9" name="Picture 3" descr="An illustration shows posterior neck muscles.">
            <a:extLst>
              <a:ext uri="{FF2B5EF4-FFF2-40B4-BE49-F238E27FC236}">
                <a16:creationId xmlns:a16="http://schemas.microsoft.com/office/drawing/2014/main" id="{24453F36-1EED-4C46-B99B-216B30607057}"/>
              </a:ext>
            </a:extLst>
          </p:cNvPr>
          <p:cNvPicPr>
            <a:picLocks noChangeAspect="1"/>
          </p:cNvPicPr>
          <p:nvPr/>
        </p:nvPicPr>
        <p:blipFill>
          <a:blip r:embed="rId2"/>
          <a:stretch>
            <a:fillRect/>
          </a:stretch>
        </p:blipFill>
        <p:spPr bwMode="auto">
          <a:xfrm>
            <a:off x="1382687" y="1246201"/>
            <a:ext cx="6378627" cy="47548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43</a:t>
            </a:fld>
            <a:endParaRPr lang="en-US" dirty="0"/>
          </a:p>
        </p:txBody>
      </p:sp>
    </p:spTree>
    <p:extLst>
      <p:ext uri="{BB962C8B-B14F-4D97-AF65-F5344CB8AC3E}">
        <p14:creationId xmlns:p14="http://schemas.microsoft.com/office/powerpoint/2010/main" val="2041714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pPr>
              <a:spcAft>
                <a:spcPts val="1500"/>
              </a:spcAft>
            </a:pPr>
            <a:r>
              <a:rPr lang="en-US" altLang="en-US" dirty="0"/>
              <a:t>Clinical View: Congenital Muscular Torticollis</a:t>
            </a:r>
            <a:endParaRPr lang="en-US" altLang="en-US" sz="1200" dirty="0"/>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212080"/>
          </a:xfrm>
        </p:spPr>
        <p:txBody>
          <a:bodyPr/>
          <a:lstStyle/>
          <a:p>
            <a:pPr>
              <a:spcBef>
                <a:spcPts val="600"/>
              </a:spcBef>
              <a:spcAft>
                <a:spcPts val="600"/>
              </a:spcAft>
            </a:pPr>
            <a:r>
              <a:rPr lang="en-US" altLang="en-US" dirty="0">
                <a:cs typeface="Times New Roman" pitchFamily="18" charset="0"/>
              </a:rPr>
              <a:t>Newborn with shortened sternocleidomastoid</a:t>
            </a:r>
          </a:p>
          <a:p>
            <a:pPr>
              <a:spcBef>
                <a:spcPts val="600"/>
              </a:spcBef>
              <a:spcAft>
                <a:spcPts val="600"/>
              </a:spcAft>
            </a:pPr>
            <a:r>
              <a:rPr lang="en-US" altLang="en-US" dirty="0">
                <a:cs typeface="Times New Roman" pitchFamily="18" charset="0"/>
              </a:rPr>
              <a:t>May persist into childhood</a:t>
            </a:r>
          </a:p>
          <a:p>
            <a:pPr>
              <a:spcBef>
                <a:spcPts val="600"/>
              </a:spcBef>
              <a:spcAft>
                <a:spcPts val="600"/>
              </a:spcAft>
            </a:pPr>
            <a:r>
              <a:rPr lang="en-US" altLang="en-US" dirty="0">
                <a:cs typeface="Times New Roman" pitchFamily="18" charset="0"/>
              </a:rPr>
              <a:t>From birth trauma or prenatal position</a:t>
            </a:r>
          </a:p>
          <a:p>
            <a:pPr>
              <a:spcBef>
                <a:spcPts val="600"/>
              </a:spcBef>
              <a:spcAft>
                <a:spcPts val="600"/>
              </a:spcAft>
            </a:pPr>
            <a:r>
              <a:rPr lang="en-US" altLang="en-US" dirty="0">
                <a:cs typeface="Times New Roman" pitchFamily="18" charset="0"/>
              </a:rPr>
              <a:t>Head tilts to affected side and chin to unaffected side</a:t>
            </a:r>
          </a:p>
          <a:p>
            <a:pPr>
              <a:spcBef>
                <a:spcPts val="600"/>
              </a:spcBef>
              <a:spcAft>
                <a:spcPts val="600"/>
              </a:spcAft>
            </a:pPr>
            <a:r>
              <a:rPr lang="en-US" altLang="en-US" dirty="0">
                <a:cs typeface="Times New Roman" pitchFamily="18" charset="0"/>
              </a:rPr>
              <a:t>Treatments include</a:t>
            </a:r>
          </a:p>
          <a:p>
            <a:pPr lvl="1">
              <a:spcBef>
                <a:spcPts val="600"/>
              </a:spcBef>
              <a:spcAft>
                <a:spcPts val="600"/>
              </a:spcAft>
            </a:pPr>
            <a:r>
              <a:rPr lang="en-US" altLang="en-US" dirty="0">
                <a:cs typeface="Times New Roman" pitchFamily="18" charset="0"/>
              </a:rPr>
              <a:t>Physical therapy</a:t>
            </a:r>
          </a:p>
          <a:p>
            <a:pPr lvl="1">
              <a:spcBef>
                <a:spcPts val="600"/>
              </a:spcBef>
              <a:spcAft>
                <a:spcPts val="600"/>
              </a:spcAft>
            </a:pPr>
            <a:r>
              <a:rPr lang="en-US" altLang="en-US" dirty="0">
                <a:cs typeface="Times New Roman" pitchFamily="18" charset="0"/>
              </a:rPr>
              <a:t>Botulinum toxin, which impairs contraction of affected muscle</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44</a:t>
            </a:fld>
            <a:endParaRPr lang="en-US"/>
          </a:p>
        </p:txBody>
      </p:sp>
    </p:spTree>
    <p:extLst>
      <p:ext uri="{BB962C8B-B14F-4D97-AF65-F5344CB8AC3E}">
        <p14:creationId xmlns:p14="http://schemas.microsoft.com/office/powerpoint/2010/main" val="854446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pPr>
              <a:spcAft>
                <a:spcPts val="1500"/>
              </a:spcAft>
            </a:pPr>
            <a:r>
              <a:rPr lang="en-US" altLang="en-US" dirty="0"/>
              <a:t>Section 11.3 What did you learn?</a:t>
            </a:r>
            <a:r>
              <a:rPr lang="en-US" altLang="en-US" sz="1200" dirty="0"/>
              <a:t> 1</a:t>
            </a: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212080"/>
          </a:xfrm>
        </p:spPr>
        <p:txBody>
          <a:bodyPr/>
          <a:lstStyle/>
          <a:p>
            <a:pPr marL="457200" indent="-457200">
              <a:spcBef>
                <a:spcPts val="800"/>
              </a:spcBef>
              <a:buFont typeface="Calibri" pitchFamily="34" charset="0"/>
              <a:buAutoNum type="arabicPeriod" startAt="6"/>
            </a:pPr>
            <a:r>
              <a:rPr lang="en-US" altLang="en-US" dirty="0">
                <a:cs typeface="Times New Roman" pitchFamily="18" charset="0"/>
              </a:rPr>
              <a:t>Stand in front of a mirror and demonstrate the actions of the following muscles: zygomaticus major, orbicularis </a:t>
            </a:r>
            <a:r>
              <a:rPr lang="en-US" altLang="en-US" dirty="0" err="1">
                <a:cs typeface="Times New Roman" pitchFamily="18" charset="0"/>
              </a:rPr>
              <a:t>oris</a:t>
            </a:r>
            <a:r>
              <a:rPr lang="en-US" altLang="en-US" dirty="0">
                <a:cs typeface="Times New Roman" pitchFamily="18" charset="0"/>
              </a:rPr>
              <a:t>, platysma, orbicularis oculi, and depressor </a:t>
            </a:r>
            <a:r>
              <a:rPr lang="en-US" altLang="en-US" dirty="0" err="1">
                <a:cs typeface="Times New Roman" pitchFamily="18" charset="0"/>
              </a:rPr>
              <a:t>anguli</a:t>
            </a:r>
            <a:r>
              <a:rPr lang="en-US" altLang="en-US" dirty="0">
                <a:cs typeface="Times New Roman" pitchFamily="18" charset="0"/>
              </a:rPr>
              <a:t> </a:t>
            </a:r>
            <a:r>
              <a:rPr lang="en-US" altLang="en-US" dirty="0" err="1">
                <a:cs typeface="Times New Roman" pitchFamily="18" charset="0"/>
              </a:rPr>
              <a:t>oris</a:t>
            </a:r>
            <a:r>
              <a:rPr lang="en-US" altLang="en-US" dirty="0">
                <a:cs typeface="Times New Roman" pitchFamily="18" charset="0"/>
              </a:rPr>
              <a:t>. Then list what these muscles do.</a:t>
            </a:r>
          </a:p>
          <a:p>
            <a:pPr marL="457200" indent="-457200">
              <a:spcBef>
                <a:spcPts val="800"/>
              </a:spcBef>
              <a:buFont typeface="Calibri" pitchFamily="34" charset="0"/>
              <a:buAutoNum type="arabicPeriod" startAt="6"/>
            </a:pPr>
            <a:r>
              <a:rPr lang="en-US" altLang="en-US" dirty="0">
                <a:cs typeface="Times New Roman" pitchFamily="18" charset="0"/>
              </a:rPr>
              <a:t>What are the common general attachments for the muscles of facial expression?</a:t>
            </a:r>
          </a:p>
          <a:p>
            <a:pPr marL="457200" indent="-457200">
              <a:spcBef>
                <a:spcPts val="800"/>
              </a:spcBef>
              <a:buFont typeface="Calibri" pitchFamily="34" charset="0"/>
              <a:buAutoNum type="arabicPeriod" startAt="6"/>
            </a:pPr>
            <a:r>
              <a:rPr lang="en-US" altLang="en-US" dirty="0">
                <a:cs typeface="Times New Roman" pitchFamily="18" charset="0"/>
              </a:rPr>
              <a:t>Which extrinsic eye muscles abduct the eye (move the eye laterally)?</a:t>
            </a:r>
          </a:p>
          <a:p>
            <a:pPr marL="457200" indent="-457200">
              <a:spcBef>
                <a:spcPts val="800"/>
              </a:spcBef>
              <a:buFont typeface="Calibri" pitchFamily="34" charset="0"/>
              <a:buAutoNum type="arabicPeriod" startAt="6"/>
            </a:pPr>
            <a:r>
              <a:rPr lang="en-US" altLang="en-US" dirty="0">
                <a:cs typeface="Times New Roman" pitchFamily="18" charset="0"/>
              </a:rPr>
              <a:t>What movements do the medial and lateral pterygoid muscles perform?</a:t>
            </a:r>
            <a:endParaRPr lang="en-US" altLang="en-US" dirty="0">
              <a:solidFill>
                <a:srgbClr val="000000"/>
              </a:solidFill>
              <a:cs typeface="Times New Roman" pitchFamily="18" charset="0"/>
            </a:endParaRP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45</a:t>
            </a:fld>
            <a:endParaRPr lang="en-US"/>
          </a:p>
        </p:txBody>
      </p:sp>
    </p:spTree>
    <p:extLst>
      <p:ext uri="{BB962C8B-B14F-4D97-AF65-F5344CB8AC3E}">
        <p14:creationId xmlns:p14="http://schemas.microsoft.com/office/powerpoint/2010/main" val="25661090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pPr>
              <a:spcAft>
                <a:spcPts val="1500"/>
              </a:spcAft>
            </a:pPr>
            <a:r>
              <a:rPr lang="en-US" altLang="en-US" dirty="0"/>
              <a:t>Section 11.3 What did you learn?</a:t>
            </a:r>
            <a:r>
              <a:rPr lang="en-US" altLang="en-US" sz="1200" dirty="0"/>
              <a:t> 2</a:t>
            </a: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212080"/>
          </a:xfrm>
        </p:spPr>
        <p:txBody>
          <a:bodyPr/>
          <a:lstStyle/>
          <a:p>
            <a:pPr marL="457200" indent="-457200">
              <a:spcBef>
                <a:spcPts val="800"/>
              </a:spcBef>
              <a:buFont typeface="+mj-lt"/>
              <a:buAutoNum type="arabicPeriod" startAt="10"/>
            </a:pPr>
            <a:r>
              <a:rPr lang="en-US" altLang="en-US" dirty="0">
                <a:cs typeface="Times New Roman" pitchFamily="18" charset="0"/>
              </a:rPr>
              <a:t>What is the general action of the extrinsic muscles of the tongue?</a:t>
            </a:r>
          </a:p>
          <a:p>
            <a:pPr marL="457200" indent="-457200">
              <a:spcBef>
                <a:spcPts val="800"/>
              </a:spcBef>
              <a:buFont typeface="+mj-lt"/>
              <a:buAutoNum type="arabicPeriod" startAt="10"/>
            </a:pPr>
            <a:r>
              <a:rPr lang="en-US" altLang="en-US" dirty="0">
                <a:cs typeface="Times New Roman" pitchFamily="18" charset="0"/>
              </a:rPr>
              <a:t>Draw the suprahyoid and infrahyoid muscles. What is the common action of the suprahyoid muscles? Of the infrahyoid muscles?</a:t>
            </a:r>
          </a:p>
          <a:p>
            <a:pPr marL="457200" indent="-457200">
              <a:spcBef>
                <a:spcPts val="800"/>
              </a:spcBef>
              <a:buFont typeface="+mj-lt"/>
              <a:buAutoNum type="arabicPeriod" startAt="10"/>
            </a:pPr>
            <a:r>
              <a:rPr lang="en-US" altLang="en-US" dirty="0">
                <a:cs typeface="Times New Roman" pitchFamily="18" charset="0"/>
              </a:rPr>
              <a:t>Which neck muscles extend the neck? Which neck muscles flex the neck?</a:t>
            </a:r>
            <a:endParaRPr lang="en-US" altLang="en-US" dirty="0">
              <a:solidFill>
                <a:srgbClr val="000000"/>
              </a:solidFill>
              <a:cs typeface="Times New Roman" pitchFamily="18" charset="0"/>
            </a:endParaRP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46</a:t>
            </a:fld>
            <a:endParaRPr lang="en-US"/>
          </a:p>
        </p:txBody>
      </p:sp>
    </p:spTree>
    <p:extLst>
      <p:ext uri="{BB962C8B-B14F-4D97-AF65-F5344CB8AC3E}">
        <p14:creationId xmlns:p14="http://schemas.microsoft.com/office/powerpoint/2010/main" val="1613056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pPr>
              <a:spcAft>
                <a:spcPts val="1500"/>
              </a:spcAft>
            </a:pPr>
            <a:r>
              <a:rPr lang="en-US" altLang="en-US" dirty="0"/>
              <a:t>11.4 Muscles of the Vertebral Column</a:t>
            </a:r>
            <a:r>
              <a:rPr lang="en-US" altLang="en-US" sz="1200" dirty="0"/>
              <a:t> 1</a:t>
            </a: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212080"/>
          </a:xfrm>
        </p:spPr>
        <p:txBody>
          <a:bodyPr/>
          <a:lstStyle/>
          <a:p>
            <a:pPr>
              <a:spcBef>
                <a:spcPts val="600"/>
              </a:spcBef>
            </a:pPr>
            <a:r>
              <a:rPr lang="en-US" altLang="en-US" b="1" dirty="0">
                <a:cs typeface="Times New Roman" pitchFamily="18" charset="0"/>
              </a:rPr>
              <a:t>Erector spinae</a:t>
            </a:r>
          </a:p>
          <a:p>
            <a:pPr lvl="1">
              <a:spcBef>
                <a:spcPts val="600"/>
              </a:spcBef>
            </a:pPr>
            <a:r>
              <a:rPr lang="en-US" altLang="en-US" dirty="0">
                <a:cs typeface="Times New Roman" pitchFamily="18" charset="0"/>
              </a:rPr>
              <a:t>Maintain upright posture; if bilaterally contracted, vertebral column extends</a:t>
            </a:r>
          </a:p>
          <a:p>
            <a:pPr lvl="1">
              <a:spcBef>
                <a:spcPts val="600"/>
              </a:spcBef>
            </a:pPr>
            <a:r>
              <a:rPr lang="en-US" altLang="en-US" dirty="0">
                <a:cs typeface="Times New Roman" pitchFamily="18" charset="0"/>
              </a:rPr>
              <a:t>If unilaterally contracted, lateral flexion toward that side</a:t>
            </a:r>
          </a:p>
          <a:p>
            <a:pPr lvl="1">
              <a:spcBef>
                <a:spcPts val="600"/>
              </a:spcBef>
            </a:pPr>
            <a:r>
              <a:rPr lang="en-US" altLang="en-US" dirty="0">
                <a:cs typeface="Times New Roman" pitchFamily="18" charset="0"/>
              </a:rPr>
              <a:t>Three groups of erector spinae muscles, listed lateral to medial:</a:t>
            </a:r>
          </a:p>
          <a:p>
            <a:pPr lvl="2">
              <a:spcBef>
                <a:spcPts val="600"/>
              </a:spcBef>
            </a:pPr>
            <a:r>
              <a:rPr lang="en-US" altLang="en-US" b="1" dirty="0">
                <a:cs typeface="Times New Roman" pitchFamily="18" charset="0"/>
              </a:rPr>
              <a:t>Iliocostalis group</a:t>
            </a:r>
          </a:p>
          <a:p>
            <a:pPr lvl="2">
              <a:spcBef>
                <a:spcPts val="600"/>
              </a:spcBef>
            </a:pPr>
            <a:r>
              <a:rPr lang="en-US" altLang="en-US" b="1" dirty="0">
                <a:cs typeface="Times New Roman" pitchFamily="18" charset="0"/>
              </a:rPr>
              <a:t>Longissimus group</a:t>
            </a:r>
          </a:p>
          <a:p>
            <a:pPr lvl="2">
              <a:spcBef>
                <a:spcPts val="600"/>
              </a:spcBef>
            </a:pPr>
            <a:r>
              <a:rPr lang="en-US" altLang="en-US" b="1" dirty="0">
                <a:cs typeface="Times New Roman" pitchFamily="18" charset="0"/>
              </a:rPr>
              <a:t>Spinalis group</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47</a:t>
            </a:fld>
            <a:endParaRPr lang="en-US"/>
          </a:p>
        </p:txBody>
      </p:sp>
    </p:spTree>
    <p:extLst>
      <p:ext uri="{BB962C8B-B14F-4D97-AF65-F5344CB8AC3E}">
        <p14:creationId xmlns:p14="http://schemas.microsoft.com/office/powerpoint/2010/main" val="2773168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pPr>
              <a:spcAft>
                <a:spcPts val="1500"/>
              </a:spcAft>
            </a:pPr>
            <a:r>
              <a:rPr lang="en-US" altLang="en-US" dirty="0"/>
              <a:t>11.4 Muscles of the Vertebral Column</a:t>
            </a:r>
            <a:r>
              <a:rPr lang="en-US" altLang="en-US" sz="1200" dirty="0"/>
              <a:t> 2</a:t>
            </a: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212080"/>
          </a:xfrm>
        </p:spPr>
        <p:txBody>
          <a:bodyPr/>
          <a:lstStyle/>
          <a:p>
            <a:pPr>
              <a:spcBef>
                <a:spcPts val="800"/>
              </a:spcBef>
            </a:pPr>
            <a:r>
              <a:rPr lang="en-US" altLang="en-US" dirty="0">
                <a:cs typeface="Times New Roman" pitchFamily="18" charset="0"/>
              </a:rPr>
              <a:t>Other muscles of vertebral column</a:t>
            </a:r>
          </a:p>
          <a:p>
            <a:pPr lvl="1"/>
            <a:r>
              <a:rPr lang="en-US" altLang="en-US" b="1" dirty="0" err="1">
                <a:cs typeface="Times New Roman" pitchFamily="18" charset="0"/>
              </a:rPr>
              <a:t>Transversospinalis</a:t>
            </a:r>
            <a:r>
              <a:rPr lang="en-US" altLang="en-US" b="1" dirty="0">
                <a:cs typeface="Times New Roman" pitchFamily="18" charset="0"/>
              </a:rPr>
              <a:t> muscles</a:t>
            </a:r>
          </a:p>
          <a:p>
            <a:pPr lvl="2"/>
            <a:r>
              <a:rPr lang="en-US" altLang="en-US" dirty="0">
                <a:cs typeface="Times New Roman" pitchFamily="18" charset="0"/>
              </a:rPr>
              <a:t>Connect and stabilize the vertebrae</a:t>
            </a:r>
          </a:p>
          <a:p>
            <a:pPr lvl="2"/>
            <a:r>
              <a:rPr lang="en-US" altLang="en-US" dirty="0">
                <a:cs typeface="Times New Roman" pitchFamily="18" charset="0"/>
              </a:rPr>
              <a:t>Deep to erector spinae</a:t>
            </a:r>
          </a:p>
          <a:p>
            <a:pPr lvl="1"/>
            <a:r>
              <a:rPr lang="en-US" altLang="en-US" b="1" dirty="0">
                <a:cs typeface="Times New Roman" pitchFamily="18" charset="0"/>
              </a:rPr>
              <a:t>Quadratus lumborum muscles</a:t>
            </a:r>
          </a:p>
          <a:p>
            <a:pPr lvl="2"/>
            <a:r>
              <a:rPr lang="en-US" altLang="en-US" dirty="0">
                <a:cs typeface="Times New Roman" pitchFamily="18" charset="0"/>
              </a:rPr>
              <a:t>Extends vertebral column when bilaterally contracted</a:t>
            </a:r>
          </a:p>
          <a:p>
            <a:pPr lvl="2"/>
            <a:r>
              <a:rPr lang="en-US" altLang="en-US" dirty="0">
                <a:cs typeface="Times New Roman" pitchFamily="18" charset="0"/>
              </a:rPr>
              <a:t>Laterally flexes column when unilaterally contracted</a:t>
            </a:r>
          </a:p>
          <a:p>
            <a:pPr lvl="2"/>
            <a:r>
              <a:rPr lang="en-US" altLang="en-US" dirty="0">
                <a:cs typeface="Times New Roman" pitchFamily="18" charset="0"/>
              </a:rPr>
              <a:t>Located primarily in the lumbar region</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48</a:t>
            </a:fld>
            <a:endParaRPr lang="en-US"/>
          </a:p>
        </p:txBody>
      </p:sp>
    </p:spTree>
    <p:extLst>
      <p:ext uri="{BB962C8B-B14F-4D97-AF65-F5344CB8AC3E}">
        <p14:creationId xmlns:p14="http://schemas.microsoft.com/office/powerpoint/2010/main" val="29774661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Deep Muscles of the Vertebral Column</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645920" cy="365760"/>
          </a:xfrm>
        </p:spPr>
        <p:txBody>
          <a:bodyPr/>
          <a:lstStyle/>
          <a:p>
            <a:pPr>
              <a:spcBef>
                <a:spcPts val="600"/>
              </a:spcBef>
              <a:spcAft>
                <a:spcPts val="600"/>
              </a:spcAft>
            </a:pPr>
            <a:r>
              <a:rPr lang="en-US" altLang="en-US" sz="2000" dirty="0">
                <a:cs typeface="Times New Roman" pitchFamily="18" charset="0"/>
              </a:rPr>
              <a:t>Figure 11.14</a:t>
            </a:r>
          </a:p>
        </p:txBody>
      </p:sp>
      <p:pic>
        <p:nvPicPr>
          <p:cNvPr id="8" name="Picture 3" descr="An illustration shows deep muscles of the vertebral column.">
            <a:extLst>
              <a:ext uri="{FF2B5EF4-FFF2-40B4-BE49-F238E27FC236}">
                <a16:creationId xmlns:a16="http://schemas.microsoft.com/office/drawing/2014/main" id="{0689124B-BDA2-4AE7-8D91-6D28C6529592}"/>
              </a:ext>
            </a:extLst>
          </p:cNvPr>
          <p:cNvPicPr>
            <a:picLocks noChangeAspect="1"/>
          </p:cNvPicPr>
          <p:nvPr/>
        </p:nvPicPr>
        <p:blipFill>
          <a:blip r:embed="rId2"/>
          <a:stretch>
            <a:fillRect/>
          </a:stretch>
        </p:blipFill>
        <p:spPr bwMode="auto">
          <a:xfrm>
            <a:off x="1175400" y="1341939"/>
            <a:ext cx="6793200" cy="46634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49</a:t>
            </a:fld>
            <a:endParaRPr lang="en-US" dirty="0"/>
          </a:p>
        </p:txBody>
      </p:sp>
    </p:spTree>
    <p:extLst>
      <p:ext uri="{BB962C8B-B14F-4D97-AF65-F5344CB8AC3E}">
        <p14:creationId xmlns:p14="http://schemas.microsoft.com/office/powerpoint/2010/main" val="1247343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11.1a Skeletal Muscle Attachments</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600"/>
              </a:spcBef>
              <a:spcAft>
                <a:spcPts val="600"/>
              </a:spcAft>
            </a:pPr>
            <a:r>
              <a:rPr lang="en-US" altLang="en-US" sz="2200" b="1" dirty="0">
                <a:cs typeface="Times New Roman" pitchFamily="18" charset="0"/>
              </a:rPr>
              <a:t>Tendon</a:t>
            </a:r>
            <a:r>
              <a:rPr lang="en-US" altLang="en-US" sz="2200" dirty="0">
                <a:cs typeface="Times New Roman" pitchFamily="18" charset="0"/>
              </a:rPr>
              <a:t> – attaches muscle to bone, skin, or another muscle</a:t>
            </a:r>
          </a:p>
          <a:p>
            <a:pPr lvl="1">
              <a:spcBef>
                <a:spcPts val="600"/>
              </a:spcBef>
              <a:spcAft>
                <a:spcPts val="600"/>
              </a:spcAft>
            </a:pPr>
            <a:r>
              <a:rPr lang="en-US" altLang="en-US" sz="2200" b="1" dirty="0">
                <a:cs typeface="Times New Roman" pitchFamily="18" charset="0"/>
              </a:rPr>
              <a:t>Aponeurosis</a:t>
            </a:r>
            <a:r>
              <a:rPr lang="en-US" altLang="en-US" sz="2200" dirty="0">
                <a:cs typeface="Times New Roman" pitchFamily="18" charset="0"/>
              </a:rPr>
              <a:t> – thin, flattened </a:t>
            </a:r>
            <a:r>
              <a:rPr lang="en-US" altLang="en-US" sz="2200" dirty="0" err="1">
                <a:cs typeface="Times New Roman" pitchFamily="18" charset="0"/>
              </a:rPr>
              <a:t>sheetlike</a:t>
            </a:r>
            <a:r>
              <a:rPr lang="en-US" altLang="en-US" sz="2200" dirty="0">
                <a:cs typeface="Times New Roman" pitchFamily="18" charset="0"/>
              </a:rPr>
              <a:t> tendon</a:t>
            </a:r>
          </a:p>
          <a:p>
            <a:pPr>
              <a:spcBef>
                <a:spcPts val="600"/>
              </a:spcBef>
              <a:spcAft>
                <a:spcPts val="600"/>
              </a:spcAft>
            </a:pPr>
            <a:r>
              <a:rPr lang="en-US" altLang="en-US" sz="2200" dirty="0">
                <a:cs typeface="Times New Roman" pitchFamily="18" charset="0"/>
              </a:rPr>
              <a:t>Most muscle cross at least one mobile joint</a:t>
            </a:r>
          </a:p>
          <a:p>
            <a:pPr lvl="1">
              <a:spcBef>
                <a:spcPts val="600"/>
              </a:spcBef>
              <a:spcAft>
                <a:spcPts val="600"/>
              </a:spcAft>
            </a:pPr>
            <a:r>
              <a:rPr lang="en-US" altLang="en-US" sz="2200" dirty="0">
                <a:cs typeface="Times New Roman" pitchFamily="18" charset="0"/>
              </a:rPr>
              <a:t>Upon contraction, one bone moves while other is fixed</a:t>
            </a:r>
          </a:p>
          <a:p>
            <a:pPr>
              <a:spcBef>
                <a:spcPts val="600"/>
              </a:spcBef>
              <a:spcAft>
                <a:spcPts val="600"/>
              </a:spcAft>
            </a:pPr>
            <a:r>
              <a:rPr lang="en-US" altLang="en-US" sz="2200" dirty="0">
                <a:cs typeface="Times New Roman" pitchFamily="18" charset="0"/>
              </a:rPr>
              <a:t>Attachments for axial muscles:</a:t>
            </a:r>
          </a:p>
          <a:p>
            <a:pPr lvl="1">
              <a:spcBef>
                <a:spcPts val="600"/>
              </a:spcBef>
              <a:spcAft>
                <a:spcPts val="600"/>
              </a:spcAft>
            </a:pPr>
            <a:r>
              <a:rPr lang="en-US" altLang="en-US" sz="2200" b="1" dirty="0">
                <a:cs typeface="Times New Roman" pitchFamily="18" charset="0"/>
              </a:rPr>
              <a:t>Superior attachment </a:t>
            </a:r>
            <a:r>
              <a:rPr lang="en-US" altLang="en-US" sz="2200" dirty="0">
                <a:cs typeface="Times New Roman" pitchFamily="18" charset="0"/>
              </a:rPr>
              <a:t>(usually more moveable)</a:t>
            </a:r>
          </a:p>
          <a:p>
            <a:pPr lvl="1">
              <a:spcBef>
                <a:spcPts val="600"/>
              </a:spcBef>
              <a:spcAft>
                <a:spcPts val="600"/>
              </a:spcAft>
            </a:pPr>
            <a:r>
              <a:rPr lang="en-US" altLang="en-US" sz="2200" b="1" dirty="0">
                <a:cs typeface="Times New Roman" pitchFamily="18" charset="0"/>
              </a:rPr>
              <a:t>Inferior attachment </a:t>
            </a:r>
            <a:r>
              <a:rPr lang="en-US" altLang="en-US" sz="2200" dirty="0">
                <a:cs typeface="Times New Roman" pitchFamily="18" charset="0"/>
              </a:rPr>
              <a:t>(usually less moveable)</a:t>
            </a:r>
          </a:p>
          <a:p>
            <a:pPr>
              <a:spcBef>
                <a:spcPts val="600"/>
              </a:spcBef>
              <a:spcAft>
                <a:spcPts val="600"/>
              </a:spcAft>
            </a:pPr>
            <a:r>
              <a:rPr lang="en-US" altLang="en-US" sz="2200" dirty="0">
                <a:cs typeface="Times New Roman" pitchFamily="18" charset="0"/>
              </a:rPr>
              <a:t>Attachments for appendicular muscles:</a:t>
            </a:r>
          </a:p>
          <a:p>
            <a:pPr lvl="1">
              <a:spcBef>
                <a:spcPts val="600"/>
              </a:spcBef>
              <a:spcAft>
                <a:spcPts val="600"/>
              </a:spcAft>
            </a:pPr>
            <a:r>
              <a:rPr lang="en-US" altLang="en-US" sz="2200" b="1" dirty="0">
                <a:cs typeface="Times New Roman" pitchFamily="18" charset="0"/>
              </a:rPr>
              <a:t>Proximal attachment </a:t>
            </a:r>
            <a:r>
              <a:rPr lang="en-US" altLang="en-US" sz="2200" dirty="0">
                <a:cs typeface="Times New Roman" pitchFamily="18" charset="0"/>
              </a:rPr>
              <a:t>(usually less moveable)</a:t>
            </a:r>
          </a:p>
          <a:p>
            <a:pPr lvl="1">
              <a:spcBef>
                <a:spcPts val="600"/>
              </a:spcBef>
              <a:spcAft>
                <a:spcPts val="600"/>
              </a:spcAft>
            </a:pPr>
            <a:r>
              <a:rPr lang="en-US" altLang="en-US" sz="2200" b="1" dirty="0">
                <a:cs typeface="Times New Roman" pitchFamily="18" charset="0"/>
              </a:rPr>
              <a:t>Distal attachment </a:t>
            </a:r>
            <a:r>
              <a:rPr lang="en-US" altLang="en-US" sz="2200" dirty="0">
                <a:cs typeface="Times New Roman" pitchFamily="18" charset="0"/>
              </a:rPr>
              <a:t>(usually more moveable)</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5</a:t>
            </a:fld>
            <a:endParaRPr lang="en-US" dirty="0"/>
          </a:p>
        </p:txBody>
      </p:sp>
    </p:spTree>
    <p:extLst>
      <p:ext uri="{BB962C8B-B14F-4D97-AF65-F5344CB8AC3E}">
        <p14:creationId xmlns:p14="http://schemas.microsoft.com/office/powerpoint/2010/main" val="1260678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pPr>
              <a:spcAft>
                <a:spcPts val="1500"/>
              </a:spcAft>
            </a:pPr>
            <a:r>
              <a:rPr lang="en-US" altLang="en-US" dirty="0"/>
              <a:t>Section 11.4 What did you learn?</a:t>
            </a:r>
            <a:endParaRPr lang="en-US" altLang="en-US" sz="1200" dirty="0"/>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212080"/>
          </a:xfrm>
        </p:spPr>
        <p:txBody>
          <a:bodyPr/>
          <a:lstStyle/>
          <a:p>
            <a:pPr marL="457200" indent="-457200">
              <a:spcBef>
                <a:spcPts val="800"/>
              </a:spcBef>
              <a:buFont typeface="+mj-lt"/>
              <a:buAutoNum type="arabicPeriod" startAt="13"/>
            </a:pPr>
            <a:r>
              <a:rPr lang="en-US" altLang="en-US" dirty="0">
                <a:cs typeface="Times New Roman" pitchFamily="18" charset="0"/>
              </a:rPr>
              <a:t>Draw and label the muscles that form the erector spinae, and briefly explain their common actions.</a:t>
            </a:r>
            <a:endParaRPr lang="en-US" altLang="en-US" sz="2800" dirty="0">
              <a:solidFill>
                <a:srgbClr val="000000"/>
              </a:solidFill>
              <a:cs typeface="Times New Roman" pitchFamily="18" charset="0"/>
            </a:endParaRP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50</a:t>
            </a:fld>
            <a:endParaRPr lang="en-US"/>
          </a:p>
        </p:txBody>
      </p:sp>
    </p:spTree>
    <p:extLst>
      <p:ext uri="{BB962C8B-B14F-4D97-AF65-F5344CB8AC3E}">
        <p14:creationId xmlns:p14="http://schemas.microsoft.com/office/powerpoint/2010/main" val="2073943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1F94D74-BA49-499E-9CA3-6ADAFCEA393A}"/>
              </a:ext>
            </a:extLst>
          </p:cNvPr>
          <p:cNvSpPr>
            <a:spLocks noGrp="1"/>
          </p:cNvSpPr>
          <p:nvPr>
            <p:ph type="title"/>
          </p:nvPr>
        </p:nvSpPr>
        <p:spPr/>
        <p:txBody>
          <a:bodyPr/>
          <a:lstStyle/>
          <a:p>
            <a:r>
              <a:rPr lang="en-US" dirty="0">
                <a:latin typeface="+mj-lt"/>
              </a:rPr>
              <a:t>End of Main Content</a:t>
            </a:r>
          </a:p>
        </p:txBody>
      </p:sp>
      <p:sp>
        <p:nvSpPr>
          <p:cNvPr id="3" name="Text Placeholder 2">
            <a:extLst>
              <a:ext uri="{FF2B5EF4-FFF2-40B4-BE49-F238E27FC236}">
                <a16:creationId xmlns:a16="http://schemas.microsoft.com/office/drawing/2014/main" id="{F3E85652-D4EB-4ED2-BBA6-8823DD779F76}"/>
              </a:ext>
            </a:extLst>
          </p:cNvPr>
          <p:cNvSpPr>
            <a:spLocks noGrp="1"/>
          </p:cNvSpPr>
          <p:nvPr>
            <p:ph type="body" sz="quarter" idx="13"/>
          </p:nvPr>
        </p:nvSpPr>
        <p:spPr/>
        <p:txBody>
          <a:bodyPr anchor="ctr"/>
          <a:lstStyle/>
          <a:p>
            <a:pPr lvl="0"/>
            <a:r>
              <a:rPr lang="en-US" dirty="0"/>
              <a:t>Copyright 2022 © McGraw Hill LLC. All rights reserved. No reproduction or distribution without the prior written consent of McGraw Hill LLC.</a:t>
            </a:r>
          </a:p>
        </p:txBody>
      </p:sp>
    </p:spTree>
    <p:extLst>
      <p:ext uri="{BB962C8B-B14F-4D97-AF65-F5344CB8AC3E}">
        <p14:creationId xmlns:p14="http://schemas.microsoft.com/office/powerpoint/2010/main" val="1202583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8242-31AB-427B-8857-866D707A4965}"/>
              </a:ext>
            </a:extLst>
          </p:cNvPr>
          <p:cNvSpPr>
            <a:spLocks noGrp="1"/>
          </p:cNvSpPr>
          <p:nvPr>
            <p:ph type="title"/>
          </p:nvPr>
        </p:nvSpPr>
        <p:spPr/>
        <p:txBody>
          <a:bodyPr/>
          <a:lstStyle/>
          <a:p>
            <a:r>
              <a:rPr lang="en-US" dirty="0">
                <a:latin typeface="+mj-lt"/>
              </a:rPr>
              <a:t>Accessibility Content: Text Alternatives for Images</a:t>
            </a:r>
          </a:p>
        </p:txBody>
      </p:sp>
    </p:spTree>
    <p:extLst>
      <p:ext uri="{BB962C8B-B14F-4D97-AF65-F5344CB8AC3E}">
        <p14:creationId xmlns:p14="http://schemas.microsoft.com/office/powerpoint/2010/main" val="1997930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Body Musculature: Anterior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anterior view of human body shows the following superficial axial muscles, frontal belly of </a:t>
            </a:r>
            <a:r>
              <a:rPr lang="en-IN" dirty="0" err="1"/>
              <a:t>Occipitofrontalis</a:t>
            </a:r>
            <a:r>
              <a:rPr lang="en-IN" dirty="0"/>
              <a:t>, orbicularis oculi, zygomaticus major, orbicularis </a:t>
            </a:r>
            <a:r>
              <a:rPr lang="en-IN" dirty="0" err="1"/>
              <a:t>oris</a:t>
            </a:r>
            <a:r>
              <a:rPr lang="en-IN" dirty="0"/>
              <a:t>, platysma, and external oblique. The other superficial muscles are trapezius, deltoid, pectoralis major, triceps brachii, biceps brachii, brachialis, pronator teres, brachioradialis, flexor carpi radialis, palmaris longus, tensor fasciae </a:t>
            </a:r>
            <a:r>
              <a:rPr lang="en-IN" dirty="0" err="1"/>
              <a:t>latae</a:t>
            </a:r>
            <a:r>
              <a:rPr lang="en-IN" dirty="0"/>
              <a:t>, adductor longus, Sartorius, </a:t>
            </a:r>
            <a:r>
              <a:rPr lang="en-IN" dirty="0" err="1"/>
              <a:t>gracilis</a:t>
            </a:r>
            <a:r>
              <a:rPr lang="en-IN" dirty="0"/>
              <a:t>, quadriceps femoris (rectus </a:t>
            </a:r>
            <a:r>
              <a:rPr lang="en-IN" dirty="0" err="1"/>
              <a:t>femoralis</a:t>
            </a:r>
            <a:r>
              <a:rPr lang="en-IN" dirty="0"/>
              <a:t>, vastus lateralis, vastus medialis, and vastus intermedius), fibularis longus, tibialis anterior, and extensor digitorum longus. The deep axial muscles are temporalis, masseter, sternocleidomastoid, sternohyoid, external intercoastal, internal intercostal, rectus abdominis, transversus abdominis, internal oblique, and external oblique. The other deep muscles are pectoralis minor, serratus anterior, iliopsoas, pectineus, and extensor hallucis longus.</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2529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Body Musculature: Posterior View</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posterior view of human body shows the following superficial axial muscles occipital belly of </a:t>
            </a:r>
            <a:r>
              <a:rPr lang="en-IN" dirty="0" err="1"/>
              <a:t>Occipitofrontalis</a:t>
            </a:r>
            <a:r>
              <a:rPr lang="en-IN" dirty="0"/>
              <a:t> and sternocleidomastoid. The other superficial muscles are trapezius, deltoid, tees minor, teres major, triceps brachii, latissimus dorsi, extensor digitorum, extensor carpi </a:t>
            </a:r>
            <a:r>
              <a:rPr lang="en-IN" dirty="0" err="1"/>
              <a:t>ulnaris</a:t>
            </a:r>
            <a:r>
              <a:rPr lang="en-IN" dirty="0"/>
              <a:t>, gluteus </a:t>
            </a:r>
            <a:r>
              <a:rPr lang="en-IN" dirty="0" err="1"/>
              <a:t>medius</a:t>
            </a:r>
            <a:r>
              <a:rPr lang="en-IN" dirty="0"/>
              <a:t>, gluteus maximus, adductor magnus, hamstrings (biceps femoris, semitendinosus, and semimembranosus), gastrocnemius, and calcaneal tendon. The deep axial muscles are semispinalis capitis, splenius capitis, splenius cervicis, serratus posterior inferior, external oblique, internal oblique, and erector spinae. The other deep muscles are supraspinatus, rhomboid minor, rhomboid major, infraspinatus, teres minor, teres major, serratus anterior, gluteus </a:t>
            </a:r>
            <a:r>
              <a:rPr lang="en-IN" dirty="0" err="1"/>
              <a:t>minimus</a:t>
            </a:r>
            <a:r>
              <a:rPr lang="en-IN" dirty="0"/>
              <a:t>, gluteus </a:t>
            </a:r>
            <a:r>
              <a:rPr lang="en-IN" dirty="0" err="1"/>
              <a:t>medius</a:t>
            </a:r>
            <a:r>
              <a:rPr lang="en-IN" dirty="0"/>
              <a:t>, piriformis, quadratus femoris, </a:t>
            </a:r>
            <a:r>
              <a:rPr lang="en-IN" dirty="0" err="1"/>
              <a:t>gracilis</a:t>
            </a:r>
            <a:r>
              <a:rPr lang="en-IN" dirty="0"/>
              <a:t>, iliotibial tract, plantaris, gastrocnemius, plantaris tendon, soleus, and calcaneal tendon.</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80744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Muscle Attachments</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The illustration shows a hand that is pulled up from the elbow that leads to contraction of the relaxed muscle in the upper arm. The muscle has two proximal attachment (origin) and a tendon that is connected to the distal attachment (insertion). The movement of distal attachment of muscle allows the hand to be folded at the elbow.</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156434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Organization of Muscle Fibers</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illustration shows circular muscle (orbicularis </a:t>
            </a:r>
            <a:r>
              <a:rPr lang="en-IN" dirty="0" err="1"/>
              <a:t>oris</a:t>
            </a:r>
            <a:r>
              <a:rPr lang="en-IN" dirty="0"/>
              <a:t>) around the mouth, parallel muscle (rectus abdominis) of the abdomen, and convergent muscle (pectoralis muscle) of the chest. Pennate muscles are of three types, unipennate (extensor digitorum), bipennate (rectus femoris), and multipennate (deltoid).</a:t>
            </a:r>
            <a:endParaRPr lang="en-US"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918302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Muscle Naming</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sz="1400" dirty="0"/>
              <a:t>The table shows naming based on muscle action: Adductor (adducts body parts): adductor magnus; Abductor (abducts body part): Abductor pollicis longus; Flexor (flexes a joint): Flexor carpi radialis; Extensor (extends a joint): Extensor hallucis longus. Naming based on specific body regions: </a:t>
            </a:r>
            <a:r>
              <a:rPr lang="en-IN" sz="1400" dirty="0" err="1"/>
              <a:t>Oris</a:t>
            </a:r>
            <a:r>
              <a:rPr lang="en-IN" sz="1400" dirty="0"/>
              <a:t> (mouth): Orbicularis </a:t>
            </a:r>
            <a:r>
              <a:rPr lang="en-IN" sz="1400" dirty="0" err="1"/>
              <a:t>oris</a:t>
            </a:r>
            <a:r>
              <a:rPr lang="en-IN" sz="1400" dirty="0"/>
              <a:t>; Cervicis (neck): Semispinalis cervicis; Brachial (arm): Biceps brachii; Carpi (wrist): Flexor carpi </a:t>
            </a:r>
            <a:r>
              <a:rPr lang="en-IN" sz="1400" dirty="0" err="1"/>
              <a:t>ulnaris</a:t>
            </a:r>
            <a:r>
              <a:rPr lang="en-IN" sz="1400" dirty="0"/>
              <a:t>; Pollicis (thumb): </a:t>
            </a:r>
            <a:r>
              <a:rPr lang="en-IN" sz="1400" dirty="0" err="1"/>
              <a:t>Opponens</a:t>
            </a:r>
            <a:r>
              <a:rPr lang="en-IN" sz="1400" dirty="0"/>
              <a:t> pollicis; Gluteal (buttocks): Gluteus </a:t>
            </a:r>
            <a:r>
              <a:rPr lang="en-IN" sz="1400" dirty="0" err="1"/>
              <a:t>medius</a:t>
            </a:r>
            <a:r>
              <a:rPr lang="en-IN" sz="1400" dirty="0"/>
              <a:t>; Femoris (thigh): Quadratus femoris; Hallucis (great toe): Extensor hallucis longus; Anterior (toward the front of the body): Tibialis anterior; Posterior or dorsal/dorsi (toward the back of the body): Tibialis posterior Latissimus dorsi; Superior (closer to the head): Serratus posterior superior; Inferior (closer to the feet): Serratus posterior inferior; Superficialis (superficial): Flexor digitorum superficialis; </a:t>
            </a:r>
            <a:r>
              <a:rPr lang="en-IN" sz="1400" dirty="0" err="1"/>
              <a:t>Profundus</a:t>
            </a:r>
            <a:r>
              <a:rPr lang="en-IN" sz="1400" dirty="0"/>
              <a:t> (deep): Flexor digitorum </a:t>
            </a:r>
            <a:r>
              <a:rPr lang="en-IN" sz="1400" dirty="0" err="1"/>
              <a:t>profundus</a:t>
            </a:r>
            <a:r>
              <a:rPr lang="en-IN" sz="1400" dirty="0"/>
              <a:t>. Naming based on muscle attachments: Sternum and clavicle (</a:t>
            </a:r>
            <a:r>
              <a:rPr lang="en-IN" sz="1400" dirty="0" err="1"/>
              <a:t>cleido</a:t>
            </a:r>
            <a:r>
              <a:rPr lang="en-IN" sz="1400" dirty="0"/>
              <a:t>): Sternocleidomastoid; Between the ribs: Intercostal; Subscapular fossa: Subscapularis; Fibula: Fibularis longus; Zygomatic bone: Zygomaticus major. Naming based on orientation of muscle </a:t>
            </a:r>
            <a:r>
              <a:rPr lang="en-IN" sz="1400" dirty="0" err="1"/>
              <a:t>fibers</a:t>
            </a:r>
            <a:r>
              <a:rPr lang="en-IN" sz="1400" dirty="0"/>
              <a:t>: Rectus (straight): Rectus abdominis; Oblique (angled): External oblique; Orbicularis (circular): Orbicularis oculi. Naming based on muscle shape: Deltoid (triangular): Deltoid; Quadratus (rectangular): Pronator quadratus; Trapezius (trapezoidal): Trapezius; Longus (long): Abductor pollicis longus; Brevis (short): Abductor pollicis brevis. Naming based on muscle size: Major (larger of two muscles): Pectoralis major; Minor (smaller of two muscles): Pectoralis minor; Maximus (largest): Gluteus maximus; Medius (medium-sized): Gluteus </a:t>
            </a:r>
            <a:r>
              <a:rPr lang="en-IN" sz="1400" dirty="0" err="1"/>
              <a:t>medius</a:t>
            </a:r>
            <a:r>
              <a:rPr lang="en-IN" sz="1400" dirty="0"/>
              <a:t>; </a:t>
            </a:r>
            <a:r>
              <a:rPr lang="en-IN" sz="1400" dirty="0" err="1"/>
              <a:t>Minimus</a:t>
            </a:r>
            <a:r>
              <a:rPr lang="en-IN" sz="1400" dirty="0"/>
              <a:t> (smallest): Gluteus </a:t>
            </a:r>
            <a:r>
              <a:rPr lang="en-IN" sz="1400" dirty="0" err="1"/>
              <a:t>minimus</a:t>
            </a:r>
            <a:r>
              <a:rPr lang="en-IN" sz="1400" dirty="0"/>
              <a:t>. Naming based on number of muscle heads: Biceps (two heads): Biceps femoris; Triceps (three heads): Triceps brachii; Quadriceps (four heads): Quadriceps femoris.</a:t>
            </a:r>
            <a:endParaRPr lang="en-US" sz="14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25866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Muscles of Facial Expression, Anterior View</a:t>
            </a:r>
            <a:r>
              <a:rPr lang="en-US" sz="1200" dirty="0"/>
              <a:t> </a:t>
            </a:r>
            <a:r>
              <a:rPr lang="en-US" noProof="0" dirty="0">
                <a:latin typeface="+mj-lt"/>
              </a:rPr>
              <a:t>– </a:t>
            </a:r>
            <a:br>
              <a:rPr lang="en-US" noProof="0" dirty="0">
                <a:latin typeface="+mj-lt"/>
              </a:rPr>
            </a:br>
            <a:r>
              <a:rPr lang="en-US" noProof="0" dirty="0">
                <a:latin typeface="+mj-lt"/>
              </a:rPr>
              <a:t>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illustration shows anterior view of facial muscles. The superficial muscles are </a:t>
            </a:r>
            <a:r>
              <a:rPr lang="en-IN" dirty="0" err="1"/>
              <a:t>epicranius</a:t>
            </a:r>
            <a:r>
              <a:rPr lang="en-IN" dirty="0"/>
              <a:t> (</a:t>
            </a:r>
            <a:r>
              <a:rPr lang="en-IN" dirty="0" err="1"/>
              <a:t>epicranial</a:t>
            </a:r>
            <a:r>
              <a:rPr lang="en-IN" dirty="0"/>
              <a:t> aponeurosis and frontal belly of </a:t>
            </a:r>
            <a:r>
              <a:rPr lang="en-IN" dirty="0" err="1"/>
              <a:t>Occipitofrontalis</a:t>
            </a:r>
            <a:r>
              <a:rPr lang="en-IN" dirty="0"/>
              <a:t>), procerus, orbicularis oculi, </a:t>
            </a:r>
            <a:r>
              <a:rPr lang="en-IN" dirty="0" err="1"/>
              <a:t>levator</a:t>
            </a:r>
            <a:r>
              <a:rPr lang="en-IN" dirty="0"/>
              <a:t> labii superioris, zygomaticus major, zygomaticus minor, </a:t>
            </a:r>
            <a:r>
              <a:rPr lang="en-IN" dirty="0" err="1"/>
              <a:t>risorius</a:t>
            </a:r>
            <a:r>
              <a:rPr lang="en-IN" dirty="0"/>
              <a:t>, depressor </a:t>
            </a:r>
            <a:r>
              <a:rPr lang="en-IN" dirty="0" err="1"/>
              <a:t>anguli</a:t>
            </a:r>
            <a:r>
              <a:rPr lang="en-IN" dirty="0"/>
              <a:t> </a:t>
            </a:r>
            <a:r>
              <a:rPr lang="en-IN" dirty="0" err="1"/>
              <a:t>oris</a:t>
            </a:r>
            <a:r>
              <a:rPr lang="en-IN" dirty="0"/>
              <a:t>, depressor labii </a:t>
            </a:r>
            <a:r>
              <a:rPr lang="en-IN" dirty="0" err="1"/>
              <a:t>Inferioris</a:t>
            </a:r>
            <a:r>
              <a:rPr lang="en-IN" dirty="0"/>
              <a:t>, and platysma. The deep muscles are corrugator </a:t>
            </a:r>
            <a:r>
              <a:rPr lang="en-IN" dirty="0" err="1"/>
              <a:t>supercilli</a:t>
            </a:r>
            <a:r>
              <a:rPr lang="en-IN" dirty="0"/>
              <a:t>, </a:t>
            </a:r>
            <a:r>
              <a:rPr lang="en-IN" dirty="0" err="1"/>
              <a:t>levator</a:t>
            </a:r>
            <a:r>
              <a:rPr lang="en-IN" dirty="0"/>
              <a:t> palpebrae superioris, nasalis, </a:t>
            </a:r>
            <a:r>
              <a:rPr lang="en-IN" dirty="0" err="1"/>
              <a:t>levator</a:t>
            </a:r>
            <a:r>
              <a:rPr lang="en-IN" dirty="0"/>
              <a:t> </a:t>
            </a:r>
            <a:r>
              <a:rPr lang="en-IN" dirty="0" err="1"/>
              <a:t>anguli</a:t>
            </a:r>
            <a:r>
              <a:rPr lang="en-IN" dirty="0"/>
              <a:t> </a:t>
            </a:r>
            <a:r>
              <a:rPr lang="en-IN" dirty="0" err="1"/>
              <a:t>oris</a:t>
            </a:r>
            <a:r>
              <a:rPr lang="en-IN" dirty="0"/>
              <a:t>, masseter, buccinator, orbicularis </a:t>
            </a:r>
            <a:r>
              <a:rPr lang="en-IN" dirty="0" err="1"/>
              <a:t>oris</a:t>
            </a:r>
            <a:r>
              <a:rPr lang="en-IN" dirty="0"/>
              <a:t>, mentalis, and sternocleidomastoid.</a:t>
            </a:r>
            <a:endParaRPr lang="en-US" sz="14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814111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Muscles of Facial Expression, Lateral View</a:t>
            </a:r>
            <a:r>
              <a:rPr lang="en-US" sz="1200" dirty="0"/>
              <a:t> </a:t>
            </a:r>
            <a:r>
              <a:rPr lang="en-US" noProof="0" dirty="0">
                <a:latin typeface="+mj-lt"/>
              </a:rPr>
              <a:t>– </a:t>
            </a:r>
            <a:br>
              <a:rPr lang="en-US" noProof="0" dirty="0">
                <a:latin typeface="+mj-lt"/>
              </a:rPr>
            </a:br>
            <a:r>
              <a:rPr lang="en-US" noProof="0" dirty="0">
                <a:latin typeface="+mj-lt"/>
              </a:rPr>
              <a:t>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illustration shows lateral view of facial muscles. The superficial muscles are </a:t>
            </a:r>
            <a:r>
              <a:rPr lang="en-IN" dirty="0" err="1"/>
              <a:t>epicranius</a:t>
            </a:r>
            <a:r>
              <a:rPr lang="en-IN" dirty="0"/>
              <a:t> (</a:t>
            </a:r>
            <a:r>
              <a:rPr lang="en-IN" dirty="0" err="1"/>
              <a:t>epicranial</a:t>
            </a:r>
            <a:r>
              <a:rPr lang="en-IN" dirty="0"/>
              <a:t> aponeurosis, frontal belly of </a:t>
            </a:r>
            <a:r>
              <a:rPr lang="en-IN" dirty="0" err="1"/>
              <a:t>Occipitofrontalis</a:t>
            </a:r>
            <a:r>
              <a:rPr lang="en-IN" dirty="0"/>
              <a:t>, from occipital belly of </a:t>
            </a:r>
            <a:r>
              <a:rPr lang="en-IN" dirty="0" err="1"/>
              <a:t>Occipitofrontalis</a:t>
            </a:r>
            <a:r>
              <a:rPr lang="en-IN" dirty="0"/>
              <a:t>), masseter, buccinator, and sternocleidomastoid. The deep muscles are temporalis, orbicularis oculi, </a:t>
            </a:r>
            <a:r>
              <a:rPr lang="en-IN" dirty="0" err="1"/>
              <a:t>levator</a:t>
            </a:r>
            <a:r>
              <a:rPr lang="en-IN" dirty="0"/>
              <a:t> labii superioris, zygomaticus minor, </a:t>
            </a:r>
            <a:r>
              <a:rPr lang="en-IN" dirty="0" err="1"/>
              <a:t>levator</a:t>
            </a:r>
            <a:r>
              <a:rPr lang="en-IN" dirty="0"/>
              <a:t> </a:t>
            </a:r>
            <a:r>
              <a:rPr lang="en-IN" dirty="0" err="1"/>
              <a:t>anguli</a:t>
            </a:r>
            <a:r>
              <a:rPr lang="en-IN" dirty="0"/>
              <a:t> </a:t>
            </a:r>
            <a:r>
              <a:rPr lang="en-IN" dirty="0" err="1"/>
              <a:t>oris</a:t>
            </a:r>
            <a:r>
              <a:rPr lang="en-IN" dirty="0"/>
              <a:t>, zygomaticus major, orbicularis </a:t>
            </a:r>
            <a:r>
              <a:rPr lang="en-IN" dirty="0" err="1"/>
              <a:t>oris</a:t>
            </a:r>
            <a:r>
              <a:rPr lang="en-IN" dirty="0"/>
              <a:t>, mentalis, depressor labii </a:t>
            </a:r>
            <a:r>
              <a:rPr lang="en-IN" dirty="0" err="1"/>
              <a:t>Inferioris</a:t>
            </a:r>
            <a:r>
              <a:rPr lang="en-IN" dirty="0"/>
              <a:t>, depressor </a:t>
            </a:r>
            <a:r>
              <a:rPr lang="en-IN" dirty="0" err="1"/>
              <a:t>anguli</a:t>
            </a:r>
            <a:r>
              <a:rPr lang="en-IN" dirty="0"/>
              <a:t> </a:t>
            </a:r>
            <a:r>
              <a:rPr lang="en-IN" dirty="0" err="1"/>
              <a:t>oris</a:t>
            </a:r>
            <a:r>
              <a:rPr lang="en-IN" dirty="0"/>
              <a:t>, and platysma.</a:t>
            </a:r>
            <a:endParaRPr lang="en-US" sz="14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9229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Muscle Attachments</a:t>
            </a:r>
            <a:endParaRPr lang="en-US" sz="1200" dirty="0">
              <a:latin typeface="+mj-lt"/>
            </a:endParaRPr>
          </a:p>
        </p:txBody>
      </p:sp>
      <p:sp>
        <p:nvSpPr>
          <p:cNvPr id="3" name="Content Placeholder 2">
            <a:extLst>
              <a:ext uri="{FF2B5EF4-FFF2-40B4-BE49-F238E27FC236}">
                <a16:creationId xmlns:a16="http://schemas.microsoft.com/office/drawing/2014/main" id="{7BAD372F-E303-4B89-A1E5-DAFFB3755152}"/>
              </a:ext>
            </a:extLst>
          </p:cNvPr>
          <p:cNvSpPr>
            <a:spLocks noGrp="1"/>
          </p:cNvSpPr>
          <p:nvPr>
            <p:ph sz="quarter" idx="11"/>
          </p:nvPr>
        </p:nvSpPr>
        <p:spPr>
          <a:xfrm>
            <a:off x="183405" y="6098828"/>
            <a:ext cx="1463040" cy="365760"/>
          </a:xfrm>
        </p:spPr>
        <p:txBody>
          <a:bodyPr/>
          <a:lstStyle/>
          <a:p>
            <a:r>
              <a:rPr lang="en-US" altLang="en-US" sz="2000" dirty="0">
                <a:cs typeface="Times New Roman" pitchFamily="18" charset="0"/>
              </a:rPr>
              <a:t>Figure 11.2</a:t>
            </a:r>
            <a:endParaRPr lang="en-IN" sz="2000" dirty="0"/>
          </a:p>
        </p:txBody>
      </p:sp>
      <p:sp>
        <p:nvSpPr>
          <p:cNvPr id="4" name="Content Placeholder 3">
            <a:extLst>
              <a:ext uri="{FF2B5EF4-FFF2-40B4-BE49-F238E27FC236}">
                <a16:creationId xmlns:a16="http://schemas.microsoft.com/office/drawing/2014/main" id="{5564FE46-836C-490C-8E0D-66BD969AAD0C}"/>
              </a:ext>
            </a:extLst>
          </p:cNvPr>
          <p:cNvSpPr>
            <a:spLocks noGrp="1"/>
          </p:cNvSpPr>
          <p:nvPr>
            <p:ph sz="quarter" idx="15"/>
          </p:nvPr>
        </p:nvSpPr>
        <p:spPr>
          <a:xfrm>
            <a:off x="342901" y="1289887"/>
            <a:ext cx="3548616" cy="4175245"/>
          </a:xfrm>
        </p:spPr>
        <p:txBody>
          <a:bodyPr/>
          <a:lstStyle/>
          <a:p>
            <a:pPr marL="347472" indent="-347472">
              <a:spcBef>
                <a:spcPts val="600"/>
              </a:spcBef>
              <a:spcAft>
                <a:spcPts val="600"/>
              </a:spcAft>
              <a:buFont typeface="Arial" panose="020B0604020202020204" pitchFamily="34" charset="0"/>
              <a:buChar char="•"/>
            </a:pPr>
            <a:r>
              <a:rPr lang="en-US" altLang="en-US" dirty="0">
                <a:cs typeface="Times New Roman" pitchFamily="18" charset="0"/>
              </a:rPr>
              <a:t>Proximal attachments of biceps brachii are on scapula</a:t>
            </a:r>
          </a:p>
          <a:p>
            <a:pPr marL="347472" indent="-347472">
              <a:spcBef>
                <a:spcPts val="600"/>
              </a:spcBef>
              <a:spcAft>
                <a:spcPts val="600"/>
              </a:spcAft>
              <a:buFont typeface="Arial" panose="020B0604020202020204" pitchFamily="34" charset="0"/>
              <a:buChar char="•"/>
            </a:pPr>
            <a:r>
              <a:rPr lang="en-US" altLang="en-US" dirty="0">
                <a:cs typeface="Times New Roman" pitchFamily="18" charset="0"/>
              </a:rPr>
              <a:t>Distal attachment of biceps brachii is on radius</a:t>
            </a:r>
          </a:p>
          <a:p>
            <a:pPr marL="347472" indent="-347472">
              <a:spcBef>
                <a:spcPts val="600"/>
              </a:spcBef>
              <a:spcAft>
                <a:spcPts val="600"/>
              </a:spcAft>
              <a:buFont typeface="Arial" panose="020B0604020202020204" pitchFamily="34" charset="0"/>
              <a:buChar char="•"/>
            </a:pPr>
            <a:r>
              <a:rPr lang="en-US" altLang="en-US" dirty="0">
                <a:cs typeface="Times New Roman" pitchFamily="18" charset="0"/>
              </a:rPr>
              <a:t>Contraction pulls radius toward scapula, flexing the elbow</a:t>
            </a:r>
          </a:p>
        </p:txBody>
      </p:sp>
      <p:pic>
        <p:nvPicPr>
          <p:cNvPr id="9" name="Picture 4" descr="An illustration shows muscle attachment.">
            <a:extLst>
              <a:ext uri="{FF2B5EF4-FFF2-40B4-BE49-F238E27FC236}">
                <a16:creationId xmlns:a16="http://schemas.microsoft.com/office/drawing/2014/main" id="{217C205B-46B7-4DC2-94E1-FF8879704D15}"/>
              </a:ext>
            </a:extLst>
          </p:cNvPr>
          <p:cNvPicPr>
            <a:picLocks noChangeAspect="1"/>
          </p:cNvPicPr>
          <p:nvPr/>
        </p:nvPicPr>
        <p:blipFill>
          <a:blip r:embed="rId2"/>
          <a:stretch>
            <a:fillRect/>
          </a:stretch>
        </p:blipFill>
        <p:spPr bwMode="auto">
          <a:xfrm>
            <a:off x="4592406" y="1384002"/>
            <a:ext cx="4055074" cy="47548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5">
            <a:extLst>
              <a:ext uri="{FF2B5EF4-FFF2-40B4-BE49-F238E27FC236}">
                <a16:creationId xmlns:a16="http://schemas.microsoft.com/office/drawing/2014/main" id="{CEC05008-27CE-4BDB-9751-B3291FF123FC}"/>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6">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6</a:t>
            </a:fld>
            <a:endParaRPr lang="en-US" dirty="0"/>
          </a:p>
        </p:txBody>
      </p:sp>
    </p:spTree>
    <p:extLst>
      <p:ext uri="{BB962C8B-B14F-4D97-AF65-F5344CB8AC3E}">
        <p14:creationId xmlns:p14="http://schemas.microsoft.com/office/powerpoint/2010/main" val="25894406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Surface Anatomy of Some Muscles of Facial Expression</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photos shows Depressor </a:t>
            </a:r>
            <a:r>
              <a:rPr lang="en-IN" dirty="0" err="1"/>
              <a:t>anguli</a:t>
            </a:r>
            <a:r>
              <a:rPr lang="en-IN" dirty="0"/>
              <a:t> </a:t>
            </a:r>
            <a:r>
              <a:rPr lang="en-IN" dirty="0" err="1"/>
              <a:t>oris</a:t>
            </a:r>
            <a:r>
              <a:rPr lang="en-IN" dirty="0"/>
              <a:t> for frown, Orbicularis oculi for blink or close eyes, Zygomaticus major for smile, Orbicularis </a:t>
            </a:r>
            <a:r>
              <a:rPr lang="en-IN" dirty="0" err="1"/>
              <a:t>oris</a:t>
            </a:r>
            <a:r>
              <a:rPr lang="en-IN" dirty="0"/>
              <a:t> for close mouth or kiss, Frontal belly of </a:t>
            </a:r>
            <a:r>
              <a:rPr lang="en-IN" dirty="0" err="1"/>
              <a:t>Occipitofrontalis</a:t>
            </a:r>
            <a:r>
              <a:rPr lang="en-IN" dirty="0"/>
              <a:t> for wrinkle forehead and raise eyebrows, and Platysma for tense skin of neck. </a:t>
            </a:r>
            <a:endParaRPr lang="en-US" sz="14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924634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Lateral View of Right Eye</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The illustration shows the following: upper eyelid has orbicularis oculi muscle followed by trochlea above the eyeball from which superior oblique arises and joins the common tendinous ring below the frontal bone. Superior rectus arises from the common tendinous ring which connects to the upper portion of the eyeball and lateral rectus and inferior rectus join the lower portion of the eyeball. A muscle below the eyeball is identified as inferior oblique that lies above maxilla. Behind the common tendinous ring lie the optic nerve.</a:t>
            </a:r>
            <a:endParaRPr lang="en-US" sz="14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935406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Medial View of Right Eye</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The upper eyelid has orbicularis oculi muscle followed by trochlea above the eyeball from which superior oblique arises and joins the common tendinous ring below the frontal bone. Superior rectus arises from the common tendinous ring which connects to the upper portion of the eyeball and lateral medial and inferior rectus join the central and lower portion of the eyeball. A muscle below the eyeball is identified as inferior oblique. Behind the common tendinous ring lie the optic nerve.</a:t>
            </a:r>
            <a:endParaRPr lang="en-US" sz="14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20630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Anterior View of Right Orbit</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The illustration shows anterior view of right orbit with eye removed has trochlea on the top followed by optic canal, superior oblique, and common tendinous ring from which lateral rectus, superior rectus, inferior rectus, and medial rectus arise. </a:t>
            </a:r>
            <a:endParaRPr lang="en-US" sz="14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804003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Superior View of Left and Right Orbits</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 Below the coronal axis lies the inferior oblique. Below the trochlea lies superior oblique and below the coronal axis and to the right of sagittal axis lies the inferior rectus and lateral rectus. below the coronal axis and to the left of sagittal axis lies the superior rectus and medial rectus. </a:t>
            </a:r>
            <a:endParaRPr lang="en-US" sz="14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769098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Muscles of Mastication</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The illustration A shows lateral view of superficial muscles that has temporalis, masseter, buccinator, and orbicularis </a:t>
            </a:r>
            <a:r>
              <a:rPr lang="en-US" dirty="0" err="1"/>
              <a:t>oris</a:t>
            </a:r>
            <a:r>
              <a:rPr lang="en-US" dirty="0"/>
              <a:t>. The illustration B shows lateral view of deep muscles that has temporalis, lateral pterygoid, medial pterygoid, buccinator, and orbicularis </a:t>
            </a:r>
            <a:r>
              <a:rPr lang="en-US" dirty="0" err="1"/>
              <a:t>oris</a:t>
            </a:r>
            <a:r>
              <a:rPr lang="en-US" dirty="0"/>
              <a:t>. </a:t>
            </a:r>
            <a:endParaRPr lang="en-US" sz="14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182386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Muscles That Move the Tongue</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illustration shows right lateral view of the face that has tongue, mandible, geniohyoid, hyoid bone, thyroid cartilage, stylohyoid, and styloid process. The extrinsic tongue muscles are genioglossus, palatoglossus, styloglossus, and hyoglossus. </a:t>
            </a:r>
            <a:endParaRPr lang="en-US" sz="14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738200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Pharyngeal Constrictors, Palate Muscles, and Laryngeal Elevators</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US" dirty="0"/>
              <a:t>The right lateral view shows tensor </a:t>
            </a:r>
            <a:r>
              <a:rPr lang="en-US" dirty="0" err="1"/>
              <a:t>veli</a:t>
            </a:r>
            <a:r>
              <a:rPr lang="en-US" dirty="0"/>
              <a:t> palatini at the top followed by </a:t>
            </a:r>
            <a:r>
              <a:rPr lang="en-US" dirty="0" err="1"/>
              <a:t>levator</a:t>
            </a:r>
            <a:r>
              <a:rPr lang="en-US" dirty="0"/>
              <a:t> </a:t>
            </a:r>
            <a:r>
              <a:rPr lang="en-US" dirty="0" err="1"/>
              <a:t>veli</a:t>
            </a:r>
            <a:r>
              <a:rPr lang="en-US" dirty="0"/>
              <a:t> palatini, superior constrictor, stylopharyngeus, middle constrictor, inferior constrictor, and esophagus. </a:t>
            </a:r>
            <a:endParaRPr lang="en-US" sz="14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56063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Muscles of the Anterior Neck</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anterior view of neck shows both superficial and deep muscle of the neck. The superficial muscles are suprahyoid muscle (mylohyoid, stylohyoid, digastric: anterior belly and posterior belly), infrahyoid muscle (omohyoid and sternohyoid), sternocleidomastoid, and trapezius. The deep muscles are Genioglossus, Geniohyoid (suprahyoid muscle), Hyoglossus, infrahyoid muscles (thyrohyoid and sternothyroid), scalene muscles. </a:t>
            </a:r>
            <a:endParaRPr lang="en-US" sz="14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32732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Muscles That Move the Head and Neck</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illustration shows anterolateral view of the head and neck. The muscles identified on the left are Stylohyoid, Posterior belly of digastric, Mylohyoid, Anterior belly of digastric, thyrohyoid, inferior constrictor, sternothyroid, superior belly of omohyoid and sternohyoid. The muscles identified in the right are splenius capitis, </a:t>
            </a:r>
            <a:r>
              <a:rPr lang="en-IN" dirty="0" err="1"/>
              <a:t>levator</a:t>
            </a:r>
            <a:r>
              <a:rPr lang="en-IN" dirty="0"/>
              <a:t> scapulae, sternocleidomastoid, scalene muscles, trapezius, inferior belly of omohyoid, and platysma. </a:t>
            </a:r>
            <a:endParaRPr lang="en-US" sz="14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52949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11.1b Organizational Patterns of Skeletal Muscle Fibers</a:t>
            </a:r>
            <a:r>
              <a:rPr lang="en-US" altLang="en-US" sz="1200" dirty="0"/>
              <a:t> 1</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800"/>
              </a:spcBef>
            </a:pPr>
            <a:r>
              <a:rPr lang="en-US" altLang="en-US" dirty="0">
                <a:cs typeface="Times New Roman" pitchFamily="18" charset="0"/>
              </a:rPr>
              <a:t>Varied organization of </a:t>
            </a:r>
            <a:r>
              <a:rPr lang="en-US" altLang="en-US" i="1" dirty="0">
                <a:cs typeface="Times New Roman" pitchFamily="18" charset="0"/>
              </a:rPr>
              <a:t>fascicles</a:t>
            </a:r>
            <a:r>
              <a:rPr lang="en-US" altLang="en-US" dirty="0">
                <a:cs typeface="Times New Roman" pitchFamily="18" charset="0"/>
              </a:rPr>
              <a:t> (bundles of muscle fibers)</a:t>
            </a:r>
          </a:p>
          <a:p>
            <a:pPr lvl="1"/>
            <a:r>
              <a:rPr lang="en-US" altLang="en-US" b="1" dirty="0">
                <a:cs typeface="Times New Roman" pitchFamily="18" charset="0"/>
              </a:rPr>
              <a:t>Circular muscles</a:t>
            </a:r>
            <a:r>
              <a:rPr lang="en-US" altLang="en-US" dirty="0">
                <a:cs typeface="Times New Roman" pitchFamily="18" charset="0"/>
              </a:rPr>
              <a:t>: concentrically arranged fascicles</a:t>
            </a:r>
          </a:p>
          <a:p>
            <a:pPr lvl="2" indent="-283464"/>
            <a:r>
              <a:rPr lang="en-US" altLang="en-US" dirty="0">
                <a:cs typeface="Times New Roman" pitchFamily="18" charset="0"/>
              </a:rPr>
              <a:t>Create a sphincter; control material passage through an opening</a:t>
            </a:r>
          </a:p>
          <a:p>
            <a:pPr lvl="1"/>
            <a:r>
              <a:rPr lang="en-US" altLang="en-US" b="1" dirty="0">
                <a:cs typeface="Times New Roman" pitchFamily="18" charset="0"/>
              </a:rPr>
              <a:t>Parallel muscles: </a:t>
            </a:r>
            <a:r>
              <a:rPr lang="en-US" altLang="en-US" dirty="0">
                <a:cs typeface="Times New Roman" pitchFamily="18" charset="0"/>
              </a:rPr>
              <a:t>fascicles run parallel to muscle’s long axis</a:t>
            </a:r>
          </a:p>
          <a:p>
            <a:pPr lvl="2" indent="-283464"/>
            <a:r>
              <a:rPr lang="en-US" altLang="en-US" dirty="0">
                <a:cs typeface="Times New Roman" pitchFamily="18" charset="0"/>
              </a:rPr>
              <a:t>Sometimes have an expanded central belly; high endurance</a:t>
            </a:r>
          </a:p>
          <a:p>
            <a:pPr lvl="1"/>
            <a:r>
              <a:rPr lang="en-US" altLang="en-US" b="1" dirty="0">
                <a:cs typeface="Times New Roman" pitchFamily="18" charset="0"/>
              </a:rPr>
              <a:t>Convergent muscles</a:t>
            </a:r>
            <a:r>
              <a:rPr lang="en-US" altLang="en-US" dirty="0">
                <a:cs typeface="Times New Roman" pitchFamily="18" charset="0"/>
              </a:rPr>
              <a:t>: fascicles merge toward a common attachment site</a:t>
            </a:r>
          </a:p>
          <a:p>
            <a:pPr lvl="2" indent="-283464"/>
            <a:r>
              <a:rPr lang="en-US" altLang="en-US" dirty="0">
                <a:cs typeface="Times New Roman" pitchFamily="18" charset="0"/>
              </a:rPr>
              <a:t>Can pull in varying directions, but not as hard as parallel muscles</a:t>
            </a: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7</a:t>
            </a:fld>
            <a:endParaRPr lang="en-US" dirty="0"/>
          </a:p>
        </p:txBody>
      </p:sp>
    </p:spTree>
    <p:extLst>
      <p:ext uri="{BB962C8B-B14F-4D97-AF65-F5344CB8AC3E}">
        <p14:creationId xmlns:p14="http://schemas.microsoft.com/office/powerpoint/2010/main" val="16025049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Posterior Neck Muscles</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posterior view of neck shows deep muscles such as semispinalis capitis, sternocleidomastoid, splenius capitis, </a:t>
            </a:r>
            <a:r>
              <a:rPr lang="en-IN" dirty="0" err="1"/>
              <a:t>levator</a:t>
            </a:r>
            <a:r>
              <a:rPr lang="en-IN" dirty="0"/>
              <a:t> scapulae, and splenius cervicis. The deeper muscles of the neck are rectus capitis posterior minor, rectus capitis posterior major, obliquus capitis superior, obliquus capitis inferior, longissimus capitis, semispinalis capitis, and splenius capitis. </a:t>
            </a:r>
            <a:endParaRPr lang="en-US" sz="14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317675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Deep Muscles of the Vertebral Column</a:t>
            </a:r>
            <a:r>
              <a:rPr lang="en-US" sz="1200" dirty="0"/>
              <a:t> </a:t>
            </a:r>
            <a:r>
              <a:rPr lang="en-US" noProof="0" dirty="0">
                <a:latin typeface="+mj-lt"/>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a:xfrm>
            <a:off x="342900" y="1397001"/>
            <a:ext cx="8321040" cy="4846320"/>
          </a:xfrm>
        </p:spPr>
        <p:txBody>
          <a:bodyPr/>
          <a:lstStyle/>
          <a:p>
            <a:r>
              <a:rPr lang="en-IN" dirty="0"/>
              <a:t>The illustration shows posterior view of the vertebral column. The deep muscles are longissimus capitis, splenius capitis, serratus posterior superior, splenius cervicis, external intercostals, erector spinae (iliocostalis group, longissimus group, and spinalis group), serratus posterior inferior, internal oblique, and external oblique. The deeper muscles are </a:t>
            </a:r>
            <a:r>
              <a:rPr lang="en-IN" dirty="0" err="1"/>
              <a:t>transversospinalis</a:t>
            </a:r>
            <a:r>
              <a:rPr lang="en-IN" dirty="0"/>
              <a:t> (semispinalis capitis, semispinalis cervicis, and semispinalis thoracis) and quadratus lumborum. </a:t>
            </a:r>
            <a:endParaRPr lang="en-US" sz="14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63476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11.1b Organizational Patterns of Skeletal Muscle Fibers</a:t>
            </a:r>
            <a:r>
              <a:rPr lang="en-US" altLang="en-US" sz="1200" dirty="0"/>
              <a:t> 2</a:t>
            </a:r>
            <a:endParaRPr lang="en-US" sz="1200" dirty="0"/>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342900" y="1276710"/>
            <a:ext cx="8458200" cy="5160666"/>
          </a:xfrm>
        </p:spPr>
        <p:txBody>
          <a:bodyPr/>
          <a:lstStyle/>
          <a:p>
            <a:pPr>
              <a:spcBef>
                <a:spcPts val="600"/>
              </a:spcBef>
              <a:spcAft>
                <a:spcPts val="600"/>
              </a:spcAft>
            </a:pPr>
            <a:r>
              <a:rPr lang="en-US" altLang="en-US" dirty="0">
                <a:cs typeface="Times New Roman" pitchFamily="18" charset="0"/>
              </a:rPr>
              <a:t>Organization of fascicles (</a:t>
            </a:r>
            <a:r>
              <a:rPr lang="en-US" altLang="en-US" i="1" dirty="0">
                <a:cs typeface="Times New Roman" pitchFamily="18" charset="0"/>
              </a:rPr>
              <a:t>continued</a:t>
            </a:r>
            <a:r>
              <a:rPr lang="en-US" altLang="en-US" dirty="0">
                <a:cs typeface="Times New Roman" pitchFamily="18" charset="0"/>
              </a:rPr>
              <a:t>)</a:t>
            </a:r>
          </a:p>
          <a:p>
            <a:pPr lvl="1">
              <a:spcBef>
                <a:spcPts val="600"/>
              </a:spcBef>
              <a:spcAft>
                <a:spcPts val="600"/>
              </a:spcAft>
            </a:pPr>
            <a:r>
              <a:rPr lang="en-US" altLang="en-US" b="1" dirty="0">
                <a:cs typeface="Times New Roman" pitchFamily="18" charset="0"/>
              </a:rPr>
              <a:t>Pennate muscles: </a:t>
            </a:r>
            <a:r>
              <a:rPr lang="en-US" altLang="en-US" dirty="0">
                <a:cs typeface="Times New Roman" pitchFamily="18" charset="0"/>
              </a:rPr>
              <a:t>fascicles organized as if part of a large feather</a:t>
            </a:r>
          </a:p>
          <a:p>
            <a:pPr lvl="2" indent="-283464">
              <a:spcBef>
                <a:spcPts val="600"/>
              </a:spcBef>
              <a:spcAft>
                <a:spcPts val="600"/>
              </a:spcAft>
            </a:pPr>
            <a:r>
              <a:rPr lang="en-US" altLang="en-US" dirty="0">
                <a:cs typeface="Times New Roman" pitchFamily="18" charset="0"/>
              </a:rPr>
              <a:t>Fibers pull at an angle to the tendon</a:t>
            </a:r>
          </a:p>
          <a:p>
            <a:pPr lvl="2" indent="-283464">
              <a:spcBef>
                <a:spcPts val="600"/>
              </a:spcBef>
              <a:spcAft>
                <a:spcPts val="600"/>
              </a:spcAft>
            </a:pPr>
            <a:r>
              <a:rPr lang="en-US" altLang="en-US" dirty="0">
                <a:cs typeface="Times New Roman" pitchFamily="18" charset="0"/>
              </a:rPr>
              <a:t>Generate more tension but don’t pull their tendons as far as parallel muscles</a:t>
            </a:r>
          </a:p>
          <a:p>
            <a:pPr lvl="2" indent="-283464">
              <a:spcBef>
                <a:spcPts val="600"/>
              </a:spcBef>
              <a:spcAft>
                <a:spcPts val="600"/>
              </a:spcAft>
            </a:pPr>
            <a:r>
              <a:rPr lang="en-US" altLang="en-US" dirty="0">
                <a:cs typeface="Times New Roman" pitchFamily="18" charset="0"/>
              </a:rPr>
              <a:t>Three subtypes:</a:t>
            </a:r>
            <a:r>
              <a:rPr lang="en-US" altLang="en-US" sz="2400" dirty="0">
                <a:cs typeface="Times New Roman" pitchFamily="18" charset="0"/>
              </a:rPr>
              <a:t> </a:t>
            </a:r>
          </a:p>
          <a:p>
            <a:pPr marL="914400" lvl="3">
              <a:spcBef>
                <a:spcPts val="600"/>
              </a:spcBef>
              <a:spcAft>
                <a:spcPts val="600"/>
              </a:spcAft>
            </a:pPr>
            <a:r>
              <a:rPr lang="en-US" altLang="en-US" sz="1800" b="1" dirty="0">
                <a:cs typeface="Times New Roman" pitchFamily="18" charset="0"/>
              </a:rPr>
              <a:t>Unipennate</a:t>
            </a:r>
            <a:r>
              <a:rPr lang="en-US" altLang="en-US" sz="1800" dirty="0">
                <a:cs typeface="Times New Roman" pitchFamily="18" charset="0"/>
              </a:rPr>
              <a:t> – fascicles on same side of tendon</a:t>
            </a:r>
            <a:endParaRPr lang="en-US" altLang="en-US" sz="1800" b="1" dirty="0">
              <a:cs typeface="Times New Roman" pitchFamily="18" charset="0"/>
            </a:endParaRPr>
          </a:p>
          <a:p>
            <a:pPr marL="914400" lvl="3">
              <a:spcBef>
                <a:spcPts val="600"/>
              </a:spcBef>
              <a:spcAft>
                <a:spcPts val="600"/>
              </a:spcAft>
            </a:pPr>
            <a:r>
              <a:rPr lang="en-US" altLang="en-US" sz="1800" b="1" dirty="0">
                <a:cs typeface="Times New Roman" pitchFamily="18" charset="0"/>
              </a:rPr>
              <a:t>Bipennate</a:t>
            </a:r>
            <a:r>
              <a:rPr lang="en-US" altLang="en-US" sz="1800" dirty="0">
                <a:cs typeface="Times New Roman" pitchFamily="18" charset="0"/>
              </a:rPr>
              <a:t> – fascicles on both sides of tendon; most common</a:t>
            </a:r>
            <a:endParaRPr lang="en-US" altLang="en-US" sz="1800" b="1" dirty="0">
              <a:cs typeface="Times New Roman" pitchFamily="18" charset="0"/>
            </a:endParaRPr>
          </a:p>
          <a:p>
            <a:pPr marL="914400" lvl="3">
              <a:spcBef>
                <a:spcPts val="600"/>
              </a:spcBef>
              <a:spcAft>
                <a:spcPts val="600"/>
              </a:spcAft>
            </a:pPr>
            <a:r>
              <a:rPr lang="en-US" altLang="en-US" sz="1800" b="1" dirty="0">
                <a:cs typeface="Times New Roman" pitchFamily="18" charset="0"/>
              </a:rPr>
              <a:t>Multipennate</a:t>
            </a:r>
            <a:r>
              <a:rPr lang="en-US" altLang="en-US" sz="1800" dirty="0">
                <a:cs typeface="Times New Roman" pitchFamily="18" charset="0"/>
              </a:rPr>
              <a:t> – branches of tendon within muscle, and fascicles arranged around both sides of each tendon branch</a:t>
            </a:r>
            <a:endParaRPr lang="en-US" altLang="en-US" sz="2400" dirty="0">
              <a:cs typeface="Times New Roman" pitchFamily="18" charset="0"/>
            </a:endParaRPr>
          </a:p>
        </p:txBody>
      </p:sp>
      <p:sp>
        <p:nvSpPr>
          <p:cNvPr id="6" name="Slide Number Placeholder 3">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8</a:t>
            </a:fld>
            <a:endParaRPr lang="en-US" dirty="0"/>
          </a:p>
        </p:txBody>
      </p:sp>
    </p:spTree>
    <p:extLst>
      <p:ext uri="{BB962C8B-B14F-4D97-AF65-F5344CB8AC3E}">
        <p14:creationId xmlns:p14="http://schemas.microsoft.com/office/powerpoint/2010/main" val="3689414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B09E-69DC-4E5B-BB97-93AF13572C36}"/>
              </a:ext>
            </a:extLst>
          </p:cNvPr>
          <p:cNvSpPr>
            <a:spLocks noGrp="1"/>
          </p:cNvSpPr>
          <p:nvPr>
            <p:ph type="title"/>
          </p:nvPr>
        </p:nvSpPr>
        <p:spPr/>
        <p:txBody>
          <a:bodyPr/>
          <a:lstStyle/>
          <a:p>
            <a:r>
              <a:rPr lang="en-US" altLang="en-US" dirty="0"/>
              <a:t>Organization of Muscle Fibers</a:t>
            </a:r>
            <a:endParaRPr lang="en-US" sz="1200" dirty="0">
              <a:latin typeface="+mj-lt"/>
            </a:endParaRPr>
          </a:p>
        </p:txBody>
      </p:sp>
      <p:sp>
        <p:nvSpPr>
          <p:cNvPr id="3" name="Content Placeholder 2">
            <a:extLst>
              <a:ext uri="{FF2B5EF4-FFF2-40B4-BE49-F238E27FC236}">
                <a16:creationId xmlns:a16="http://schemas.microsoft.com/office/drawing/2014/main" id="{9E4D9111-21BF-4700-A7D4-5E87464130D2}"/>
              </a:ext>
            </a:extLst>
          </p:cNvPr>
          <p:cNvSpPr>
            <a:spLocks noGrp="1"/>
          </p:cNvSpPr>
          <p:nvPr>
            <p:ph sz="quarter" idx="11"/>
          </p:nvPr>
        </p:nvSpPr>
        <p:spPr>
          <a:xfrm>
            <a:off x="183408" y="6088192"/>
            <a:ext cx="1463040" cy="365760"/>
          </a:xfrm>
        </p:spPr>
        <p:txBody>
          <a:bodyPr/>
          <a:lstStyle/>
          <a:p>
            <a:pPr>
              <a:spcBef>
                <a:spcPts val="600"/>
              </a:spcBef>
              <a:spcAft>
                <a:spcPts val="600"/>
              </a:spcAft>
            </a:pPr>
            <a:r>
              <a:rPr lang="en-US" altLang="en-US" sz="2000" dirty="0">
                <a:cs typeface="Times New Roman" pitchFamily="18" charset="0"/>
              </a:rPr>
              <a:t>Figure 11.3</a:t>
            </a:r>
          </a:p>
        </p:txBody>
      </p:sp>
      <p:pic>
        <p:nvPicPr>
          <p:cNvPr id="8" name="Picture 3" descr="An illustration shows organization of muscle fibers.">
            <a:extLst>
              <a:ext uri="{FF2B5EF4-FFF2-40B4-BE49-F238E27FC236}">
                <a16:creationId xmlns:a16="http://schemas.microsoft.com/office/drawing/2014/main" id="{2645F9C4-CA58-4E18-8E23-BF7EADC88FA6}"/>
              </a:ext>
            </a:extLst>
          </p:cNvPr>
          <p:cNvPicPr>
            <a:picLocks noChangeAspect="1"/>
          </p:cNvPicPr>
          <p:nvPr/>
        </p:nvPicPr>
        <p:blipFill>
          <a:blip r:embed="rId2"/>
          <a:stretch>
            <a:fillRect/>
          </a:stretch>
        </p:blipFill>
        <p:spPr bwMode="auto">
          <a:xfrm>
            <a:off x="1706907" y="1219199"/>
            <a:ext cx="5730186" cy="48463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5CF222B6-E48E-43CE-AE75-8FA234B641B0}"/>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IN" dirty="0">
              <a:hlinkClick r:id="rId3" action="ppaction://hlinksldjump"/>
            </a:endParaRPr>
          </a:p>
        </p:txBody>
      </p:sp>
      <p:sp>
        <p:nvSpPr>
          <p:cNvPr id="6" name="Slide Number Placeholder 5">
            <a:extLst>
              <a:ext uri="{FF2B5EF4-FFF2-40B4-BE49-F238E27FC236}">
                <a16:creationId xmlns:a16="http://schemas.microsoft.com/office/drawing/2014/main" id="{9003BA8A-52FB-469D-98EF-D29ED5F1BC8C}"/>
              </a:ext>
            </a:extLst>
          </p:cNvPr>
          <p:cNvSpPr>
            <a:spLocks noGrp="1"/>
          </p:cNvSpPr>
          <p:nvPr>
            <p:ph type="sldNum" sz="quarter" idx="10"/>
          </p:nvPr>
        </p:nvSpPr>
        <p:spPr/>
        <p:txBody>
          <a:bodyPr/>
          <a:lstStyle/>
          <a:p>
            <a:fld id="{68151E55-6873-49E2-B8D5-2F265E6F1973}" type="slidenum">
              <a:rPr lang="en-US" smtClean="0"/>
              <a:pPr/>
              <a:t>9</a:t>
            </a:fld>
            <a:endParaRPr lang="en-US" dirty="0"/>
          </a:p>
        </p:txBody>
      </p:sp>
    </p:spTree>
    <p:extLst>
      <p:ext uri="{BB962C8B-B14F-4D97-AF65-F5344CB8AC3E}">
        <p14:creationId xmlns:p14="http://schemas.microsoft.com/office/powerpoint/2010/main" val="87629548"/>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127">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12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MHHE_Generic Accessible PPT Template_Editorial_v9_2019</Template>
  <TotalTime>5043</TotalTime>
  <Words>4530</Words>
  <Application>Microsoft Office PowerPoint</Application>
  <PresentationFormat>On-screen Show (4:3)</PresentationFormat>
  <Paragraphs>491</Paragraphs>
  <Slides>71</Slides>
  <Notes>6</Notes>
  <HiddenSlides>20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71</vt:i4>
      </vt:variant>
    </vt:vector>
  </HeadingPairs>
  <TitlesOfParts>
    <vt:vector size="81" baseType="lpstr">
      <vt:lpstr>Arial</vt:lpstr>
      <vt:lpstr>Calibri</vt:lpstr>
      <vt:lpstr>Helvetica</vt:lpstr>
      <vt:lpstr>Times New Roman</vt:lpstr>
      <vt:lpstr>Title Slides Master</vt:lpstr>
      <vt:lpstr>MainContentSlideMaster</vt:lpstr>
      <vt:lpstr>ClosingMaster</vt:lpstr>
      <vt:lpstr>DividerSlideMaster</vt:lpstr>
      <vt:lpstr>ImageDescriptionAppendixSlideMaster</vt:lpstr>
      <vt:lpstr>Custom Design</vt:lpstr>
      <vt:lpstr>Chapter 11</vt:lpstr>
      <vt:lpstr>Introduction: Axial and Appendicular Muscles</vt:lpstr>
      <vt:lpstr>Body Musculature: Anterior View</vt:lpstr>
      <vt:lpstr>Body Musculature: Posterior View</vt:lpstr>
      <vt:lpstr>11.1a Skeletal Muscle Attachments</vt:lpstr>
      <vt:lpstr>Muscle Attachments</vt:lpstr>
      <vt:lpstr>11.1b Organizational Patterns of Skeletal Muscle Fibers 1</vt:lpstr>
      <vt:lpstr>11.1b Organizational Patterns of Skeletal Muscle Fibers 2</vt:lpstr>
      <vt:lpstr>Organization of Muscle Fibers</vt:lpstr>
      <vt:lpstr>11.1c Actions of Skeletal Muscles</vt:lpstr>
      <vt:lpstr>Section 11.1 What did you learn?</vt:lpstr>
      <vt:lpstr>11.2 Skeletal Muscle Naming 1</vt:lpstr>
      <vt:lpstr>11.2 Skeletal Muscle Naming 2</vt:lpstr>
      <vt:lpstr>Muscle Naming</vt:lpstr>
      <vt:lpstr>Clinical View: Intramuscular Injections</vt:lpstr>
      <vt:lpstr>Section 11.2 What did you learn?</vt:lpstr>
      <vt:lpstr>11.3a Muscles of Facial Expression 1</vt:lpstr>
      <vt:lpstr>11.3a Muscles of Facial Expression 2</vt:lpstr>
      <vt:lpstr>11.3a Muscles of Facial Expression 3</vt:lpstr>
      <vt:lpstr>11.3a Muscles of Facial Expression 4</vt:lpstr>
      <vt:lpstr>Muscles of Facial Expression, Anterior View</vt:lpstr>
      <vt:lpstr>Muscles of Facial Expression, Lateral View</vt:lpstr>
      <vt:lpstr>Surface Anatomy of Some Muscles of Facial Expression</vt:lpstr>
      <vt:lpstr>Clinical View: Idiopathic Facial Nerve Paralysis (Bell Palsy)</vt:lpstr>
      <vt:lpstr>11.3b Extrinsic Eye Muscles 1</vt:lpstr>
      <vt:lpstr>11.3b Extrinsic Eye Muscles 2</vt:lpstr>
      <vt:lpstr>Lateral View of Right Eye</vt:lpstr>
      <vt:lpstr>Medial View of Right Eye</vt:lpstr>
      <vt:lpstr>Anterior View of Right Orbit</vt:lpstr>
      <vt:lpstr>Superior View of Left and Right Orbits</vt:lpstr>
      <vt:lpstr>11.3c Muscles of the Oral Cavity and Pharynx 1</vt:lpstr>
      <vt:lpstr>Muscles of Mastication</vt:lpstr>
      <vt:lpstr>11.3c Muscles of the Oral Cavity and Pharynx 2</vt:lpstr>
      <vt:lpstr>Muscles That Move the Tongue</vt:lpstr>
      <vt:lpstr>11.3c Muscles of the Oral Cavity and Pharynx 3</vt:lpstr>
      <vt:lpstr>Pharyngeal Constrictors, Palate Muscles, and Laryngeal Elevators</vt:lpstr>
      <vt:lpstr>11.3d Muscles of the Anterior Neck: The Hyoid Muscles 1</vt:lpstr>
      <vt:lpstr>11.3d Muscles of the Anterior Neck: The Hyoid Muscles 2</vt:lpstr>
      <vt:lpstr>Muscles of the Anterior Neck</vt:lpstr>
      <vt:lpstr>11.3e Muscles That Move the Head and Neck 1</vt:lpstr>
      <vt:lpstr>Muscles That Move the Head and Neck</vt:lpstr>
      <vt:lpstr>11.3e Muscles That Move the Head and Neck 2</vt:lpstr>
      <vt:lpstr>Posterior Neck Muscles</vt:lpstr>
      <vt:lpstr>Clinical View: Congenital Muscular Torticollis</vt:lpstr>
      <vt:lpstr>Section 11.3 What did you learn? 1</vt:lpstr>
      <vt:lpstr>Section 11.3 What did you learn? 2</vt:lpstr>
      <vt:lpstr>11.4 Muscles of the Vertebral Column 1</vt:lpstr>
      <vt:lpstr>11.4 Muscles of the Vertebral Column 2</vt:lpstr>
      <vt:lpstr>Deep Muscles of the Vertebral Column</vt:lpstr>
      <vt:lpstr>Section 11.4 What did you learn?</vt:lpstr>
      <vt:lpstr>End of Main Content</vt:lpstr>
      <vt:lpstr>Accessibility Content: Text Alternatives for Images</vt:lpstr>
      <vt:lpstr>Body Musculature: Anterior View - Text Alternative</vt:lpstr>
      <vt:lpstr>Body Musculature: Posterior View - Text Alternative</vt:lpstr>
      <vt:lpstr>Muscle Attachments - Text Alternative</vt:lpstr>
      <vt:lpstr>Organization of Muscle Fibers - Text Alternative</vt:lpstr>
      <vt:lpstr>Muscle Naming - Text Alternative</vt:lpstr>
      <vt:lpstr>Muscles of Facial Expression, Anterior View –  Text Alternative</vt:lpstr>
      <vt:lpstr>Muscles of Facial Expression, Lateral View –  Text Alternative</vt:lpstr>
      <vt:lpstr>Surface Anatomy of Some Muscles of Facial Expression – Text Alternative</vt:lpstr>
      <vt:lpstr>Lateral View of Right Eye – Text Alternative</vt:lpstr>
      <vt:lpstr>Medial View of Right Eye – Text Alternative</vt:lpstr>
      <vt:lpstr>Anterior View of Right Orbit – Text Alternative</vt:lpstr>
      <vt:lpstr>Superior View of Left and Right Orbits – Text Alternative</vt:lpstr>
      <vt:lpstr>Muscles of Mastication – Text Alternative</vt:lpstr>
      <vt:lpstr>Muscles That Move the Tongue – Text Alternative</vt:lpstr>
      <vt:lpstr>Pharyngeal Constrictors, Palate Muscles, and Laryngeal Elevators – Text Alternative</vt:lpstr>
      <vt:lpstr>Muscles of the Anterior Neck – Text Alternative</vt:lpstr>
      <vt:lpstr>Muscles That Move the Head and Neck – Text Alternative</vt:lpstr>
      <vt:lpstr>Posterior Neck Muscles – Text Alternative</vt:lpstr>
      <vt:lpstr>Deep Muscles of the Vertebral Column – Text Alternative</vt:lpstr>
    </vt:vector>
  </TitlesOfParts>
  <Company>McGraw-Hill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and Physiology: An integrative approach, 4th edition</dc:title>
  <dc:subject>Chapter 11:Lecture Outline Part 1 of 2</dc:subject>
  <dc:creator>Michael P. McKinley, Valerie Dean O'Loughlin, Theresa Stouter Bidle</dc:creator>
  <cp:keywords>Accessible PPT</cp:keywords>
  <cp:lastModifiedBy>Beena Adhikari</cp:lastModifiedBy>
  <cp:revision>1102</cp:revision>
  <dcterms:created xsi:type="dcterms:W3CDTF">2019-07-27T05:34:11Z</dcterms:created>
  <dcterms:modified xsi:type="dcterms:W3CDTF">2021-02-19T07:51:29Z</dcterms:modified>
</cp:coreProperties>
</file>