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58" r:id="rId4"/>
    <p:sldId id="263" r:id="rId5"/>
    <p:sldId id="260" r:id="rId6"/>
    <p:sldId id="265" r:id="rId7"/>
    <p:sldId id="288" r:id="rId8"/>
    <p:sldId id="269" r:id="rId9"/>
    <p:sldId id="266" r:id="rId10"/>
    <p:sldId id="289" r:id="rId11"/>
    <p:sldId id="267" r:id="rId12"/>
    <p:sldId id="290" r:id="rId13"/>
    <p:sldId id="270" r:id="rId14"/>
    <p:sldId id="273" r:id="rId15"/>
    <p:sldId id="291" r:id="rId16"/>
    <p:sldId id="274" r:id="rId17"/>
    <p:sldId id="275" r:id="rId18"/>
    <p:sldId id="278" r:id="rId19"/>
    <p:sldId id="292" r:id="rId20"/>
    <p:sldId id="293" r:id="rId21"/>
    <p:sldId id="294" r:id="rId22"/>
    <p:sldId id="279" r:id="rId23"/>
    <p:sldId id="281" r:id="rId24"/>
    <p:sldId id="280" r:id="rId25"/>
    <p:sldId id="282" r:id="rId26"/>
    <p:sldId id="283" r:id="rId27"/>
    <p:sldId id="296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2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6518-0977-4E84-8251-7498DCE54A97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4CA36-E118-47A0-9C5B-B9741816D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FEATHERS </a:t>
            </a:r>
          </a:p>
          <a:p>
            <a:r>
              <a:rPr lang="en-US" dirty="0" smtClean="0"/>
              <a:t>AAAAAAAAAAAAAAAAAAAAH</a:t>
            </a:r>
          </a:p>
          <a:p>
            <a:r>
              <a:rPr lang="en-US" dirty="0" smtClean="0"/>
              <a:t>Other </a:t>
            </a:r>
          </a:p>
          <a:p>
            <a:r>
              <a:rPr lang="en-US" dirty="0" smtClean="0"/>
              <a:t>Stuff. </a:t>
            </a:r>
          </a:p>
          <a:p>
            <a:endParaRPr lang="en-US" dirty="0" smtClean="0"/>
          </a:p>
          <a:p>
            <a:r>
              <a:rPr lang="en-US" dirty="0" smtClean="0"/>
              <a:t>Big important transitional.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4CA36-E118-47A0-9C5B-B9741816D1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1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4311" y="274640"/>
            <a:ext cx="1371957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171" y="277814"/>
            <a:ext cx="9146383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84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9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7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3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21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2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9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8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88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3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2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42" y="1905000"/>
            <a:ext cx="442074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8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8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1249" y="1905000"/>
            <a:ext cx="5670757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6293" y="1884311"/>
            <a:ext cx="5670757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8018" y="3411748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1/22/2015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2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1/22/2015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6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3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3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3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35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57600"/>
            <a:ext cx="8915400" cy="2667000"/>
          </a:xfrm>
        </p:spPr>
        <p:txBody>
          <a:bodyPr/>
          <a:lstStyle/>
          <a:p>
            <a:r>
              <a:rPr lang="en-US" dirty="0" smtClean="0"/>
              <a:t>The Vertebrate Story, Part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6324600"/>
            <a:ext cx="9143999" cy="38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BIOL 495 – Chapter Three</a:t>
            </a:r>
            <a:endParaRPr lang="en-US" dirty="0"/>
          </a:p>
        </p:txBody>
      </p:sp>
      <p:pic>
        <p:nvPicPr>
          <p:cNvPr id="2050" name="Picture 2" descr="http://www.biodiversidadvirtual.org/taxofoto/sites/default/files/articulos/amfib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00" y="334651"/>
            <a:ext cx="4341010" cy="41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asttime.org/wp-content/uploads/2013/06/Reptile-Relation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29" y="471340"/>
            <a:ext cx="6711885" cy="60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8371" y="1310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8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Amniotes – Skull types </a:t>
            </a:r>
            <a:endParaRPr lang="en-US" dirty="0"/>
          </a:p>
        </p:txBody>
      </p:sp>
      <p:pic>
        <p:nvPicPr>
          <p:cNvPr id="5" name="Picture 2" descr="kar23025_03_28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"/>
          <a:stretch/>
        </p:blipFill>
        <p:spPr bwMode="auto">
          <a:xfrm>
            <a:off x="1801110" y="1310326"/>
            <a:ext cx="8310121" cy="487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4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77" y="0"/>
            <a:ext cx="10515600" cy="1325563"/>
          </a:xfrm>
        </p:spPr>
        <p:txBody>
          <a:bodyPr/>
          <a:lstStyle/>
          <a:p>
            <a:r>
              <a:rPr lang="en-US" dirty="0" smtClean="0"/>
              <a:t>Stem Amniotes – </a:t>
            </a:r>
            <a:r>
              <a:rPr lang="en-US" i="1" dirty="0" err="1" smtClean="0"/>
              <a:t>Diadectes</a:t>
            </a:r>
            <a:r>
              <a:rPr lang="en-US" i="1" dirty="0" smtClean="0"/>
              <a:t>  ~ </a:t>
            </a:r>
            <a:r>
              <a:rPr lang="en-US" dirty="0" smtClean="0"/>
              <a:t>300 MA</a:t>
            </a:r>
            <a:endParaRPr lang="en-US" dirty="0"/>
          </a:p>
        </p:txBody>
      </p:sp>
      <p:pic>
        <p:nvPicPr>
          <p:cNvPr id="13314" name="Picture 2" descr="http://40.media.tumblr.com/tumblr_m0dmgjB0kJ1r4zy85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3" y="1007617"/>
            <a:ext cx="8833700" cy="28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tatic.panoramio.com/photos/large/607794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22811" r="6976" b="19263"/>
          <a:stretch/>
        </p:blipFill>
        <p:spPr bwMode="auto">
          <a:xfrm>
            <a:off x="4741683" y="3511128"/>
            <a:ext cx="7088958" cy="32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2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Reptilia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362" name="Picture 2" descr="http://i.gyazo.com/3086729b1cd0cf07b10673deb6891d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94" y="299141"/>
            <a:ext cx="4531040" cy="62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pload.wikimedia.org/wikipedia/commons/b/bf/Bird_Diversity_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13" y="104596"/>
            <a:ext cx="4739415" cy="660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360" y="207778"/>
            <a:ext cx="10515600" cy="1325563"/>
          </a:xfrm>
        </p:spPr>
        <p:txBody>
          <a:bodyPr/>
          <a:lstStyle/>
          <a:p>
            <a:r>
              <a:rPr lang="en-US" dirty="0" err="1" smtClean="0"/>
              <a:t>Parareptilia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kar23025_03_30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1"/>
          <a:stretch/>
        </p:blipFill>
        <p:spPr bwMode="auto">
          <a:xfrm>
            <a:off x="208569" y="1321056"/>
            <a:ext cx="6477000" cy="285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41.media.tumblr.com/tumblr_lzks22YaV01r4zy85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67" y="94656"/>
            <a:ext cx="47625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41.media.tumblr.com/tumblr_lzks22YaV01r4zy85o2_r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76" y="3436380"/>
            <a:ext cx="47625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360" y="4624386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Russia ~ 250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87" y="195312"/>
            <a:ext cx="10515600" cy="1325563"/>
          </a:xfrm>
        </p:spPr>
        <p:txBody>
          <a:bodyPr/>
          <a:lstStyle/>
          <a:p>
            <a:r>
              <a:rPr lang="en-US" dirty="0" smtClean="0"/>
              <a:t>Turtles – anapsids  </a:t>
            </a:r>
            <a:endParaRPr lang="en-US" dirty="0"/>
          </a:p>
        </p:txBody>
      </p:sp>
      <p:pic>
        <p:nvPicPr>
          <p:cNvPr id="17410" name="Picture 2" descr="http://www.ecology.com/wp-content/uploads/2012/05/eastern-box-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1372402"/>
            <a:ext cx="5968673" cy="44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edia3.s-nbcnews.com/j/MSNBC/Components/Photo/_new/081126-odontochelys-02.grid-6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8" y="568375"/>
            <a:ext cx="4514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geocities.co.jp/NatureLand/5218/odontokeri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56" y="3065577"/>
            <a:ext cx="37909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8128" y="6147929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 – 220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4656841" y="3176379"/>
            <a:ext cx="0" cy="368162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58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Diapsida</a:t>
            </a:r>
            <a:endParaRPr lang="en-US" dirty="0"/>
          </a:p>
        </p:txBody>
      </p:sp>
      <p:pic>
        <p:nvPicPr>
          <p:cNvPr id="18434" name="Picture 2" descr="http://i.imgur.com/vTs4W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10" y="-350715"/>
            <a:ext cx="5773885" cy="48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3882271" y="1734639"/>
            <a:ext cx="486891" cy="31738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242061" y="662781"/>
            <a:ext cx="486891" cy="31738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0720" y="2303827"/>
            <a:ext cx="22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Squamata</a:t>
            </a:r>
            <a:endParaRPr lang="en-US" sz="3200" dirty="0"/>
          </a:p>
        </p:txBody>
      </p:sp>
      <p:pic>
        <p:nvPicPr>
          <p:cNvPr id="18436" name="Picture 4" descr="http://richmondsfblog.com/wp-content/uploads/2011/05/lizard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" y="2871596"/>
            <a:ext cx="3758938" cy="37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31250" y="281769"/>
            <a:ext cx="2172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Archosauria</a:t>
            </a:r>
            <a:endParaRPr lang="en-US" sz="3200" dirty="0"/>
          </a:p>
        </p:txBody>
      </p:sp>
      <p:pic>
        <p:nvPicPr>
          <p:cNvPr id="18438" name="Picture 6" descr="http://innov8tiv.com/wp-content/uploads/2015/01/z7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85" y="717077"/>
            <a:ext cx="4770978" cy="25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icr.org/i/wide/pterosaur_wid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70" y="2888602"/>
            <a:ext cx="3975430" cy="14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img1.wikia.nocookie.net/__cb20120329080207/jurassicpark/es/images/7/73/Triceratops-lg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00" y="4371216"/>
            <a:ext cx="3716124" cy="22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://pngimg.com/upload/chicken_PNG21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26" y="4383246"/>
            <a:ext cx="2859242" cy="228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41" y="0"/>
            <a:ext cx="11470240" cy="1325563"/>
          </a:xfrm>
        </p:spPr>
        <p:txBody>
          <a:bodyPr/>
          <a:lstStyle/>
          <a:p>
            <a:r>
              <a:rPr lang="en-US" dirty="0" err="1" smtClean="0"/>
              <a:t>Dinosauria</a:t>
            </a:r>
            <a:r>
              <a:rPr lang="en-US" dirty="0" smtClean="0"/>
              <a:t> – Dominate Terrestrial </a:t>
            </a:r>
            <a:r>
              <a:rPr lang="en-US" dirty="0" err="1" smtClean="0"/>
              <a:t>Vert</a:t>
            </a:r>
            <a:r>
              <a:rPr lang="en-US" dirty="0" smtClean="0"/>
              <a:t> for 135 Ma</a:t>
            </a:r>
            <a:endParaRPr lang="en-US" dirty="0"/>
          </a:p>
        </p:txBody>
      </p:sp>
      <p:pic>
        <p:nvPicPr>
          <p:cNvPr id="1026" name="Picture 2" descr="http://reptilis.net/wordpress/wp-content/uploads/2009/04/if_filaments_were_lost_and_f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2" y="1325563"/>
            <a:ext cx="9360902" cy="429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pngimg.com/upload/chicken_PNG21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99" y="1051685"/>
            <a:ext cx="1875266" cy="14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runkentengu.com/art/dinosau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62" y="208908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3_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 bwMode="auto">
          <a:xfrm>
            <a:off x="1470918" y="154113"/>
            <a:ext cx="8186791" cy="65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6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bacus.bates.edu/acad/depts/biobook/Chord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81" y="322868"/>
            <a:ext cx="9220200" cy="6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3_36a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/>
          <a:stretch/>
        </p:blipFill>
        <p:spPr bwMode="auto">
          <a:xfrm>
            <a:off x="1992545" y="1036837"/>
            <a:ext cx="6761680" cy="184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5523" y="452062"/>
            <a:ext cx="803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Saurischia</a:t>
            </a:r>
            <a:r>
              <a:rPr lang="en-US" sz="3200" dirty="0" smtClean="0"/>
              <a:t>			</a:t>
            </a:r>
            <a:r>
              <a:rPr lang="en-US" sz="3200" dirty="0" err="1" smtClean="0"/>
              <a:t>Ornithischia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602063" y="215758"/>
            <a:ext cx="0" cy="56096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kar23025_03_35a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7640" r="47801" b="7245"/>
          <a:stretch/>
        </p:blipFill>
        <p:spPr bwMode="auto">
          <a:xfrm>
            <a:off x="1643864" y="3123343"/>
            <a:ext cx="3308279" cy="331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ar23025_03_35a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7904" b="9353"/>
          <a:stretch/>
        </p:blipFill>
        <p:spPr bwMode="auto">
          <a:xfrm>
            <a:off x="5979559" y="3123343"/>
            <a:ext cx="3423007" cy="32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9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60" y="108275"/>
            <a:ext cx="10515600" cy="1325563"/>
          </a:xfrm>
        </p:spPr>
        <p:txBody>
          <a:bodyPr/>
          <a:lstStyle/>
          <a:p>
            <a:r>
              <a:rPr lang="en-US" dirty="0" err="1" smtClean="0"/>
              <a:t>Theropoda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 descr="http://fc09.deviantart.net/fs71/i/2012/329/f/6/theropod_phylogeny_by_ntamura-d5m5q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64" y="771056"/>
            <a:ext cx="7967360" cy="5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3_38a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"/>
          <a:stretch/>
        </p:blipFill>
        <p:spPr bwMode="auto">
          <a:xfrm>
            <a:off x="258781" y="1267451"/>
            <a:ext cx="3639686" cy="46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i.gyazo.com/100bfb3127222ba4ae3f07c3766694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42" y="3735828"/>
            <a:ext cx="5106221" cy="29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thewestsidestory.net/wp-content/uploads/2014/07/archaeopteryx-fossil-feath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797" r="3982" b="6417"/>
          <a:stretch/>
        </p:blipFill>
        <p:spPr bwMode="auto">
          <a:xfrm>
            <a:off x="5682482" y="153916"/>
            <a:ext cx="6267236" cy="41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cienceviews.com/dinosaurs/images/SIA36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0" y="1168791"/>
            <a:ext cx="4058293" cy="49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dinodictionary.com/images/c/compsognathus_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43" y="4480360"/>
            <a:ext cx="1652678" cy="19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722" y="6094243"/>
            <a:ext cx="343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Archaeopteryx</a:t>
            </a:r>
            <a:r>
              <a:rPr lang="en-US" dirty="0" smtClean="0"/>
              <a:t> – 150 Ma – Europe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44581" y="4295694"/>
            <a:ext cx="3572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Compsognathus</a:t>
            </a:r>
            <a:r>
              <a:rPr lang="en-US" dirty="0" smtClean="0"/>
              <a:t> – 150 Ma – Europe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33" y="153916"/>
            <a:ext cx="10515600" cy="1325563"/>
          </a:xfrm>
        </p:spPr>
        <p:txBody>
          <a:bodyPr/>
          <a:lstStyle/>
          <a:p>
            <a:r>
              <a:rPr lang="en-US" dirty="0" smtClean="0"/>
              <a:t>The Origin of Birds – The Great Transition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194" y="92271"/>
            <a:ext cx="10515600" cy="1325563"/>
          </a:xfrm>
        </p:spPr>
        <p:txBody>
          <a:bodyPr/>
          <a:lstStyle/>
          <a:p>
            <a:r>
              <a:rPr lang="en-US" dirty="0" smtClean="0"/>
              <a:t>Modern Birds – roughly 10,000 living species </a:t>
            </a:r>
            <a:endParaRPr lang="en-US" dirty="0"/>
          </a:p>
        </p:txBody>
      </p:sp>
      <p:pic>
        <p:nvPicPr>
          <p:cNvPr id="6146" name="Picture 2" descr="http://www.biodiversitymapping.org/img/Birds_all_sp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/>
          <a:stretch/>
        </p:blipFill>
        <p:spPr bwMode="auto">
          <a:xfrm>
            <a:off x="390600" y="1633591"/>
            <a:ext cx="7143750" cy="35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638" y="3153981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</a:t>
            </a:r>
            <a:endParaRPr lang="en-US" dirty="0"/>
          </a:p>
        </p:txBody>
      </p:sp>
      <p:pic>
        <p:nvPicPr>
          <p:cNvPr id="6" name="Picture 4" descr="http://upload.wikimedia.org/wikipedia/commons/b/bf/Bird_Diversity_20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38" y="1181528"/>
            <a:ext cx="3819556" cy="532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ar23025_03_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2044557" y="10274"/>
            <a:ext cx="7387118" cy="681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static.panoramio.com/photos/large/60779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22811" r="6976" b="19263"/>
          <a:stretch/>
        </p:blipFill>
        <p:spPr bwMode="auto">
          <a:xfrm>
            <a:off x="4972692" y="5758785"/>
            <a:ext cx="2172933" cy="9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westsidestory.net/wp-content/uploads/2014/07/archaeopteryx-fossil-feath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797" r="3982" b="6417"/>
          <a:stretch/>
        </p:blipFill>
        <p:spPr bwMode="auto">
          <a:xfrm flipH="1">
            <a:off x="4116908" y="0"/>
            <a:ext cx="1891316" cy="125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ichmondsfblog.com/wp-content/uploads/2011/05/lizard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6" b="70617"/>
          <a:stretch/>
        </p:blipFill>
        <p:spPr bwMode="auto">
          <a:xfrm>
            <a:off x="5229995" y="491537"/>
            <a:ext cx="2075365" cy="8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ecology.com/wp-content/uploads/2012/05/eastern-box-turt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2" y="551999"/>
            <a:ext cx="699066" cy="5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1.wikia.nocookie.net/__cb20120329080207/jurassicpark/es/images/7/73/Triceratops-l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8" y="1733872"/>
            <a:ext cx="1967500" cy="12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upload.wikimedia.org/wikipedia/commons/b/bc/Bushveld-elephant-shr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9336" r="4291" b="28160"/>
          <a:stretch/>
        </p:blipFill>
        <p:spPr bwMode="auto">
          <a:xfrm>
            <a:off x="8963802" y="300173"/>
            <a:ext cx="3053992" cy="12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63" y="-107482"/>
            <a:ext cx="10515600" cy="1325563"/>
          </a:xfrm>
        </p:spPr>
        <p:txBody>
          <a:bodyPr/>
          <a:lstStyle/>
          <a:p>
            <a:r>
              <a:rPr lang="en-US" dirty="0" smtClean="0"/>
              <a:t>Permian </a:t>
            </a:r>
            <a:r>
              <a:rPr lang="en-US" dirty="0" err="1" smtClean="0"/>
              <a:t>Synapsids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kar23025_03_43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 bwMode="auto">
          <a:xfrm>
            <a:off x="6289625" y="282935"/>
            <a:ext cx="5562600" cy="441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upload.wikimedia.org/wikipedia/commons/d/d4/Cotylorhynchus_romeria_from_Norman,_Oklaho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5" y="1218081"/>
            <a:ext cx="4909938" cy="332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rehistoric-wildlife.com/images/species/c/cotylorhynchus-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1" y="4463032"/>
            <a:ext cx="57912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ar23025_03_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2044557" y="10274"/>
            <a:ext cx="7387118" cy="681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static.panoramio.com/photos/large/60779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22811" r="6976" b="19263"/>
          <a:stretch/>
        </p:blipFill>
        <p:spPr bwMode="auto">
          <a:xfrm>
            <a:off x="4972692" y="5758785"/>
            <a:ext cx="2172933" cy="9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westsidestory.net/wp-content/uploads/2014/07/archaeopteryx-fossil-feath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2797" r="3982" b="6417"/>
          <a:stretch/>
        </p:blipFill>
        <p:spPr bwMode="auto">
          <a:xfrm flipH="1">
            <a:off x="4116908" y="0"/>
            <a:ext cx="1891316" cy="125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ichmondsfblog.com/wp-content/uploads/2011/05/lizard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6" b="70617"/>
          <a:stretch/>
        </p:blipFill>
        <p:spPr bwMode="auto">
          <a:xfrm>
            <a:off x="5229995" y="491537"/>
            <a:ext cx="2075365" cy="8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ecology.com/wp-content/uploads/2012/05/eastern-box-turt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2" y="551999"/>
            <a:ext cx="699066" cy="5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1.wikia.nocookie.net/__cb20120329080207/jurassicpark/es/images/7/73/Triceratops-l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8" y="1733872"/>
            <a:ext cx="1967500" cy="12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upload.wikimedia.org/wikipedia/commons/b/bc/Bushveld-elephant-shr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9336" r="4291" b="28160"/>
          <a:stretch/>
        </p:blipFill>
        <p:spPr bwMode="auto">
          <a:xfrm>
            <a:off x="8963802" y="300173"/>
            <a:ext cx="3053992" cy="12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Mammals in </a:t>
            </a:r>
            <a:r>
              <a:rPr lang="en-US" dirty="0" smtClean="0"/>
              <a:t>the Mesozoic </a:t>
            </a:r>
            <a:endParaRPr lang="en-US" dirty="0"/>
          </a:p>
        </p:txBody>
      </p:sp>
      <p:pic>
        <p:nvPicPr>
          <p:cNvPr id="4" name="Picture 2" descr="kar23025_03_44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/>
          <a:stretch/>
        </p:blipFill>
        <p:spPr bwMode="auto">
          <a:xfrm>
            <a:off x="190501" y="1602768"/>
            <a:ext cx="5905500" cy="44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palaeos.com/vertebrates/eutheria/images/Eomaia_scanso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06" y="575352"/>
            <a:ext cx="45339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63585" y="3366177"/>
            <a:ext cx="25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Eomaia</a:t>
            </a:r>
            <a:r>
              <a:rPr lang="en-US" dirty="0" smtClean="0"/>
              <a:t> – 125 Ma – China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8786" y="6057922"/>
            <a:ext cx="14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Triassic forms</a:t>
            </a:r>
            <a:endParaRPr lang="en-US" dirty="0"/>
          </a:p>
        </p:txBody>
      </p:sp>
      <p:pic>
        <p:nvPicPr>
          <p:cNvPr id="10244" name="Picture 4" descr="http://media2.s-nbcnews.com/j/msnbc/Components/Photos/041130/041130_sci_genetic_bcol3p.grid-6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36" y="3979328"/>
            <a:ext cx="45148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5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16" y="0"/>
            <a:ext cx="10515600" cy="1325563"/>
          </a:xfrm>
        </p:spPr>
        <p:txBody>
          <a:bodyPr/>
          <a:lstStyle/>
          <a:p>
            <a:r>
              <a:rPr lang="en-US" dirty="0" smtClean="0"/>
              <a:t>Modern Mammals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3739" y="6328635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Monotremes</a:t>
            </a:r>
            <a:r>
              <a:rPr lang="en-US" dirty="0" smtClean="0"/>
              <a:t> ~ 5 Species </a:t>
            </a:r>
            <a:endParaRPr lang="en-US" dirty="0"/>
          </a:p>
        </p:txBody>
      </p:sp>
      <p:pic>
        <p:nvPicPr>
          <p:cNvPr id="12290" name="Picture 2" descr="http://cdn.bobinoz.com/wp-content/uploads/2009/07/echi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63" y="1091630"/>
            <a:ext cx="3404365" cy="25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nselm.edu/homepage/jpitocch/genbi101/19_08aMonotremes-L%20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731" r="12675" b="5611"/>
          <a:stretch/>
        </p:blipFill>
        <p:spPr bwMode="auto">
          <a:xfrm>
            <a:off x="1389004" y="3728185"/>
            <a:ext cx="3184989" cy="25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3273" y="6328635"/>
            <a:ext cx="262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Marsupials ~ 330 species  </a:t>
            </a:r>
            <a:endParaRPr lang="en-US" dirty="0"/>
          </a:p>
        </p:txBody>
      </p:sp>
      <p:pic>
        <p:nvPicPr>
          <p:cNvPr id="12294" name="Picture 6" descr="Marsupialia coll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33" y="1710527"/>
            <a:ext cx="4035316" cy="40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27" y="-128031"/>
            <a:ext cx="10515600" cy="1325563"/>
          </a:xfrm>
        </p:spPr>
        <p:txBody>
          <a:bodyPr/>
          <a:lstStyle/>
          <a:p>
            <a:r>
              <a:rPr lang="en-US" dirty="0" smtClean="0"/>
              <a:t>Placental </a:t>
            </a:r>
            <a:r>
              <a:rPr lang="en-US" dirty="0" smtClean="0"/>
              <a:t>Mammals, over 5,000 species </a:t>
            </a:r>
            <a:endParaRPr lang="en-US" dirty="0"/>
          </a:p>
        </p:txBody>
      </p:sp>
      <p:pic>
        <p:nvPicPr>
          <p:cNvPr id="13314" name="Picture 2" descr="http://www.edugraphics.net/life-science/posters/Mammal_Orders_P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9"/>
          <a:stretch/>
        </p:blipFill>
        <p:spPr bwMode="auto">
          <a:xfrm>
            <a:off x="318500" y="1037376"/>
            <a:ext cx="4685016" cy="55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heise.de/tp/artikel/12/12404/12404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95" y="1816371"/>
            <a:ext cx="6097915" cy="41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2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Sarcopterygii</a:t>
            </a:r>
            <a:r>
              <a:rPr lang="en-US" dirty="0" smtClean="0"/>
              <a:t> – Lobe Finned Fish  </a:t>
            </a:r>
            <a:endParaRPr lang="en-US" dirty="0"/>
          </a:p>
        </p:txBody>
      </p:sp>
      <p:pic>
        <p:nvPicPr>
          <p:cNvPr id="21506" name="Picture 2" descr="http://www.uwlax.edu/uploadedImages/Academics/Departments/Biology/Zoo-lab/Lab-9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65" y="1423611"/>
            <a:ext cx="60674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oocities.org/element_mine/dipno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5" y="1954643"/>
            <a:ext cx="501015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4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ar23025_03_4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/>
          <a:stretch/>
        </p:blipFill>
        <p:spPr bwMode="auto">
          <a:xfrm>
            <a:off x="1643865" y="82193"/>
            <a:ext cx="7900827" cy="661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c1.staticflickr.com/9/8037/7962790382_7682816ab4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70" y="5981861"/>
            <a:ext cx="1070244" cy="7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tatic.panoramio.com/photos/large/607794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22811" r="6976" b="19263"/>
          <a:stretch/>
        </p:blipFill>
        <p:spPr bwMode="auto">
          <a:xfrm>
            <a:off x="4840333" y="4865414"/>
            <a:ext cx="1275553" cy="5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28" y="299142"/>
            <a:ext cx="10891887" cy="1325563"/>
          </a:xfrm>
        </p:spPr>
        <p:txBody>
          <a:bodyPr/>
          <a:lstStyle/>
          <a:p>
            <a:r>
              <a:rPr lang="en-US" dirty="0" err="1" smtClean="0"/>
              <a:t>Tetrapods</a:t>
            </a:r>
            <a:r>
              <a:rPr lang="en-US" dirty="0" smtClean="0"/>
              <a:t> – Leaving the 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6734" y="1941922"/>
            <a:ext cx="3812358" cy="4345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Lateral Line System</a:t>
            </a:r>
          </a:p>
          <a:p>
            <a:pPr marL="0" indent="0">
              <a:buNone/>
            </a:pPr>
            <a:r>
              <a:rPr lang="en-US" dirty="0" smtClean="0"/>
              <a:t>Tail Fins</a:t>
            </a:r>
          </a:p>
          <a:p>
            <a:pPr marL="0" indent="0">
              <a:buNone/>
            </a:pPr>
            <a:r>
              <a:rPr lang="en-US" dirty="0" smtClean="0"/>
              <a:t>Aquatic Hearing</a:t>
            </a:r>
          </a:p>
          <a:p>
            <a:pPr marL="0" indent="0">
              <a:buNone/>
            </a:pPr>
            <a:r>
              <a:rPr lang="en-US" dirty="0" err="1"/>
              <a:t>Opercular</a:t>
            </a:r>
            <a:r>
              <a:rPr lang="en-US" dirty="0"/>
              <a:t> </a:t>
            </a:r>
            <a:r>
              <a:rPr lang="en-US" dirty="0" smtClean="0"/>
              <a:t>Bones (Internal Gills)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Limbs with Digits</a:t>
            </a:r>
          </a:p>
          <a:p>
            <a:pPr marL="0" indent="0">
              <a:buNone/>
            </a:pPr>
            <a:r>
              <a:rPr lang="en-US" dirty="0" smtClean="0"/>
              <a:t>Weight Bearing Separated Girdles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s://c1.staticflickr.com/9/8037/7962790382_7682816ab4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04" y="1503981"/>
            <a:ext cx="4350438" cy="29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3_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/>
          <a:stretch/>
        </p:blipFill>
        <p:spPr bwMode="auto">
          <a:xfrm rot="900000">
            <a:off x="657643" y="3102361"/>
            <a:ext cx="6553200" cy="29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328" y="6103012"/>
            <a:ext cx="530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Acanthostega</a:t>
            </a:r>
            <a:r>
              <a:rPr lang="en-US" dirty="0" smtClean="0"/>
              <a:t> and </a:t>
            </a:r>
            <a:r>
              <a:rPr lang="en-US" i="1" dirty="0" err="1" smtClean="0"/>
              <a:t>Ichthyostega</a:t>
            </a:r>
            <a:r>
              <a:rPr lang="en-US" dirty="0" smtClean="0"/>
              <a:t> ~ 360 MA (Greenland)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360" y="138886"/>
            <a:ext cx="10515600" cy="1325563"/>
          </a:xfrm>
        </p:spPr>
        <p:txBody>
          <a:bodyPr/>
          <a:lstStyle/>
          <a:p>
            <a:r>
              <a:rPr lang="en-US" dirty="0" smtClean="0"/>
              <a:t>Transition to land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069345" y="1602557"/>
            <a:ext cx="3812358" cy="434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Lateral Line System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Tail Fins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Aquatic Hearing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Opercular</a:t>
            </a:r>
            <a:r>
              <a:rPr lang="en-US" dirty="0" smtClean="0"/>
              <a:t> Bones (Internal Gills)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Limbs with Digits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Weight Bearing Separated Girdles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170" name="Picture 2" descr="http://www-news.uchicago.edu/releases/06/images/060406.tiktaalik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" y="1464449"/>
            <a:ext cx="6960254" cy="46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423" y="6202837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Northern Canada ~ 360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gyazo.com/b6af732dd0628c5fd9bf59a04e83cd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51" y="1102781"/>
            <a:ext cx="7765855" cy="548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3360" y="138886"/>
            <a:ext cx="10515600" cy="1325563"/>
          </a:xfrm>
        </p:spPr>
        <p:txBody>
          <a:bodyPr/>
          <a:lstStyle/>
          <a:p>
            <a:r>
              <a:rPr lang="en-US" dirty="0" smtClean="0"/>
              <a:t>Window in time, amazing transition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3422" y="412263"/>
            <a:ext cx="10515600" cy="1325563"/>
          </a:xfrm>
        </p:spPr>
        <p:txBody>
          <a:bodyPr/>
          <a:lstStyle/>
          <a:p>
            <a:r>
              <a:rPr lang="en-US" dirty="0" err="1" smtClean="0"/>
              <a:t>Temnospondyli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(‘amphibians’)</a:t>
            </a:r>
            <a:endParaRPr lang="en-US" dirty="0"/>
          </a:p>
        </p:txBody>
      </p:sp>
      <p:pic>
        <p:nvPicPr>
          <p:cNvPr id="8194" name="Picture 2" descr="http://media.tumblr.com/tumblr_m0qgmz41wP1qhqsy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1" y="204797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ettne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71" y="228725"/>
            <a:ext cx="7391513" cy="30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213.photobucket.com/albums/cc148/kira56_02/r-ku-rasuku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81" y="3371849"/>
            <a:ext cx="54673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2830" y="6053521"/>
            <a:ext cx="3170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Koolasuchus</a:t>
            </a:r>
            <a:r>
              <a:rPr lang="en-US" i="1" dirty="0" smtClean="0"/>
              <a:t> </a:t>
            </a:r>
            <a:r>
              <a:rPr lang="en-US" dirty="0" smtClean="0"/>
              <a:t>Australia – 120 MA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5896511" y="3245799"/>
            <a:ext cx="444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Koskinonodon</a:t>
            </a:r>
            <a:r>
              <a:rPr lang="en-US" i="1" dirty="0" smtClean="0"/>
              <a:t> </a:t>
            </a:r>
            <a:r>
              <a:rPr lang="en-US" dirty="0" smtClean="0"/>
              <a:t>American Southwest ~ 220 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80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35" y="1377"/>
            <a:ext cx="10515600" cy="1325563"/>
          </a:xfrm>
        </p:spPr>
        <p:txBody>
          <a:bodyPr/>
          <a:lstStyle/>
          <a:p>
            <a:r>
              <a:rPr lang="en-US" dirty="0" smtClean="0"/>
              <a:t>Modern Amphibians </a:t>
            </a:r>
            <a:r>
              <a:rPr lang="en-US" dirty="0"/>
              <a:t>- </a:t>
            </a:r>
            <a:r>
              <a:rPr lang="en-US" dirty="0" err="1"/>
              <a:t>Lissamphibians</a:t>
            </a:r>
            <a:endParaRPr lang="en-US" dirty="0"/>
          </a:p>
        </p:txBody>
      </p:sp>
      <p:pic>
        <p:nvPicPr>
          <p:cNvPr id="10242" name="Picture 2" descr="http://weedsnetwork.com/db/attachments/weedsnews/4308/1/amphibian%20-%20science%20da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58" y="1120301"/>
            <a:ext cx="5244645" cy="34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savethesalamanders.com/uploads/4/9/2/7/4927660/5274618.jpg?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059" y="1268708"/>
            <a:ext cx="47529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florafauna.com/images/category/caecilians/dermophis_mexicanus_ebinuma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10" y="3721440"/>
            <a:ext cx="3789140" cy="28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327" y="5032197"/>
            <a:ext cx="24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Earliest fossils are Jurassic (200 MA) Frogs</a:t>
            </a:r>
          </a:p>
          <a:p>
            <a:endParaRPr lang="en-US" dirty="0"/>
          </a:p>
          <a:p>
            <a:r>
              <a:rPr lang="en-US" dirty="0" smtClean="0"/>
              <a:t>4,000 Living species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3_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 rot="5400000">
            <a:off x="2800591" y="-604197"/>
            <a:ext cx="5858205" cy="80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eedsnetwork.com/db/attachments/weedsnews/4308/1/amphibian%20-%20science%20dai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8" y="1871705"/>
            <a:ext cx="1307934" cy="86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avethesalamanders.com/uploads/4/9/2/7/4927660/5274618.jpg?4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3528" y="3680475"/>
            <a:ext cx="1090709" cy="7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florafauna.com/images/category/caecilians/dermophis_mexicanus_ebinuma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09" y="5257440"/>
            <a:ext cx="1159060" cy="8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edia.tumblr.com/tumblr_m0qgmz41wP1qhqsy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43" y="2367202"/>
            <a:ext cx="989815" cy="9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ar23025_03_2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/>
          <a:stretch/>
        </p:blipFill>
        <p:spPr bwMode="auto">
          <a:xfrm rot="2428815">
            <a:off x="336110" y="3360837"/>
            <a:ext cx="2627057" cy="11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Default Spaulding">
      <a:dk1>
        <a:srgbClr val="060414"/>
      </a:dk1>
      <a:lt1>
        <a:srgbClr val="FECF3F"/>
      </a:lt1>
      <a:dk2>
        <a:srgbClr val="1F3864"/>
      </a:dk2>
      <a:lt2>
        <a:srgbClr val="B4C6E7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217</Words>
  <Application>Microsoft Office PowerPoint</Application>
  <PresentationFormat>Widescreen</PresentationFormat>
  <Paragraphs>62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Consolas</vt:lpstr>
      <vt:lpstr>Corbel</vt:lpstr>
      <vt:lpstr>Chalkboard 16x9</vt:lpstr>
      <vt:lpstr>1_Office Theme</vt:lpstr>
      <vt:lpstr>The Vertebrate Story, Part Two</vt:lpstr>
      <vt:lpstr>PowerPoint Presentation</vt:lpstr>
      <vt:lpstr>Sarcopterygii – Lobe Finned Fish  </vt:lpstr>
      <vt:lpstr>Tetrapods – Leaving the water</vt:lpstr>
      <vt:lpstr>Transition to land</vt:lpstr>
      <vt:lpstr>Window in time, amazing transition </vt:lpstr>
      <vt:lpstr>Temnospondyli (‘amphibians’)</vt:lpstr>
      <vt:lpstr>Modern Amphibians - Lissamphibians</vt:lpstr>
      <vt:lpstr>PowerPoint Presentation</vt:lpstr>
      <vt:lpstr>PowerPoint Presentation</vt:lpstr>
      <vt:lpstr>PowerPoint Presentation</vt:lpstr>
      <vt:lpstr>Stem Amniotes – Diadectes  ~ 300 MA</vt:lpstr>
      <vt:lpstr>Reptilia  </vt:lpstr>
      <vt:lpstr>Parareptilia </vt:lpstr>
      <vt:lpstr>Turtles – anapsids  </vt:lpstr>
      <vt:lpstr>Diapsida</vt:lpstr>
      <vt:lpstr>Dinosauria – Dominate Terrestrial Vert for 135 Ma</vt:lpstr>
      <vt:lpstr>PowerPoint Presentation</vt:lpstr>
      <vt:lpstr>PowerPoint Presentation</vt:lpstr>
      <vt:lpstr>PowerPoint Presentation</vt:lpstr>
      <vt:lpstr>Theropoda </vt:lpstr>
      <vt:lpstr>The Origin of Birds – The Great Transition </vt:lpstr>
      <vt:lpstr>Modern Birds – roughly 10,000 living species </vt:lpstr>
      <vt:lpstr>PowerPoint Presentation</vt:lpstr>
      <vt:lpstr>Permian Synapsids </vt:lpstr>
      <vt:lpstr>PowerPoint Presentation</vt:lpstr>
      <vt:lpstr>Mammals in the Mesozoic </vt:lpstr>
      <vt:lpstr>Modern Mammals</vt:lpstr>
      <vt:lpstr>Placental Mammals, over 5,000 species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Vertebrate Story, Part Two</dc:title>
  <dc:creator>Michelle Spaulding</dc:creator>
  <cp:lastModifiedBy>Michelle Spaulding</cp:lastModifiedBy>
  <cp:revision>29</cp:revision>
  <dcterms:created xsi:type="dcterms:W3CDTF">2015-01-22T18:25:48Z</dcterms:created>
  <dcterms:modified xsi:type="dcterms:W3CDTF">2015-01-23T01:10:03Z</dcterms:modified>
</cp:coreProperties>
</file>