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1" r:id="rId5"/>
    <p:sldId id="260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5C9"/>
    <a:srgbClr val="FBBD98"/>
    <a:srgbClr val="FBBD97"/>
    <a:srgbClr val="B2DDC1"/>
    <a:srgbClr val="E61A46"/>
    <a:srgbClr val="C8C5E2"/>
    <a:srgbClr val="F8C0D9"/>
    <a:srgbClr val="A9DFF9"/>
    <a:srgbClr val="06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18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72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8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2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4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9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7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5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5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1/20/2015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1/20/2015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915400" cy="2667000"/>
          </a:xfrm>
        </p:spPr>
        <p:txBody>
          <a:bodyPr/>
          <a:lstStyle/>
          <a:p>
            <a:r>
              <a:rPr lang="en-US" dirty="0" smtClean="0"/>
              <a:t>The Skull,</a:t>
            </a:r>
            <a:br>
              <a:rPr lang="en-US" dirty="0" smtClean="0"/>
            </a:br>
            <a:r>
              <a:rPr lang="en-US" dirty="0" smtClean="0"/>
              <a:t>Part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6324600"/>
            <a:ext cx="9143999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BIOL 495 – Chapter </a:t>
            </a:r>
            <a:r>
              <a:rPr lang="en-US" dirty="0" smtClean="0"/>
              <a:t> Seven</a:t>
            </a:r>
            <a:endParaRPr lang="en-US" dirty="0"/>
          </a:p>
        </p:txBody>
      </p:sp>
      <p:pic>
        <p:nvPicPr>
          <p:cNvPr id="4" name="Picture 2" descr="http://25.media.tumblr.com/tumblr_m5w4oz0klJ1qj1w61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6317" b="12214"/>
          <a:stretch/>
        </p:blipFill>
        <p:spPr bwMode="auto">
          <a:xfrm>
            <a:off x="3907860" y="88629"/>
            <a:ext cx="3535051" cy="44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4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23025_t07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/>
          <a:stretch/>
        </p:blipFill>
        <p:spPr bwMode="auto">
          <a:xfrm>
            <a:off x="839788" y="342899"/>
            <a:ext cx="10342562" cy="628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7954"/>
            <a:ext cx="10515600" cy="1325563"/>
          </a:xfrm>
        </p:spPr>
        <p:txBody>
          <a:bodyPr/>
          <a:lstStyle/>
          <a:p>
            <a:r>
              <a:rPr lang="en-US" dirty="0" err="1" smtClean="0"/>
              <a:t>Splanochnocranium</a:t>
            </a:r>
            <a:r>
              <a:rPr lang="en-US" dirty="0"/>
              <a:t> </a:t>
            </a:r>
            <a:r>
              <a:rPr lang="en-US" dirty="0" smtClean="0"/>
              <a:t>– Neural Crest Cells </a:t>
            </a:r>
            <a:endParaRPr lang="en-US" dirty="0"/>
          </a:p>
        </p:txBody>
      </p:sp>
      <p:pic>
        <p:nvPicPr>
          <p:cNvPr id="5" name="Picture 2" descr="kar23025_07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t="38386" r="19488" b="41313"/>
          <a:stretch/>
        </p:blipFill>
        <p:spPr bwMode="auto">
          <a:xfrm>
            <a:off x="6393997" y="1100213"/>
            <a:ext cx="4757057" cy="22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7_0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/>
          <a:stretch/>
        </p:blipFill>
        <p:spPr bwMode="auto">
          <a:xfrm>
            <a:off x="6219825" y="3724275"/>
            <a:ext cx="5429250" cy="280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23025_07_0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 bwMode="auto">
          <a:xfrm>
            <a:off x="533401" y="1223498"/>
            <a:ext cx="4559752" cy="311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425" y="4720037"/>
            <a:ext cx="4240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Jaws from Branchial Arches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Embryology of Sharks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Spiracle (first reduced ‘gill silt’ of sharks)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Nerve and blood vessel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Musculature similarities </a:t>
            </a:r>
          </a:p>
        </p:txBody>
      </p:sp>
    </p:spTree>
    <p:extLst>
      <p:ext uri="{BB962C8B-B14F-4D97-AF65-F5344CB8AC3E}">
        <p14:creationId xmlns:p14="http://schemas.microsoft.com/office/powerpoint/2010/main" val="40128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6996"/>
            <a:ext cx="10515600" cy="1325563"/>
          </a:xfrm>
        </p:spPr>
        <p:txBody>
          <a:bodyPr/>
          <a:lstStyle/>
          <a:p>
            <a:r>
              <a:rPr lang="en-US" dirty="0" smtClean="0"/>
              <a:t>Origin of Jaws</a:t>
            </a:r>
            <a:endParaRPr lang="en-US" dirty="0"/>
          </a:p>
        </p:txBody>
      </p:sp>
      <p:pic>
        <p:nvPicPr>
          <p:cNvPr id="4" name="Picture 2" descr="kar23025_07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3767" r="25568" b="67483"/>
          <a:stretch/>
        </p:blipFill>
        <p:spPr bwMode="auto">
          <a:xfrm>
            <a:off x="3990974" y="42885"/>
            <a:ext cx="3428129" cy="211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7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0" r="53524" b="41407"/>
          <a:stretch/>
        </p:blipFill>
        <p:spPr bwMode="auto">
          <a:xfrm>
            <a:off x="960438" y="2251724"/>
            <a:ext cx="3313112" cy="197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holykaw.alltop.com/wp-content/uploads/2013/10/sea_lamprey_7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14129" r="4848" b="12235"/>
          <a:stretch/>
        </p:blipFill>
        <p:spPr bwMode="auto">
          <a:xfrm>
            <a:off x="8093074" y="241786"/>
            <a:ext cx="3384787" cy="16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r23025_07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6" t="33959" r="5600" b="42291"/>
          <a:stretch/>
        </p:blipFill>
        <p:spPr bwMode="auto">
          <a:xfrm>
            <a:off x="7377300" y="2233452"/>
            <a:ext cx="3660508" cy="20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ar23025_07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8" r="54699" b="5000"/>
          <a:stretch/>
        </p:blipFill>
        <p:spPr bwMode="auto">
          <a:xfrm>
            <a:off x="960438" y="4413952"/>
            <a:ext cx="3275012" cy="21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ar23025_07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5" t="60834" r="1606" b="5208"/>
          <a:stretch/>
        </p:blipFill>
        <p:spPr bwMode="auto">
          <a:xfrm>
            <a:off x="7724775" y="4351277"/>
            <a:ext cx="3039680" cy="230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125" y="1908273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 Theory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55417" y="1882392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Composite Theory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t07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/>
          <a:stretch/>
        </p:blipFill>
        <p:spPr bwMode="auto">
          <a:xfrm>
            <a:off x="496888" y="380999"/>
            <a:ext cx="11133137" cy="60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" y="0"/>
            <a:ext cx="10515600" cy="1325563"/>
          </a:xfrm>
        </p:spPr>
        <p:txBody>
          <a:bodyPr/>
          <a:lstStyle/>
          <a:p>
            <a:r>
              <a:rPr lang="en-US" dirty="0" smtClean="0"/>
              <a:t>So we have jaws. Now what?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4650" y="365129"/>
            <a:ext cx="5178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Suspensorium</a:t>
            </a:r>
            <a:r>
              <a:rPr lang="en-US" sz="2800" dirty="0" smtClean="0"/>
              <a:t> –Attachment types </a:t>
            </a:r>
            <a:endParaRPr lang="en-US" sz="2800" dirty="0"/>
          </a:p>
        </p:txBody>
      </p:sp>
      <p:pic>
        <p:nvPicPr>
          <p:cNvPr id="5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82393" r="20606"/>
          <a:stretch/>
        </p:blipFill>
        <p:spPr bwMode="auto">
          <a:xfrm>
            <a:off x="2009775" y="1133475"/>
            <a:ext cx="3848097" cy="23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59767" r="22424" b="19072"/>
          <a:stretch/>
        </p:blipFill>
        <p:spPr bwMode="auto">
          <a:xfrm>
            <a:off x="6019163" y="1591020"/>
            <a:ext cx="4106546" cy="22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upload.wikimedia.org/wikipedia/commons/5/59/Lamprey_mouth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/>
          <a:stretch/>
        </p:blipFill>
        <p:spPr bwMode="auto">
          <a:xfrm>
            <a:off x="0" y="1133475"/>
            <a:ext cx="2009775" cy="16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4363" y="3508151"/>
            <a:ext cx="365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arch directly attaches to the skull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7351" y="3943519"/>
            <a:ext cx="555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Mandibular arch itself is suspended from the skull - alone</a:t>
            </a:r>
            <a:endParaRPr lang="en-US" dirty="0"/>
          </a:p>
        </p:txBody>
      </p:sp>
      <p:pic>
        <p:nvPicPr>
          <p:cNvPr id="12" name="Picture 2" descr="Bothriolepis canadensi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64" y="365129"/>
            <a:ext cx="2911713" cy="22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42187" r="21212" b="41698"/>
          <a:stretch/>
        </p:blipFill>
        <p:spPr bwMode="auto">
          <a:xfrm>
            <a:off x="428625" y="4128185"/>
            <a:ext cx="4914900" cy="24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00700" y="4770622"/>
            <a:ext cx="3057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primary articulations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Anteriorly </a:t>
            </a:r>
            <a:r>
              <a:rPr lang="en-US" dirty="0" err="1" smtClean="0"/>
              <a:t>Palatoquadrate</a:t>
            </a:r>
            <a:r>
              <a:rPr lang="en-US" dirty="0" smtClean="0"/>
              <a:t> to skull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Posteriorly by part of the hyoid </a:t>
            </a:r>
          </a:p>
        </p:txBody>
      </p:sp>
      <p:pic>
        <p:nvPicPr>
          <p:cNvPr id="13314" name="Picture 2" descr="https://static-secure.guim.co.uk/sys-images/Guardian/Pix/pictures/2014/3/11/1394546448054/A-great-white-shark---loo-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4499593"/>
            <a:ext cx="3141634" cy="18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5" r="52424" b="57000"/>
          <a:stretch/>
        </p:blipFill>
        <p:spPr bwMode="auto">
          <a:xfrm>
            <a:off x="525967" y="190500"/>
            <a:ext cx="43231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19450"/>
            <a:ext cx="35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Hyomandibula</a:t>
            </a:r>
            <a:r>
              <a:rPr lang="en-US" dirty="0" smtClean="0"/>
              <a:t> primary articulation </a:t>
            </a:r>
            <a:endParaRPr lang="en-US" dirty="0"/>
          </a:p>
        </p:txBody>
      </p:sp>
      <p:pic>
        <p:nvPicPr>
          <p:cNvPr id="7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r="53940" b="77347"/>
          <a:stretch/>
        </p:blipFill>
        <p:spPr bwMode="auto">
          <a:xfrm>
            <a:off x="5211159" y="346590"/>
            <a:ext cx="3872863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aawinternational.org/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26" y="931798"/>
            <a:ext cx="2512422" cy="18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5" t="22627" b="57189"/>
          <a:stretch/>
        </p:blipFill>
        <p:spPr bwMode="auto">
          <a:xfrm>
            <a:off x="3648074" y="4178756"/>
            <a:ext cx="3360337" cy="21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81979" y="4622276"/>
            <a:ext cx="4381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Attached though quadrate – posterior of </a:t>
            </a:r>
            <a:r>
              <a:rPr lang="en-US" dirty="0" err="1" smtClean="0"/>
              <a:t>palatoquadrate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Hyomandibular</a:t>
            </a:r>
            <a:r>
              <a:rPr lang="en-US" dirty="0" smtClean="0"/>
              <a:t> is now the stapes </a:t>
            </a:r>
          </a:p>
          <a:p>
            <a:r>
              <a:rPr lang="en-US" dirty="0" smtClean="0"/>
              <a:t>Hyoid Apparatus is formed from rest of Hyoid Arch </a:t>
            </a:r>
            <a:endParaRPr lang="en-US" dirty="0"/>
          </a:p>
        </p:txBody>
      </p:sp>
      <p:pic>
        <p:nvPicPr>
          <p:cNvPr id="15362" name="Picture 2" descr="https://c1.staticflickr.com/5/4148/5099632558_63b48d0563_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 r="16610" b="10378"/>
          <a:stretch/>
        </p:blipFill>
        <p:spPr bwMode="auto">
          <a:xfrm>
            <a:off x="0" y="4541281"/>
            <a:ext cx="3480256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907" b="77699"/>
          <a:stretch/>
        </p:blipFill>
        <p:spPr bwMode="auto">
          <a:xfrm>
            <a:off x="523874" y="285750"/>
            <a:ext cx="436396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5875" y="504825"/>
            <a:ext cx="553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Entire upper jaw is incorporated into the braincase</a:t>
            </a:r>
          </a:p>
          <a:p>
            <a:r>
              <a:rPr lang="en-US" dirty="0" smtClean="0"/>
              <a:t>Lower jaw suspended from Squamosal part of temporal </a:t>
            </a:r>
            <a:endParaRPr lang="en-US" dirty="0"/>
          </a:p>
        </p:txBody>
      </p:sp>
      <p:pic>
        <p:nvPicPr>
          <p:cNvPr id="16386" name="Picture 2" descr="http://loans.org/sites/default/files/styles/thumbnail_articles/public/lion-lioness-roar-roaring.jpg?itok=pAG1a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358900"/>
            <a:ext cx="3889375" cy="22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r23025_07_0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/>
          <a:stretch/>
        </p:blipFill>
        <p:spPr bwMode="auto">
          <a:xfrm>
            <a:off x="1895474" y="3387182"/>
            <a:ext cx="4924425" cy="30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ar23025_07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82393" r="20606"/>
          <a:stretch/>
        </p:blipFill>
        <p:spPr bwMode="auto">
          <a:xfrm>
            <a:off x="7239000" y="4010025"/>
            <a:ext cx="3848097" cy="23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07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8C0D9"/>
                </a:solidFill>
              </a:rPr>
              <a:t>Dermatocranium</a:t>
            </a:r>
            <a:r>
              <a:rPr lang="en-US" dirty="0" smtClean="0">
                <a:solidFill>
                  <a:srgbClr val="F8C0D9"/>
                </a:solidFill>
              </a:rPr>
              <a:t> </a:t>
            </a:r>
            <a:endParaRPr lang="en-US" dirty="0">
              <a:solidFill>
                <a:srgbClr val="F8C0D9"/>
              </a:solidFill>
            </a:endParaRPr>
          </a:p>
        </p:txBody>
      </p:sp>
      <p:pic>
        <p:nvPicPr>
          <p:cNvPr id="4" name="Picture 2" descr="kar23025_07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t="38386" r="19488" b="41313"/>
          <a:stretch/>
        </p:blipFill>
        <p:spPr bwMode="auto">
          <a:xfrm>
            <a:off x="501707" y="1227928"/>
            <a:ext cx="4757057" cy="22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7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59057" r="3572" b="2684"/>
          <a:stretch/>
        </p:blipFill>
        <p:spPr bwMode="auto">
          <a:xfrm>
            <a:off x="5606143" y="665960"/>
            <a:ext cx="5312228" cy="31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devonianlife.com/Drepanaspis%20crop%20sm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8" y="3313761"/>
            <a:ext cx="4364380" cy="33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r23025_07_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1" t="6727" b="10471"/>
          <a:stretch/>
        </p:blipFill>
        <p:spPr bwMode="auto">
          <a:xfrm>
            <a:off x="4692398" y="3937369"/>
            <a:ext cx="3025134" cy="284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6700" y="4162425"/>
            <a:ext cx="3330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Completes Braincase</a:t>
            </a:r>
            <a:endParaRPr lang="en-US" dirty="0"/>
          </a:p>
          <a:p>
            <a:r>
              <a:rPr lang="en-US" dirty="0" smtClean="0"/>
              <a:t>Lines Mouth</a:t>
            </a:r>
          </a:p>
          <a:p>
            <a:r>
              <a:rPr lang="en-US" dirty="0" smtClean="0"/>
              <a:t>Encases </a:t>
            </a:r>
            <a:r>
              <a:rPr lang="en-US" dirty="0" err="1" smtClean="0"/>
              <a:t>Splanchonocranium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Teeth most often on these bones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r="85241"/>
          <a:stretch/>
        </p:blipFill>
        <p:spPr bwMode="auto">
          <a:xfrm>
            <a:off x="142876" y="4305300"/>
            <a:ext cx="1152524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r="69506"/>
          <a:stretch/>
        </p:blipFill>
        <p:spPr bwMode="auto">
          <a:xfrm>
            <a:off x="142876" y="4305300"/>
            <a:ext cx="2381249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r="49502"/>
          <a:stretch/>
        </p:blipFill>
        <p:spPr bwMode="auto">
          <a:xfrm>
            <a:off x="142876" y="4305300"/>
            <a:ext cx="3943349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r="35231"/>
          <a:stretch/>
        </p:blipFill>
        <p:spPr bwMode="auto">
          <a:xfrm>
            <a:off x="142876" y="4305300"/>
            <a:ext cx="5057774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r="19374"/>
          <a:stretch/>
        </p:blipFill>
        <p:spPr bwMode="auto">
          <a:xfrm>
            <a:off x="142876" y="4305300"/>
            <a:ext cx="6296024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ar23025_t07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/>
          <a:stretch/>
        </p:blipFill>
        <p:spPr bwMode="auto">
          <a:xfrm>
            <a:off x="142876" y="4305300"/>
            <a:ext cx="78089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63500"/>
            <a:ext cx="10515600" cy="1325563"/>
          </a:xfrm>
        </p:spPr>
        <p:txBody>
          <a:bodyPr/>
          <a:lstStyle/>
          <a:p>
            <a:r>
              <a:rPr lang="en-US" dirty="0" smtClean="0"/>
              <a:t>Dermal Bone Series </a:t>
            </a:r>
            <a:endParaRPr lang="en-US" dirty="0"/>
          </a:p>
        </p:txBody>
      </p:sp>
      <p:pic>
        <p:nvPicPr>
          <p:cNvPr id="5" name="Picture 2" descr="kar23025_07_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5246" b="106"/>
          <a:stretch/>
        </p:blipFill>
        <p:spPr bwMode="auto">
          <a:xfrm>
            <a:off x="6227762" y="257176"/>
            <a:ext cx="51816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8744" y="4819650"/>
            <a:ext cx="1133475" cy="1984375"/>
          </a:xfrm>
          <a:prstGeom prst="rect">
            <a:avLst/>
          </a:prstGeom>
          <a:solidFill>
            <a:srgbClr val="C8C5E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3500" y="4829175"/>
            <a:ext cx="1133475" cy="1984375"/>
          </a:xfrm>
          <a:prstGeom prst="rect">
            <a:avLst/>
          </a:prstGeom>
          <a:solidFill>
            <a:srgbClr val="E61A4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30487" y="4819650"/>
            <a:ext cx="1379538" cy="1984375"/>
          </a:xfrm>
          <a:prstGeom prst="rect">
            <a:avLst/>
          </a:prstGeom>
          <a:solidFill>
            <a:srgbClr val="B2DD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86225" y="4819650"/>
            <a:ext cx="2266950" cy="1965325"/>
          </a:xfrm>
          <a:prstGeom prst="rect">
            <a:avLst/>
          </a:prstGeom>
          <a:solidFill>
            <a:srgbClr val="FBBD9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05575" y="4641849"/>
            <a:ext cx="1379538" cy="2162176"/>
          </a:xfrm>
          <a:prstGeom prst="rect">
            <a:avLst/>
          </a:prstGeom>
          <a:solidFill>
            <a:srgbClr val="9C95C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Overview/Review </a:t>
            </a:r>
            <a:endParaRPr lang="en-US" dirty="0"/>
          </a:p>
        </p:txBody>
      </p:sp>
      <p:pic>
        <p:nvPicPr>
          <p:cNvPr id="4" name="Picture 2" descr="kar23025_07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70555"/>
          <a:stretch/>
        </p:blipFill>
        <p:spPr bwMode="auto">
          <a:xfrm>
            <a:off x="7324725" y="212729"/>
            <a:ext cx="3771900" cy="164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7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46910"/>
          <a:stretch/>
        </p:blipFill>
        <p:spPr bwMode="auto">
          <a:xfrm>
            <a:off x="7324725" y="212729"/>
            <a:ext cx="3771900" cy="31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7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21368"/>
          <a:stretch/>
        </p:blipFill>
        <p:spPr bwMode="auto">
          <a:xfrm>
            <a:off x="7324725" y="212729"/>
            <a:ext cx="3771900" cy="48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23025_07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/>
          <a:stretch/>
        </p:blipFill>
        <p:spPr bwMode="auto">
          <a:xfrm>
            <a:off x="7324725" y="212729"/>
            <a:ext cx="3771900" cy="62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8750" y="1524000"/>
            <a:ext cx="20837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Braincase </a:t>
            </a:r>
          </a:p>
          <a:p>
            <a:endParaRPr lang="en-US" sz="3600" dirty="0" smtClean="0"/>
          </a:p>
          <a:p>
            <a:r>
              <a:rPr lang="en-US" sz="3600" dirty="0" smtClean="0"/>
              <a:t>Jaws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Hyoid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7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tc.pima.edu/blc/182/lesson10/10step3/10step3images/vertebratetr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0" y="389952"/>
            <a:ext cx="8121160" cy="59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Kinesis </a:t>
            </a:r>
            <a:endParaRPr lang="en-US" dirty="0"/>
          </a:p>
        </p:txBody>
      </p:sp>
      <p:pic>
        <p:nvPicPr>
          <p:cNvPr id="4" name="Picture 2" descr="kar23025_07_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1"/>
          <a:stretch/>
        </p:blipFill>
        <p:spPr bwMode="auto">
          <a:xfrm>
            <a:off x="257175" y="2114550"/>
            <a:ext cx="494309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7_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b="48530"/>
          <a:stretch/>
        </p:blipFill>
        <p:spPr bwMode="auto">
          <a:xfrm>
            <a:off x="6122490" y="1591633"/>
            <a:ext cx="5231311" cy="31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885" y="4810125"/>
            <a:ext cx="546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Mammals, amphibians – modern, turtles, and crocodiles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1" y="4810125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else – fishes, most reptiles, birds, and </a:t>
            </a:r>
            <a:r>
              <a:rPr lang="en-US" dirty="0" err="1" smtClean="0"/>
              <a:t>therapsid</a:t>
            </a:r>
            <a:r>
              <a:rPr lang="en-US" dirty="0" smtClean="0"/>
              <a:t> mammals ancestors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hmns.org/wp-content/uploads/2010/05/archy-teleost-puckerBlck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476"/>
            <a:ext cx="5899541" cy="48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farm3.staticflickr.com/2652/3684620263_d03863ee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1"/>
          <a:stretch/>
        </p:blipFill>
        <p:spPr bwMode="auto">
          <a:xfrm>
            <a:off x="6242050" y="820476"/>
            <a:ext cx="2606676" cy="24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farm3.staticflickr.com/2652/3684620263_d03863ee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/>
          <a:stretch/>
        </p:blipFill>
        <p:spPr bwMode="auto">
          <a:xfrm>
            <a:off x="8753474" y="3516312"/>
            <a:ext cx="2898775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7_01a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55591"/>
          <a:stretch/>
        </p:blipFill>
        <p:spPr bwMode="auto">
          <a:xfrm>
            <a:off x="2602120" y="347334"/>
            <a:ext cx="6293865" cy="26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7_01a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9" b="4732"/>
          <a:stretch/>
        </p:blipFill>
        <p:spPr bwMode="auto">
          <a:xfrm>
            <a:off x="2602119" y="3354482"/>
            <a:ext cx="6293865" cy="27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190957"/>
            <a:ext cx="10515600" cy="1325563"/>
          </a:xfrm>
        </p:spPr>
        <p:txBody>
          <a:bodyPr/>
          <a:lstStyle/>
          <a:p>
            <a:r>
              <a:rPr lang="en-US" dirty="0" smtClean="0"/>
              <a:t>Parts of the Skull/Cranium </a:t>
            </a:r>
            <a:endParaRPr lang="en-US" dirty="0"/>
          </a:p>
        </p:txBody>
      </p:sp>
      <p:pic>
        <p:nvPicPr>
          <p:cNvPr id="4" name="Picture 2" descr="http://25.media.tumblr.com/tumblr_m5w4oz0klJ1qj1w61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6317" b="12214"/>
          <a:stretch/>
        </p:blipFill>
        <p:spPr bwMode="auto">
          <a:xfrm>
            <a:off x="7823022" y="563811"/>
            <a:ext cx="3952404" cy="49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7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59057" r="3572" b="2684"/>
          <a:stretch/>
        </p:blipFill>
        <p:spPr bwMode="auto">
          <a:xfrm>
            <a:off x="1012372" y="2146718"/>
            <a:ext cx="5312228" cy="31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0057" y="5386549"/>
            <a:ext cx="265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8C0D9"/>
                </a:solidFill>
              </a:rPr>
              <a:t>Dermatocranium</a:t>
            </a:r>
            <a:endParaRPr lang="en-US" sz="2800" dirty="0">
              <a:solidFill>
                <a:srgbClr val="F8C0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-280102"/>
            <a:ext cx="10515600" cy="1325563"/>
          </a:xfrm>
        </p:spPr>
        <p:txBody>
          <a:bodyPr/>
          <a:lstStyle/>
          <a:p>
            <a:r>
              <a:rPr lang="en-US" dirty="0" smtClean="0"/>
              <a:t>Parts of the Skull/Cranium </a:t>
            </a:r>
            <a:endParaRPr lang="en-US" dirty="0"/>
          </a:p>
        </p:txBody>
      </p:sp>
      <p:pic>
        <p:nvPicPr>
          <p:cNvPr id="4" name="Picture 2" descr="http://25.media.tumblr.com/tumblr_m5w4oz0klJ1qj1w61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6317" b="12214"/>
          <a:stretch/>
        </p:blipFill>
        <p:spPr bwMode="auto">
          <a:xfrm>
            <a:off x="8023075" y="1162525"/>
            <a:ext cx="3952404" cy="49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r23025_07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8" t="38386" r="19488" b="41313"/>
          <a:stretch/>
        </p:blipFill>
        <p:spPr bwMode="auto">
          <a:xfrm>
            <a:off x="413656" y="1346854"/>
            <a:ext cx="4757057" cy="22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08" y="3711516"/>
            <a:ext cx="297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Splanchnocranium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2934" y="816508"/>
            <a:ext cx="262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A9DFF9"/>
                </a:solidFill>
              </a:rPr>
              <a:t>Chondrocranium</a:t>
            </a:r>
            <a:endParaRPr lang="en-US" sz="2800" dirty="0">
              <a:solidFill>
                <a:srgbClr val="A9DFF9"/>
              </a:solidFill>
            </a:endParaRPr>
          </a:p>
        </p:txBody>
      </p:sp>
      <p:pic>
        <p:nvPicPr>
          <p:cNvPr id="8" name="Picture 2" descr="kar23025_07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1391" r="238" b="79211"/>
          <a:stretch/>
        </p:blipFill>
        <p:spPr bwMode="auto">
          <a:xfrm>
            <a:off x="5301798" y="911758"/>
            <a:ext cx="3063416" cy="19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ar23025_07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1391" r="39360" b="67858"/>
          <a:stretch/>
        </p:blipFill>
        <p:spPr bwMode="auto">
          <a:xfrm>
            <a:off x="3799114" y="3711516"/>
            <a:ext cx="4566100" cy="29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190957"/>
            <a:ext cx="10515600" cy="1325563"/>
          </a:xfrm>
        </p:spPr>
        <p:txBody>
          <a:bodyPr/>
          <a:lstStyle/>
          <a:p>
            <a:r>
              <a:rPr lang="en-US" dirty="0" smtClean="0"/>
              <a:t>Parts of the Skull/Cranium </a:t>
            </a:r>
            <a:endParaRPr lang="en-US" dirty="0"/>
          </a:p>
        </p:txBody>
      </p:sp>
      <p:pic>
        <p:nvPicPr>
          <p:cNvPr id="4" name="Picture 2" descr="http://25.media.tumblr.com/tumblr_m5w4oz0klJ1qj1w61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6317" b="12214"/>
          <a:stretch/>
        </p:blipFill>
        <p:spPr bwMode="auto">
          <a:xfrm>
            <a:off x="7823022" y="563811"/>
            <a:ext cx="3952404" cy="49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r23025_07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1391" r="238" b="79211"/>
          <a:stretch/>
        </p:blipFill>
        <p:spPr bwMode="auto">
          <a:xfrm>
            <a:off x="1033151" y="1298806"/>
            <a:ext cx="5741205" cy="35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6334" y="5010129"/>
            <a:ext cx="262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A9DFF9"/>
                </a:solidFill>
              </a:rPr>
              <a:t>Chondrocranium</a:t>
            </a:r>
            <a:endParaRPr lang="en-US" sz="2800" dirty="0">
              <a:solidFill>
                <a:srgbClr val="A9DF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61860"/>
              </p:ext>
            </p:extLst>
          </p:nvPr>
        </p:nvGraphicFramePr>
        <p:xfrm>
          <a:off x="1324359" y="1557682"/>
          <a:ext cx="2970519" cy="320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" r:id="rId3" imgW="5663160" imgH="6107760" progId="Photoshop.Image.14">
                  <p:embed/>
                </p:oleObj>
              </mc:Choice>
              <mc:Fallback>
                <p:oleObj name="Image" r:id="rId3" imgW="5663160" imgH="610776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4359" y="1557682"/>
                        <a:ext cx="2970519" cy="3203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70" y="37120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A9DFF9"/>
                </a:solidFill>
              </a:rPr>
              <a:t>Chondrocranium</a:t>
            </a:r>
            <a:r>
              <a:rPr lang="en-US" dirty="0" smtClean="0">
                <a:solidFill>
                  <a:srgbClr val="A9DFF9"/>
                </a:solidFill>
              </a:rPr>
              <a:t> </a:t>
            </a:r>
            <a:endParaRPr lang="en-US" dirty="0">
              <a:solidFill>
                <a:srgbClr val="A9DFF9"/>
              </a:solidFill>
            </a:endParaRPr>
          </a:p>
        </p:txBody>
      </p:sp>
      <p:pic>
        <p:nvPicPr>
          <p:cNvPr id="5" name="Picture 2" descr="kar23025_07_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6727" r="39274" b="10471"/>
          <a:stretch/>
        </p:blipFill>
        <p:spPr bwMode="auto">
          <a:xfrm>
            <a:off x="5030575" y="1121243"/>
            <a:ext cx="2513871" cy="35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7_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1" t="6727" b="10471"/>
          <a:stretch/>
        </p:blipFill>
        <p:spPr bwMode="auto">
          <a:xfrm>
            <a:off x="8409686" y="680471"/>
            <a:ext cx="3025134" cy="284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301" y="5532811"/>
            <a:ext cx="796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Rest are condensations of head MESENCHYME*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19793" y="6193411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*isolated areas of Mesoderm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8" b="43354"/>
          <a:stretch/>
        </p:blipFill>
        <p:spPr>
          <a:xfrm>
            <a:off x="1321155" y="3269394"/>
            <a:ext cx="2972018" cy="111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2"/>
          <a:stretch/>
        </p:blipFill>
        <p:spPr>
          <a:xfrm>
            <a:off x="1321155" y="1552009"/>
            <a:ext cx="2972018" cy="1695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8" b="1"/>
          <a:stretch/>
        </p:blipFill>
        <p:spPr>
          <a:xfrm>
            <a:off x="1323609" y="3366687"/>
            <a:ext cx="2972018" cy="1400364"/>
          </a:xfrm>
          <a:prstGeom prst="rect">
            <a:avLst/>
          </a:prstGeom>
        </p:spPr>
      </p:pic>
      <p:pic>
        <p:nvPicPr>
          <p:cNvPr id="21" name="Picture 2" descr="kar23025_07_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2" r="65904" b="10471"/>
          <a:stretch/>
        </p:blipFill>
        <p:spPr bwMode="auto">
          <a:xfrm>
            <a:off x="1315397" y="3967959"/>
            <a:ext cx="2968251" cy="7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ar23025_07_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r="65904" b="10471"/>
          <a:stretch/>
        </p:blipFill>
        <p:spPr bwMode="auto">
          <a:xfrm>
            <a:off x="1338774" y="1552009"/>
            <a:ext cx="2968251" cy="32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9301" y="4972159"/>
            <a:ext cx="686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Neural Crest Cells – Nasal capsule, trabeculae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018865" y="181374"/>
            <a:ext cx="363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Ossifies in most vertebrates</a:t>
            </a:r>
            <a:endParaRPr lang="en-US" sz="2400" dirty="0"/>
          </a:p>
        </p:txBody>
      </p:sp>
      <p:pic>
        <p:nvPicPr>
          <p:cNvPr id="25" name="Picture 2" descr="kar23025_07_18b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4" t="6856" r="1179" b="12608"/>
          <a:stretch/>
        </p:blipFill>
        <p:spPr bwMode="auto">
          <a:xfrm>
            <a:off x="8350922" y="3635429"/>
            <a:ext cx="3142662" cy="25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8890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Neural Crest Cells?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kar23025_02_3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" b="1"/>
          <a:stretch/>
        </p:blipFill>
        <p:spPr bwMode="auto">
          <a:xfrm>
            <a:off x="4908550" y="666750"/>
            <a:ext cx="69278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Neural cres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1050133"/>
            <a:ext cx="4286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6" y="98429"/>
            <a:ext cx="10515600" cy="1325563"/>
          </a:xfrm>
        </p:spPr>
        <p:txBody>
          <a:bodyPr/>
          <a:lstStyle/>
          <a:p>
            <a:r>
              <a:rPr lang="en-US" dirty="0" smtClean="0"/>
              <a:t>Neural Crest Cells in Cranium </a:t>
            </a:r>
            <a:endParaRPr lang="en-US" dirty="0"/>
          </a:p>
        </p:txBody>
      </p:sp>
      <p:pic>
        <p:nvPicPr>
          <p:cNvPr id="4" name="Picture 2" descr="kar23025_07_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/>
          <a:stretch/>
        </p:blipFill>
        <p:spPr bwMode="auto">
          <a:xfrm>
            <a:off x="3028949" y="1423992"/>
            <a:ext cx="6067425" cy="48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efault Spaulding">
      <a:dk1>
        <a:srgbClr val="060414"/>
      </a:dk1>
      <a:lt1>
        <a:srgbClr val="FECF3F"/>
      </a:lt1>
      <a:dk2>
        <a:srgbClr val="1F3864"/>
      </a:dk2>
      <a:lt2>
        <a:srgbClr val="B4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224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Consolas</vt:lpstr>
      <vt:lpstr>Corbel</vt:lpstr>
      <vt:lpstr>Chalkboard 16x9</vt:lpstr>
      <vt:lpstr>1_Office Theme</vt:lpstr>
      <vt:lpstr>Adobe Photoshop Image</vt:lpstr>
      <vt:lpstr>The Skull, Part one</vt:lpstr>
      <vt:lpstr>PowerPoint Presentation</vt:lpstr>
      <vt:lpstr>PowerPoint Presentation</vt:lpstr>
      <vt:lpstr>Parts of the Skull/Cranium </vt:lpstr>
      <vt:lpstr>Parts of the Skull/Cranium </vt:lpstr>
      <vt:lpstr>Parts of the Skull/Cranium </vt:lpstr>
      <vt:lpstr>Chondrocranium </vt:lpstr>
      <vt:lpstr>Neural Crest Cells?</vt:lpstr>
      <vt:lpstr>Neural Crest Cells in Cranium </vt:lpstr>
      <vt:lpstr>PowerPoint Presentation</vt:lpstr>
      <vt:lpstr>Splanochnocranium – Neural Crest Cells </vt:lpstr>
      <vt:lpstr>Origin of Jaws</vt:lpstr>
      <vt:lpstr>PowerPoint Presentation</vt:lpstr>
      <vt:lpstr>So we have jaws. Now what?</vt:lpstr>
      <vt:lpstr>PowerPoint Presentation</vt:lpstr>
      <vt:lpstr>PowerPoint Presentation</vt:lpstr>
      <vt:lpstr>Dermatocranium </vt:lpstr>
      <vt:lpstr>Dermal Bone Series </vt:lpstr>
      <vt:lpstr>Skull Overview/Review </vt:lpstr>
      <vt:lpstr>Cranial Kinesis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Skull, Part one</dc:title>
  <dc:creator>Michelle Spaulding</dc:creator>
  <cp:lastModifiedBy>Michelle Spaulding</cp:lastModifiedBy>
  <cp:revision>29</cp:revision>
  <dcterms:created xsi:type="dcterms:W3CDTF">2015-01-20T20:22:03Z</dcterms:created>
  <dcterms:modified xsi:type="dcterms:W3CDTF">2015-01-20T23:29:04Z</dcterms:modified>
</cp:coreProperties>
</file>