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57" r:id="rId3"/>
    <p:sldId id="258" r:id="rId4"/>
    <p:sldId id="259" r:id="rId5"/>
    <p:sldId id="264" r:id="rId6"/>
    <p:sldId id="263" r:id="rId7"/>
    <p:sldId id="260" r:id="rId8"/>
    <p:sldId id="265" r:id="rId9"/>
    <p:sldId id="266" r:id="rId10"/>
    <p:sldId id="267" r:id="rId11"/>
    <p:sldId id="285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6" r:id="rId25"/>
    <p:sldId id="287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8F9F3-9CC3-45F0-A4C3-E33AAC3A9224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CB8A-BA7A-47BB-9129-D21A7236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2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Chalk board!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CB8A-BA7A-47BB-9129-D21A7236CD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9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CB8A-BA7A-47BB-9129-D21A7236CD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6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Anatomy, diff from acorn worms! </a:t>
            </a:r>
          </a:p>
          <a:p>
            <a:r>
              <a:rPr lang="en-US" dirty="0" smtClean="0"/>
              <a:t>Diff from us? High light stuff that will be diff from tunicates </a:t>
            </a:r>
          </a:p>
          <a:p>
            <a:r>
              <a:rPr lang="en-US" dirty="0" smtClean="0"/>
              <a:t>Ecology – world wide, all over, live buried. Filter feeders.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CB8A-BA7A-47BB-9129-D21A7236CD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Ecology as well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CB8A-BA7A-47BB-9129-D21A7236CD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8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0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4311" y="274640"/>
            <a:ext cx="1371957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171" y="277814"/>
            <a:ext cx="9146383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31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69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4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9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59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67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6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4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5309" y="4724400"/>
            <a:ext cx="8634184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2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2075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42" y="1905000"/>
            <a:ext cx="442074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8" y="1905000"/>
            <a:ext cx="441770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8" y="2819400"/>
            <a:ext cx="441770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9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1249" y="1905000"/>
            <a:ext cx="5670757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8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6293" y="1884311"/>
            <a:ext cx="5670757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8018" y="3411748"/>
            <a:ext cx="2743915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1/13/2015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6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742A-DD2A-43C6-99B9-7BD8670B3315}" type="datetimeFigureOut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1/13/2015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CA7C1-B4AE-4964-AE87-4E5959D7E878}" type="slidenum">
              <a:rPr lang="en-US" smtClean="0">
                <a:solidFill>
                  <a:srgbClr val="FEC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57600"/>
            <a:ext cx="8915400" cy="2667000"/>
          </a:xfrm>
        </p:spPr>
        <p:txBody>
          <a:bodyPr/>
          <a:lstStyle/>
          <a:p>
            <a:r>
              <a:rPr lang="en-US" dirty="0" smtClean="0"/>
              <a:t>Origin of Chordates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6324600"/>
            <a:ext cx="9143999" cy="38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BIOL 495 – Chapter Two</a:t>
            </a:r>
            <a:endParaRPr lang="en-US" dirty="0"/>
          </a:p>
        </p:txBody>
      </p:sp>
      <p:pic>
        <p:nvPicPr>
          <p:cNvPr id="2050" name="Picture 2" descr="http://www.protofitness.com/tl_files/fitness/images/pika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10" y="275504"/>
            <a:ext cx="4300816" cy="43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4818" y="546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38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2" descr="kar23025_02_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059104" y="268904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ible.ca/tracks/textbook-fraud-haeckel-fundamental-concepts-biology-197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10" y="2187102"/>
            <a:ext cx="5555532" cy="22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atthew2262.files.wordpress.com/2012/07/embryo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17" y="4126268"/>
            <a:ext cx="34766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igeonchess.files.wordpress.com/2012/05/meckel3.jpg?w=8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1" y="1539283"/>
            <a:ext cx="3853677" cy="38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84" y="270861"/>
            <a:ext cx="10515600" cy="1325563"/>
          </a:xfrm>
        </p:spPr>
        <p:txBody>
          <a:bodyPr/>
          <a:lstStyle/>
          <a:p>
            <a:r>
              <a:rPr lang="en-US" dirty="0" err="1" smtClean="0"/>
              <a:t>Endostyle</a:t>
            </a:r>
            <a:r>
              <a:rPr lang="en-US" dirty="0" smtClean="0"/>
              <a:t> or Thyroid Gland </a:t>
            </a:r>
            <a:endParaRPr lang="en-US" dirty="0"/>
          </a:p>
        </p:txBody>
      </p:sp>
      <p:pic>
        <p:nvPicPr>
          <p:cNvPr id="4" name="Picture 2" descr="kar23025_02_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0" r="35861"/>
          <a:stretch/>
        </p:blipFill>
        <p:spPr bwMode="auto">
          <a:xfrm>
            <a:off x="6909063" y="270861"/>
            <a:ext cx="4789602" cy="30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10586301" y="2463190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190" y="1451728"/>
            <a:ext cx="5223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Endostyle</a:t>
            </a:r>
            <a:r>
              <a:rPr lang="en-US" dirty="0" smtClean="0"/>
              <a:t> – part of the filter feeding apparatus</a:t>
            </a:r>
          </a:p>
          <a:p>
            <a:endParaRPr lang="en-US" dirty="0"/>
          </a:p>
          <a:p>
            <a:r>
              <a:rPr lang="en-US" dirty="0" smtClean="0"/>
              <a:t>Thyroid gland – hormone producing endocrine gland  </a:t>
            </a:r>
            <a:endParaRPr lang="en-US" dirty="0"/>
          </a:p>
        </p:txBody>
      </p:sp>
      <p:pic>
        <p:nvPicPr>
          <p:cNvPr id="15362" name="Picture 2" descr="http://www.cancer.gov/images/cdr/live/CDR719086-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2" y="2886993"/>
            <a:ext cx="3719070" cy="326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1958" y="4308049"/>
            <a:ext cx="7400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for Homology: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Arise embryological from the same tissue (floor of the pharynx)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 involve with iodine metabolism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Endostyle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Thyroid Gland in Lampreys 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55" y="-93929"/>
            <a:ext cx="10515600" cy="1325563"/>
          </a:xfrm>
        </p:spPr>
        <p:txBody>
          <a:bodyPr/>
          <a:lstStyle/>
          <a:p>
            <a:r>
              <a:rPr lang="en-US" dirty="0" smtClean="0"/>
              <a:t>Dorsal Hollow Nerve Chord </a:t>
            </a:r>
            <a:endParaRPr lang="en-US" dirty="0"/>
          </a:p>
        </p:txBody>
      </p:sp>
      <p:pic>
        <p:nvPicPr>
          <p:cNvPr id="7170" name="Picture 2" descr="https://classconnection.s3.amazonaws.com/975/flashcards/1168975/png/nt13330019005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4" r="3684" b="73429"/>
          <a:stretch/>
        </p:blipFill>
        <p:spPr bwMode="auto">
          <a:xfrm>
            <a:off x="1059337" y="929310"/>
            <a:ext cx="2903456" cy="9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2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059104" y="268904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1142482" y="436427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s://classconnection.s3.amazonaws.com/975/flashcards/1168975/png/nt13330019005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36363" r="64364" b="24995"/>
          <a:stretch/>
        </p:blipFill>
        <p:spPr bwMode="auto">
          <a:xfrm>
            <a:off x="160255" y="2150098"/>
            <a:ext cx="2605908" cy="19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lassconnection.s3.amazonaws.com/975/flashcards/1168975/png/nt13330019005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36363" r="32426" b="24995"/>
          <a:stretch/>
        </p:blipFill>
        <p:spPr bwMode="auto">
          <a:xfrm>
            <a:off x="3052694" y="2150098"/>
            <a:ext cx="2420714" cy="19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lassconnection.s3.amazonaws.com/975/flashcards/1168975/png/nt13330019005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8" t="36363" r="656" b="24995"/>
          <a:stretch/>
        </p:blipFill>
        <p:spPr bwMode="auto">
          <a:xfrm>
            <a:off x="5602567" y="2134173"/>
            <a:ext cx="2460396" cy="19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ar23025_02_0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/>
          <a:stretch/>
        </p:blipFill>
        <p:spPr bwMode="auto">
          <a:xfrm>
            <a:off x="1568740" y="4153387"/>
            <a:ext cx="4198164" cy="244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graphics8.nytimes.com/images/2007/08/01/health/adam/19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122" y="3488535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54" y="72898"/>
            <a:ext cx="10515600" cy="1325563"/>
          </a:xfrm>
        </p:spPr>
        <p:txBody>
          <a:bodyPr/>
          <a:lstStyle/>
          <a:p>
            <a:r>
              <a:rPr lang="en-US" dirty="0" err="1" smtClean="0"/>
              <a:t>Postanal</a:t>
            </a:r>
            <a:r>
              <a:rPr lang="en-US" dirty="0" smtClean="0"/>
              <a:t> Tail </a:t>
            </a:r>
            <a:endParaRPr lang="en-US" dirty="0"/>
          </a:p>
        </p:txBody>
      </p:sp>
      <p:pic>
        <p:nvPicPr>
          <p:cNvPr id="4" name="Picture 2" descr="kar23025_02_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059104" y="268904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7447175" y="1027910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kar23025_02_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6" t="59536" b="3694"/>
          <a:stretch/>
        </p:blipFill>
        <p:spPr bwMode="auto">
          <a:xfrm>
            <a:off x="3621055" y="389792"/>
            <a:ext cx="2659920" cy="22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ar23025_02_0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44928"/>
          <a:stretch/>
        </p:blipFill>
        <p:spPr bwMode="auto">
          <a:xfrm>
            <a:off x="203449" y="2805245"/>
            <a:ext cx="6855655" cy="323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matthew2262.files.wordpress.com/2012/07/embryo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57" y="2880660"/>
            <a:ext cx="3887450" cy="280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54" y="120032"/>
            <a:ext cx="10515600" cy="132556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Protochordates</a:t>
            </a:r>
            <a:r>
              <a:rPr lang="en-US" dirty="0" smtClean="0"/>
              <a:t>” </a:t>
            </a:r>
            <a:endParaRPr lang="en-US" dirty="0"/>
          </a:p>
        </p:txBody>
      </p:sp>
      <p:pic>
        <p:nvPicPr>
          <p:cNvPr id="4" name="Picture 2" descr="kar23025_02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 bwMode="auto">
          <a:xfrm>
            <a:off x="4678050" y="769560"/>
            <a:ext cx="6858000" cy="53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634" y="1743959"/>
            <a:ext cx="3723588" cy="120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‘grouped’ mainly by primitive features</a:t>
            </a:r>
          </a:p>
          <a:p>
            <a:r>
              <a:rPr lang="en-US" sz="2400" dirty="0"/>
              <a:t>		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758" y="3329232"/>
            <a:ext cx="3126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pelagic larva</a:t>
            </a:r>
          </a:p>
          <a:p>
            <a:r>
              <a:rPr lang="en-US" sz="2400" dirty="0" smtClean="0"/>
              <a:t>benthic adults (many sessile)</a:t>
            </a:r>
          </a:p>
          <a:p>
            <a:r>
              <a:rPr lang="en-US" sz="2400" dirty="0" smtClean="0"/>
              <a:t>	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6166699" y="3046427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60818" y="4402316"/>
            <a:ext cx="238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Myomeres</a:t>
            </a:r>
            <a:endParaRPr lang="en-US" dirty="0" smtClean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Segmented blocks of muscle – outer body wall  </a:t>
            </a:r>
            <a:endParaRPr lang="en-US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17" y="73115"/>
            <a:ext cx="10515600" cy="1325563"/>
          </a:xfrm>
        </p:spPr>
        <p:txBody>
          <a:bodyPr/>
          <a:lstStyle/>
          <a:p>
            <a:r>
              <a:rPr lang="en-US" dirty="0" err="1" smtClean="0"/>
              <a:t>Hemichordata</a:t>
            </a:r>
            <a:r>
              <a:rPr lang="en-US" dirty="0" smtClean="0"/>
              <a:t> – Acorn Worms </a:t>
            </a:r>
            <a:endParaRPr lang="en-US" dirty="0"/>
          </a:p>
        </p:txBody>
      </p:sp>
      <p:pic>
        <p:nvPicPr>
          <p:cNvPr id="17410" name="Picture 2" descr="http://new-www.mbl.edu/wp-content/uploads/2012/03/acorn_worm_pan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6496" r="21908" b="15282"/>
          <a:stretch/>
        </p:blipFill>
        <p:spPr bwMode="auto">
          <a:xfrm>
            <a:off x="282020" y="1294983"/>
            <a:ext cx="4835951" cy="4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2_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/>
          <a:stretch/>
        </p:blipFill>
        <p:spPr bwMode="auto">
          <a:xfrm>
            <a:off x="4779389" y="1163628"/>
            <a:ext cx="7113311" cy="253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9370243" y="3324690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kar23025_02_1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1" t="7217" b="49167"/>
          <a:stretch/>
        </p:blipFill>
        <p:spPr bwMode="auto">
          <a:xfrm>
            <a:off x="6526506" y="3921550"/>
            <a:ext cx="3183102" cy="259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58" y="280288"/>
            <a:ext cx="10515600" cy="1325563"/>
          </a:xfrm>
        </p:spPr>
        <p:txBody>
          <a:bodyPr/>
          <a:lstStyle/>
          <a:p>
            <a:r>
              <a:rPr lang="en-US" dirty="0" err="1" smtClean="0"/>
              <a:t>Hemichordata</a:t>
            </a:r>
            <a:r>
              <a:rPr lang="en-US" dirty="0" smtClean="0"/>
              <a:t> – Relationships? </a:t>
            </a:r>
            <a:endParaRPr lang="en-US" dirty="0"/>
          </a:p>
        </p:txBody>
      </p:sp>
      <p:pic>
        <p:nvPicPr>
          <p:cNvPr id="5" name="Picture 2" descr="kar23025_02_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 bwMode="auto">
          <a:xfrm>
            <a:off x="8606670" y="166949"/>
            <a:ext cx="3029935" cy="238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ar23025_02_15a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282525"/>
              </a:clrFrom>
              <a:clrTo>
                <a:srgbClr val="282525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5071" r="1198" b="3817"/>
          <a:stretch/>
        </p:blipFill>
        <p:spPr bwMode="auto">
          <a:xfrm>
            <a:off x="7724060" y="137091"/>
            <a:ext cx="2438681" cy="244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ar23025_02_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/>
          <a:stretch/>
        </p:blipFill>
        <p:spPr bwMode="auto">
          <a:xfrm>
            <a:off x="324886" y="2250199"/>
            <a:ext cx="4300194" cy="249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7618" y="4746030"/>
            <a:ext cx="212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Hemichordata</a:t>
            </a:r>
            <a:r>
              <a:rPr lang="en-US" dirty="0" smtClean="0"/>
              <a:t> Larva </a:t>
            </a:r>
            <a:endParaRPr lang="en-US" dirty="0"/>
          </a:p>
        </p:txBody>
      </p:sp>
      <p:pic>
        <p:nvPicPr>
          <p:cNvPr id="19460" name="Picture 4" descr="http://scaa.usask.ca/gallery/lacalli/thumbnails/holo2_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12" y="2097814"/>
            <a:ext cx="2408517" cy="2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78769" y="4898415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Echinoderm Larva</a:t>
            </a:r>
            <a:endParaRPr lang="en-US" dirty="0"/>
          </a:p>
        </p:txBody>
      </p:sp>
      <p:pic>
        <p:nvPicPr>
          <p:cNvPr id="19462" name="Picture 6" descr="Cornute &amp; mitrate stylophorans.  Ruta (200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88" y="3498115"/>
            <a:ext cx="3617326" cy="28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 bwMode="auto">
          <a:xfrm>
            <a:off x="2095105" y="731853"/>
            <a:ext cx="6858000" cy="53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648224" y="2329990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25" y="108747"/>
            <a:ext cx="10515600" cy="1325563"/>
          </a:xfrm>
        </p:spPr>
        <p:txBody>
          <a:bodyPr/>
          <a:lstStyle/>
          <a:p>
            <a:r>
              <a:rPr lang="en-US" dirty="0" err="1" smtClean="0"/>
              <a:t>Cephalochordata</a:t>
            </a:r>
            <a:r>
              <a:rPr lang="en-US" dirty="0" smtClean="0"/>
              <a:t> – Amphioxus </a:t>
            </a:r>
            <a:endParaRPr lang="en-US" dirty="0"/>
          </a:p>
        </p:txBody>
      </p:sp>
      <p:pic>
        <p:nvPicPr>
          <p:cNvPr id="20482" name="Picture 2" descr="https://encrypted-tbn3.gstatic.com/images?q=tbn:ANd9GcSGR2I-eqPGV97gG2IKlTLjHh9fg0v-aQr_Mi1wbIaEXScpnI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455" y="108746"/>
            <a:ext cx="3339282" cy="245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2_0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616858" y="2803556"/>
            <a:ext cx="4156434" cy="154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ar23025_02_16a-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7389" b="59764"/>
          <a:stretch/>
        </p:blipFill>
        <p:spPr bwMode="auto">
          <a:xfrm>
            <a:off x="263166" y="1338672"/>
            <a:ext cx="6943897" cy="23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ar23025_02_16a-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4" t="51395" r="516" b="2446"/>
          <a:stretch/>
        </p:blipFill>
        <p:spPr bwMode="auto">
          <a:xfrm>
            <a:off x="3273592" y="3742440"/>
            <a:ext cx="3855563" cy="257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7876" y="4791850"/>
            <a:ext cx="4354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anterior swelling of dorsal nerve cord</a:t>
            </a:r>
          </a:p>
          <a:p>
            <a:r>
              <a:rPr lang="en-US" dirty="0" err="1" smtClean="0"/>
              <a:t>Midgut</a:t>
            </a:r>
            <a:r>
              <a:rPr lang="en-US" dirty="0" smtClean="0"/>
              <a:t> cecum’s evolutionary fate? </a:t>
            </a:r>
          </a:p>
          <a:p>
            <a:r>
              <a:rPr lang="en-US" dirty="0"/>
              <a:t>	</a:t>
            </a:r>
            <a:r>
              <a:rPr lang="en-US" dirty="0" smtClean="0"/>
              <a:t>Liver or pancreas perhaps  </a:t>
            </a:r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6789790" y="2498136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kar23025_02_1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9" t="3885" r="5218" b="48058"/>
          <a:stretch/>
        </p:blipFill>
        <p:spPr bwMode="auto">
          <a:xfrm>
            <a:off x="178325" y="3742440"/>
            <a:ext cx="2969443" cy="28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355078" y="1008668"/>
            <a:ext cx="7924800" cy="481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2404" y="1762812"/>
            <a:ext cx="33936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Blood is colorless plasma</a:t>
            </a:r>
          </a:p>
          <a:p>
            <a:r>
              <a:rPr lang="en-US" dirty="0" smtClean="0"/>
              <a:t>Same general circulation pattern as vertebrates: blood flows anteriorly into the ventral aorta, up to the dorsal aorta, posteriorly in the dorsal aorta. </a:t>
            </a:r>
            <a:endParaRPr lang="en-US" dirty="0"/>
          </a:p>
          <a:p>
            <a:r>
              <a:rPr lang="en-US" dirty="0" smtClean="0"/>
              <a:t>No ebb and flow pattern, even though they lack a heart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1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bacus.bates.edu/acad/depts/biobook/Chord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9220200" cy="6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1219201"/>
            <a:ext cx="25892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ECF3F"/>
                </a:solidFill>
              </a:rPr>
              <a:t>Comparative</a:t>
            </a:r>
          </a:p>
          <a:p>
            <a:endParaRPr lang="en-US" sz="3200" dirty="0">
              <a:solidFill>
                <a:srgbClr val="FECF3F"/>
              </a:solidFill>
            </a:endParaRPr>
          </a:p>
          <a:p>
            <a:r>
              <a:rPr lang="en-US" sz="3200" dirty="0">
                <a:solidFill>
                  <a:srgbClr val="FECF3F"/>
                </a:solidFill>
              </a:rPr>
              <a:t>Vertebrate</a:t>
            </a:r>
          </a:p>
          <a:p>
            <a:endParaRPr lang="en-US" sz="3200" dirty="0">
              <a:solidFill>
                <a:srgbClr val="FECF3F"/>
              </a:solidFill>
            </a:endParaRPr>
          </a:p>
          <a:p>
            <a:r>
              <a:rPr lang="en-US" sz="3200" dirty="0">
                <a:solidFill>
                  <a:srgbClr val="FECF3F"/>
                </a:solidFill>
              </a:rPr>
              <a:t>Anatomy </a:t>
            </a:r>
          </a:p>
        </p:txBody>
      </p:sp>
    </p:spTree>
    <p:extLst>
      <p:ext uri="{BB962C8B-B14F-4D97-AF65-F5344CB8AC3E}">
        <p14:creationId xmlns:p14="http://schemas.microsoft.com/office/powerpoint/2010/main" val="28496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 bwMode="auto">
          <a:xfrm>
            <a:off x="1802874" y="524463"/>
            <a:ext cx="6858000" cy="53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6392942" y="2348843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73" y="336848"/>
            <a:ext cx="10515600" cy="1325563"/>
          </a:xfrm>
        </p:spPr>
        <p:txBody>
          <a:bodyPr/>
          <a:lstStyle/>
          <a:p>
            <a:r>
              <a:rPr lang="en-US" dirty="0" err="1" smtClean="0"/>
              <a:t>Urochordata</a:t>
            </a:r>
            <a:r>
              <a:rPr lang="en-US" dirty="0" smtClean="0"/>
              <a:t> – Tunicates/Sea Squirts  </a:t>
            </a:r>
            <a:endParaRPr lang="en-US" dirty="0"/>
          </a:p>
        </p:txBody>
      </p:sp>
      <p:pic>
        <p:nvPicPr>
          <p:cNvPr id="21506" name="Picture 2" descr="http://media-1.web.britannica.com/eb-media/54/4054-004-F5EB3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09" y="73057"/>
            <a:ext cx="2916025" cy="3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r23025_02_24a-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b="19029"/>
          <a:stretch/>
        </p:blipFill>
        <p:spPr bwMode="auto">
          <a:xfrm>
            <a:off x="1852317" y="1498863"/>
            <a:ext cx="5616575" cy="41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22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/>
          <a:stretch/>
        </p:blipFill>
        <p:spPr bwMode="auto">
          <a:xfrm>
            <a:off x="292229" y="302610"/>
            <a:ext cx="10463755" cy="60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1198774" y="2886170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135384" y="2339931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9484935" y="4017388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/>
          <a:stretch/>
        </p:blipFill>
        <p:spPr bwMode="auto">
          <a:xfrm>
            <a:off x="1338605" y="968780"/>
            <a:ext cx="7795968" cy="48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055094" y="1652831"/>
            <a:ext cx="362989" cy="302491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22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/>
          <a:stretch/>
        </p:blipFill>
        <p:spPr bwMode="auto">
          <a:xfrm>
            <a:off x="103693" y="236623"/>
            <a:ext cx="9653049" cy="562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5252299" y="4896167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253817" y="4906092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675949" y="746805"/>
            <a:ext cx="423650" cy="33726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29102" y="6023728"/>
            <a:ext cx="693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Has identifiable heart and rudimentary ‘brain’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37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ar23025_02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/>
          <a:stretch/>
        </p:blipFill>
        <p:spPr bwMode="auto">
          <a:xfrm>
            <a:off x="2359594" y="628158"/>
            <a:ext cx="6858000" cy="53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ar23025_02_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/>
          <a:stretch/>
        </p:blipFill>
        <p:spPr bwMode="auto">
          <a:xfrm>
            <a:off x="2174861" y="359737"/>
            <a:ext cx="7227466" cy="593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15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238" y="187457"/>
            <a:ext cx="10515600" cy="1325563"/>
          </a:xfrm>
        </p:spPr>
        <p:txBody>
          <a:bodyPr/>
          <a:lstStyle/>
          <a:p>
            <a:r>
              <a:rPr lang="en-US" dirty="0" smtClean="0"/>
              <a:t>Chordate Origins?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601" y="3318947"/>
            <a:ext cx="5207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 smtClean="0"/>
              <a:t>Pikaia</a:t>
            </a:r>
            <a:r>
              <a:rPr lang="en-US" sz="3200" i="1" dirty="0" smtClean="0"/>
              <a:t>  ~</a:t>
            </a:r>
            <a:r>
              <a:rPr lang="en-US" sz="3200" dirty="0" smtClean="0"/>
              <a:t> 530 million years old </a:t>
            </a:r>
            <a:endParaRPr lang="en-US" sz="3200" dirty="0"/>
          </a:p>
        </p:txBody>
      </p:sp>
      <p:pic>
        <p:nvPicPr>
          <p:cNvPr id="6" name="Picture 6" descr="http://burgess-shale.rom.on.ca/images/zoomify/pikaia-usnm-575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52585" r="2516" b="2411"/>
          <a:stretch/>
        </p:blipFill>
        <p:spPr bwMode="auto">
          <a:xfrm>
            <a:off x="367644" y="1242134"/>
            <a:ext cx="5373280" cy="203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rotofitness.com/tl_files/fitness/images/pika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16" y="143929"/>
            <a:ext cx="4300816" cy="43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ducationalfossils.com/fossilkits/fossilkit16/pikai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1" y="3903722"/>
            <a:ext cx="3695309" cy="277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cmag.ca/media/image/521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52" y="3903722"/>
            <a:ext cx="35242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52" y="130730"/>
            <a:ext cx="10986156" cy="1325563"/>
          </a:xfrm>
        </p:spPr>
        <p:txBody>
          <a:bodyPr/>
          <a:lstStyle/>
          <a:p>
            <a:r>
              <a:rPr lang="en-US" dirty="0" smtClean="0"/>
              <a:t>Chordate Origins, </a:t>
            </a:r>
            <a:r>
              <a:rPr lang="en-US" dirty="0" err="1" smtClean="0"/>
              <a:t>Echinoderma</a:t>
            </a:r>
            <a:r>
              <a:rPr lang="en-US" dirty="0" smtClean="0"/>
              <a:t> grade ancestor?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190" y="5591045"/>
            <a:ext cx="2659143" cy="64419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Pedomorphosis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kar23025_02_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/>
          <a:stretch/>
        </p:blipFill>
        <p:spPr bwMode="auto">
          <a:xfrm>
            <a:off x="1597505" y="2023956"/>
            <a:ext cx="4300194" cy="249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0237" y="4519787"/>
            <a:ext cx="212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Hemichordata</a:t>
            </a:r>
            <a:r>
              <a:rPr lang="en-US" dirty="0" smtClean="0"/>
              <a:t> Larva </a:t>
            </a:r>
            <a:endParaRPr lang="en-US" dirty="0"/>
          </a:p>
        </p:txBody>
      </p:sp>
      <p:pic>
        <p:nvPicPr>
          <p:cNvPr id="6" name="Picture 4" descr="http://scaa.usask.ca/gallery/lacalli/thumbnails/holo2_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31" y="1871571"/>
            <a:ext cx="2408517" cy="2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51388" y="4672172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Echinoderm Larva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98" y="0"/>
            <a:ext cx="10515600" cy="1325563"/>
          </a:xfrm>
        </p:spPr>
        <p:txBody>
          <a:bodyPr/>
          <a:lstStyle/>
          <a:p>
            <a:r>
              <a:rPr lang="en-US" dirty="0" smtClean="0"/>
              <a:t>Another wrinkle: Inverted body plan</a:t>
            </a:r>
            <a:endParaRPr lang="en-US" dirty="0"/>
          </a:p>
        </p:txBody>
      </p:sp>
      <p:pic>
        <p:nvPicPr>
          <p:cNvPr id="5" name="Picture 2" descr="kar23025_02_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/>
          <a:stretch/>
        </p:blipFill>
        <p:spPr bwMode="auto">
          <a:xfrm>
            <a:off x="168898" y="1137027"/>
            <a:ext cx="6047542" cy="496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ar23025_02_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/>
          <a:stretch/>
        </p:blipFill>
        <p:spPr bwMode="auto">
          <a:xfrm>
            <a:off x="4694899" y="1725105"/>
            <a:ext cx="7264098" cy="339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bacus.bates.edu/acad/depts/biobook/Chord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24" y="341722"/>
            <a:ext cx="9220200" cy="62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0828" y="-120350"/>
            <a:ext cx="10515600" cy="1325563"/>
          </a:xfrm>
        </p:spPr>
        <p:txBody>
          <a:bodyPr/>
          <a:lstStyle/>
          <a:p>
            <a:pPr algn="r"/>
            <a:r>
              <a:rPr lang="en-US" dirty="0" smtClean="0"/>
              <a:t>Abundance of Phyla </a:t>
            </a:r>
            <a:endParaRPr lang="en-US" dirty="0"/>
          </a:p>
        </p:txBody>
      </p:sp>
      <p:pic>
        <p:nvPicPr>
          <p:cNvPr id="3074" name="Picture 2" descr="http://1.bp.blogspot.com/-jQOuuiG9sUY/TnoxukMGVII/AAAAAAAAAA8/-wTDABFgANA/s728/xs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" y="864791"/>
            <a:ext cx="3787900" cy="28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teaching.files.wordpress.com/2011/06/img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" y="3810529"/>
            <a:ext cx="3796952" cy="28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828" y="280016"/>
            <a:ext cx="3015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#1 – </a:t>
            </a:r>
            <a:r>
              <a:rPr lang="en-US" sz="3200" dirty="0" err="1" smtClean="0"/>
              <a:t>Arthropoda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078" name="Picture 6" descr="http://upload.wikimedia.org/wikipedia/commons/6/6a/CelegansGoldsteinLabUN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64" y="1205213"/>
            <a:ext cx="33337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66664" y="743548"/>
            <a:ext cx="2168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#2 – </a:t>
            </a:r>
            <a:r>
              <a:rPr lang="en-US" sz="2400" dirty="0" err="1" smtClean="0"/>
              <a:t>Nematoda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080" name="Picture 8" descr="http://www.nature.com/ng/journal/v36/n12/images/ng1204-1246-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57" y="1094237"/>
            <a:ext cx="4067834" cy="30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martsite.ucdavis.edu/access/content/user/00002950/courses/figures/HABITA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35" y="4272283"/>
            <a:ext cx="3492155" cy="23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1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dapaonline.org/images/biobook_images/A000120_molluscs_diver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9" y="1198484"/>
            <a:ext cx="4270342" cy="48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2362" y="471341"/>
            <a:ext cx="2283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#3 – Mollusca </a:t>
            </a:r>
            <a:endParaRPr lang="en-US" sz="2800" dirty="0"/>
          </a:p>
        </p:txBody>
      </p:sp>
      <p:pic>
        <p:nvPicPr>
          <p:cNvPr id="5124" name="Picture 4" descr="http://img.docstoccdn.com/thumb/orig/8246569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0"/>
          <a:stretch/>
        </p:blipFill>
        <p:spPr bwMode="auto">
          <a:xfrm>
            <a:off x="5030804" y="1617336"/>
            <a:ext cx="6612511" cy="39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90994" y="994561"/>
            <a:ext cx="2305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#4 – Chordata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304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23025_02_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/>
          <a:stretch/>
        </p:blipFill>
        <p:spPr bwMode="auto">
          <a:xfrm>
            <a:off x="210910" y="1080776"/>
            <a:ext cx="4177085" cy="52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7371" y="0"/>
            <a:ext cx="10515600" cy="1325563"/>
          </a:xfrm>
        </p:spPr>
        <p:txBody>
          <a:bodyPr/>
          <a:lstStyle/>
          <a:p>
            <a:r>
              <a:rPr lang="en-US" dirty="0" smtClean="0"/>
              <a:t>Relative abundance of species in phyla </a:t>
            </a:r>
            <a:endParaRPr lang="en-US" dirty="0"/>
          </a:p>
        </p:txBody>
      </p:sp>
      <p:pic>
        <p:nvPicPr>
          <p:cNvPr id="6" name="Picture 2" descr="kar23025_02_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/>
          <a:stretch/>
        </p:blipFill>
        <p:spPr bwMode="auto">
          <a:xfrm>
            <a:off x="4462138" y="1080776"/>
            <a:ext cx="7642731" cy="514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Point Star 6"/>
          <p:cNvSpPr/>
          <p:nvPr/>
        </p:nvSpPr>
        <p:spPr>
          <a:xfrm>
            <a:off x="1366885" y="5043339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1577685" y="1585273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 rot="1405533">
            <a:off x="10740272" y="1483906"/>
            <a:ext cx="339365" cy="282805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201159" y="5198882"/>
            <a:ext cx="305428" cy="254524"/>
          </a:xfrm>
          <a:prstGeom prst="star5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0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113120"/>
            <a:ext cx="10030904" cy="1264464"/>
          </a:xfrm>
        </p:spPr>
        <p:txBody>
          <a:bodyPr/>
          <a:lstStyle/>
          <a:p>
            <a:pPr algn="ctr"/>
            <a:r>
              <a:rPr lang="en-US" dirty="0" smtClean="0"/>
              <a:t>Protostomes vs </a:t>
            </a:r>
            <a:r>
              <a:rPr lang="en-US" dirty="0" err="1" smtClean="0"/>
              <a:t>Deuterostomes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kar23025_02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/>
          <a:stretch/>
        </p:blipFill>
        <p:spPr bwMode="auto">
          <a:xfrm>
            <a:off x="5825373" y="3719821"/>
            <a:ext cx="6008804" cy="279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mun.ca/biology/scarr/141993_Protostome_vs_Deuterostome.jpg.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9158" b="66528"/>
          <a:stretch/>
        </p:blipFill>
        <p:spPr bwMode="auto">
          <a:xfrm>
            <a:off x="1582710" y="1281163"/>
            <a:ext cx="4116373" cy="138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mtholyoke.edu/courses/rfink/Bio305/alex%20heather%20blast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249" y="848800"/>
            <a:ext cx="3437643" cy="27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un.ca/biology/scarr/141993_Protostome_vs_Deuterostome.jpg.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33802" b="37167"/>
          <a:stretch/>
        </p:blipFill>
        <p:spPr bwMode="auto">
          <a:xfrm>
            <a:off x="1582709" y="2769325"/>
            <a:ext cx="4116373" cy="16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mun.ca/biology/scarr/141993_Protostome_vs_Deuterostome.jpg.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63163" b="4407"/>
          <a:stretch/>
        </p:blipFill>
        <p:spPr bwMode="auto">
          <a:xfrm>
            <a:off x="1582708" y="4527096"/>
            <a:ext cx="4116373" cy="185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5513" y="846922"/>
            <a:ext cx="34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Protostome 	</a:t>
            </a:r>
            <a:r>
              <a:rPr lang="en-US" dirty="0" err="1" smtClean="0"/>
              <a:t>Deutersotome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938" y="1975917"/>
            <a:ext cx="10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Cleavage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1640" y="3551750"/>
            <a:ext cx="90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Coelom</a:t>
            </a:r>
          </a:p>
          <a:p>
            <a:r>
              <a:rPr lang="en-US" dirty="0" smtClean="0"/>
              <a:t> origin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837" y="5288437"/>
            <a:ext cx="124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Blastopore </a:t>
            </a:r>
          </a:p>
          <a:p>
            <a:r>
              <a:rPr lang="en-US" dirty="0" smtClean="0"/>
              <a:t>fate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9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80" y="270147"/>
            <a:ext cx="10515600" cy="1325563"/>
          </a:xfrm>
        </p:spPr>
        <p:txBody>
          <a:bodyPr/>
          <a:lstStyle/>
          <a:p>
            <a:r>
              <a:rPr lang="en-US" dirty="0" smtClean="0"/>
              <a:t>Chordate Features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771" y="2168166"/>
            <a:ext cx="30173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Notochord*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Pharyngeal Slits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/>
              <a:t>Endostyle</a:t>
            </a:r>
            <a:r>
              <a:rPr lang="en-US" sz="2800" dirty="0" smtClean="0"/>
              <a:t> or Thyroid Gland*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Dorsal Hollow Nerve Cord*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/>
              <a:t>Postanal</a:t>
            </a:r>
            <a:r>
              <a:rPr lang="en-US" sz="2800" dirty="0" smtClean="0"/>
              <a:t> Tail* </a:t>
            </a:r>
            <a:endParaRPr lang="en-US" sz="2800" dirty="0"/>
          </a:p>
        </p:txBody>
      </p:sp>
      <p:pic>
        <p:nvPicPr>
          <p:cNvPr id="7" name="Picture 2" descr="kar23025_02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5596380" y="541659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ar23025_02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0" r="35861"/>
          <a:stretch/>
        </p:blipFill>
        <p:spPr bwMode="auto">
          <a:xfrm>
            <a:off x="5966382" y="3042279"/>
            <a:ext cx="4789602" cy="305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00" y="93201"/>
            <a:ext cx="10515600" cy="1325563"/>
          </a:xfrm>
        </p:spPr>
        <p:txBody>
          <a:bodyPr/>
          <a:lstStyle/>
          <a:p>
            <a:r>
              <a:rPr lang="en-US" dirty="0" smtClean="0"/>
              <a:t>Notochord </a:t>
            </a:r>
            <a:endParaRPr lang="en-US" dirty="0"/>
          </a:p>
        </p:txBody>
      </p:sp>
      <p:pic>
        <p:nvPicPr>
          <p:cNvPr id="4" name="Picture 2" descr="kar23025_02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059104" y="268904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0399333" y="247891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kar23025_02_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b="42226"/>
          <a:stretch/>
        </p:blipFill>
        <p:spPr bwMode="auto">
          <a:xfrm>
            <a:off x="180682" y="1277983"/>
            <a:ext cx="4114800" cy="29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kar23025_02_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2" r="59870" b="3867"/>
          <a:stretch/>
        </p:blipFill>
        <p:spPr bwMode="auto">
          <a:xfrm>
            <a:off x="4963740" y="1682654"/>
            <a:ext cx="1651262" cy="171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ar23025_02_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6" t="59536" b="3694"/>
          <a:stretch/>
        </p:blipFill>
        <p:spPr bwMode="auto">
          <a:xfrm>
            <a:off x="7888660" y="2245478"/>
            <a:ext cx="2425832" cy="201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upload.wikimedia.org/wikipedia/commons/0/0f/716_Intervertebral_Dis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70" y="4452323"/>
            <a:ext cx="4835243" cy="22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-Point Star 11"/>
          <p:cNvSpPr/>
          <p:nvPr/>
        </p:nvSpPr>
        <p:spPr>
          <a:xfrm>
            <a:off x="5060189" y="5877263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18" y="54612"/>
            <a:ext cx="10515600" cy="1325563"/>
          </a:xfrm>
        </p:spPr>
        <p:txBody>
          <a:bodyPr/>
          <a:lstStyle/>
          <a:p>
            <a:r>
              <a:rPr lang="en-US" dirty="0" smtClean="0"/>
              <a:t>Pharyngeal Slits </a:t>
            </a:r>
            <a:endParaRPr lang="en-US" dirty="0"/>
          </a:p>
        </p:txBody>
      </p:sp>
      <p:pic>
        <p:nvPicPr>
          <p:cNvPr id="4" name="Picture 2" descr="kar23025_02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8" t="73101" r="29794" b="18723"/>
          <a:stretch/>
        </p:blipFill>
        <p:spPr bwMode="auto">
          <a:xfrm>
            <a:off x="4036534" y="890368"/>
            <a:ext cx="2832167" cy="6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ar23025_02_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" r="35861" b="61458"/>
          <a:stretch/>
        </p:blipFill>
        <p:spPr bwMode="auto">
          <a:xfrm>
            <a:off x="7059104" y="268904"/>
            <a:ext cx="4789602" cy="177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10625577" y="1585660"/>
            <a:ext cx="339365" cy="28280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://www.bible.ca/tracks/textbook-fraud-haeckel-fundamental-concepts-biology-197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10" y="2187102"/>
            <a:ext cx="5555532" cy="22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matthew2262.files.wordpress.com/2012/07/embryo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17" y="4126268"/>
            <a:ext cx="347662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46678"/>
            <a:ext cx="625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Pharynx – part of digestive track immediately posterior to mouth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6170" y="5245102"/>
            <a:ext cx="205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really ‘gill slits’ </a:t>
            </a:r>
            <a:endParaRPr lang="en-US" dirty="0"/>
          </a:p>
        </p:txBody>
      </p:sp>
      <p:pic>
        <p:nvPicPr>
          <p:cNvPr id="11" name="Picture 2" descr="kar23025_02_0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5595" r="4105" b="745"/>
          <a:stretch/>
        </p:blipFill>
        <p:spPr bwMode="auto">
          <a:xfrm>
            <a:off x="263016" y="1798676"/>
            <a:ext cx="5552388" cy="269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Default Spaulding">
      <a:dk1>
        <a:srgbClr val="060414"/>
      </a:dk1>
      <a:lt1>
        <a:srgbClr val="FECF3F"/>
      </a:lt1>
      <a:dk2>
        <a:srgbClr val="1F3864"/>
      </a:dk2>
      <a:lt2>
        <a:srgbClr val="B4C6E7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316</Words>
  <Application>Microsoft Office PowerPoint</Application>
  <PresentationFormat>Widescreen</PresentationFormat>
  <Paragraphs>77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Consolas</vt:lpstr>
      <vt:lpstr>Corbel</vt:lpstr>
      <vt:lpstr>Wingdings</vt:lpstr>
      <vt:lpstr>Chalkboard 16x9</vt:lpstr>
      <vt:lpstr>1_Office Theme</vt:lpstr>
      <vt:lpstr>Origin of Chordates </vt:lpstr>
      <vt:lpstr>PowerPoint Presentation</vt:lpstr>
      <vt:lpstr>Abundance of Phyla </vt:lpstr>
      <vt:lpstr>PowerPoint Presentation</vt:lpstr>
      <vt:lpstr>Relative abundance of species in phyla </vt:lpstr>
      <vt:lpstr>Protostomes vs Deuterostomes </vt:lpstr>
      <vt:lpstr>Chordate Features   </vt:lpstr>
      <vt:lpstr>Notochord </vt:lpstr>
      <vt:lpstr>Pharyngeal Slits </vt:lpstr>
      <vt:lpstr>PowerPoint Presentation</vt:lpstr>
      <vt:lpstr>Endostyle or Thyroid Gland </vt:lpstr>
      <vt:lpstr>Dorsal Hollow Nerve Chord </vt:lpstr>
      <vt:lpstr>Postanal Tail </vt:lpstr>
      <vt:lpstr>“Protochordates” </vt:lpstr>
      <vt:lpstr>Hemichordata – Acorn Worms </vt:lpstr>
      <vt:lpstr>Hemichordata – Relationships? </vt:lpstr>
      <vt:lpstr>PowerPoint Presentation</vt:lpstr>
      <vt:lpstr>Cephalochordata – Amphioxus </vt:lpstr>
      <vt:lpstr>PowerPoint Presentation</vt:lpstr>
      <vt:lpstr>PowerPoint Presentation</vt:lpstr>
      <vt:lpstr>Urochordata – Tunicates/Sea Squirts  </vt:lpstr>
      <vt:lpstr>PowerPoint Presentation</vt:lpstr>
      <vt:lpstr>PowerPoint Presentation</vt:lpstr>
      <vt:lpstr>PowerPoint Presentation</vt:lpstr>
      <vt:lpstr>PowerPoint Presentation</vt:lpstr>
      <vt:lpstr>Chordate Origins? </vt:lpstr>
      <vt:lpstr>Chordate Origins, Echinoderma grade ancestor?</vt:lpstr>
      <vt:lpstr>Another wrinkle: Inverted body plan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Chordates</dc:title>
  <dc:creator>Michelle Spaulding</dc:creator>
  <cp:lastModifiedBy>Michelle Spaulding</cp:lastModifiedBy>
  <cp:revision>28</cp:revision>
  <dcterms:created xsi:type="dcterms:W3CDTF">2015-01-13T17:19:51Z</dcterms:created>
  <dcterms:modified xsi:type="dcterms:W3CDTF">2015-01-13T23:26:08Z</dcterms:modified>
</cp:coreProperties>
</file>