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  <p:sldMasterId id="2147483672" r:id="rId3"/>
  </p:sldMasterIdLst>
  <p:notesMasterIdLst>
    <p:notesMasterId r:id="rId23"/>
  </p:notesMasterIdLst>
  <p:handoutMasterIdLst>
    <p:handoutMasterId r:id="rId24"/>
  </p:handoutMasterIdLst>
  <p:sldIdLst>
    <p:sldId id="256" r:id="rId4"/>
    <p:sldId id="260" r:id="rId5"/>
    <p:sldId id="261" r:id="rId6"/>
    <p:sldId id="262" r:id="rId7"/>
    <p:sldId id="265" r:id="rId8"/>
    <p:sldId id="263" r:id="rId9"/>
    <p:sldId id="264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2" autoAdjust="0"/>
    <p:restoredTop sz="95274" autoAdjust="0"/>
  </p:normalViewPr>
  <p:slideViewPr>
    <p:cSldViewPr>
      <p:cViewPr varScale="1">
        <p:scale>
          <a:sx n="102" d="100"/>
          <a:sy n="102" d="100"/>
        </p:scale>
        <p:origin x="126" y="20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1/9/2015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1/9/2015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Zero in on one thing. Work it out. Can draw </a:t>
            </a:r>
            <a:r>
              <a:rPr lang="en-US" dirty="0" err="1" smtClean="0"/>
              <a:t>comparasens</a:t>
            </a:r>
            <a:r>
              <a:rPr lang="en-US" dirty="0" smtClean="0"/>
              <a:t>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61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4" y="1122363"/>
            <a:ext cx="9141619" cy="2387600"/>
          </a:xfrm>
        </p:spPr>
        <p:txBody>
          <a:bodyPr anchor="b"/>
          <a:lstStyle>
            <a:lvl1pPr algn="ctr">
              <a:defRPr sz="599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4" y="3602038"/>
            <a:ext cx="9141619" cy="1655762"/>
          </a:xfrm>
        </p:spPr>
        <p:txBody>
          <a:bodyPr/>
          <a:lstStyle>
            <a:lvl1pPr marL="0" indent="0" algn="ctr">
              <a:buNone/>
              <a:defRPr sz="2398"/>
            </a:lvl1pPr>
            <a:lvl2pPr marL="456926" indent="0" algn="ctr">
              <a:buNone/>
              <a:defRPr sz="1998"/>
            </a:lvl2pPr>
            <a:lvl3pPr marL="913852" indent="0" algn="ctr">
              <a:buNone/>
              <a:defRPr sz="1798"/>
            </a:lvl3pPr>
            <a:lvl4pPr marL="1370778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742A-DD2A-43C6-99B9-7BD8670B3315}" type="datetimeFigureOut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1/9/2015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7C1-B4AE-4964-AE87-4E5959D7E878}" type="slidenum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26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742A-DD2A-43C6-99B9-7BD8670B3315}" type="datetimeFigureOut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1/9/2015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7C1-B4AE-4964-AE87-4E5959D7E878}" type="slidenum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67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41"/>
            <a:ext cx="10512862" cy="2852737"/>
          </a:xfrm>
        </p:spPr>
        <p:txBody>
          <a:bodyPr anchor="b"/>
          <a:lstStyle>
            <a:lvl1pPr>
              <a:defRPr sz="599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6"/>
            <a:ext cx="10512862" cy="1500187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1pPr>
            <a:lvl2pPr marL="456926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852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7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7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6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5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4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742A-DD2A-43C6-99B9-7BD8670B3315}" type="datetimeFigureOut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1/9/2015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7C1-B4AE-4964-AE87-4E5959D7E878}" type="slidenum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915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3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742A-DD2A-43C6-99B9-7BD8670B3315}" type="datetimeFigureOut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1/9/2015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7C1-B4AE-4964-AE87-4E5959D7E878}" type="slidenum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80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8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681163"/>
            <a:ext cx="5156444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926" indent="0">
              <a:buNone/>
              <a:defRPr sz="1998" b="1"/>
            </a:lvl2pPr>
            <a:lvl3pPr marL="913852" indent="0">
              <a:buNone/>
              <a:defRPr sz="1798" b="1"/>
            </a:lvl3pPr>
            <a:lvl4pPr marL="1370778" indent="0">
              <a:buNone/>
              <a:defRPr sz="1600" b="1"/>
            </a:lvl4pPr>
            <a:lvl5pPr marL="1827703" indent="0">
              <a:buNone/>
              <a:defRPr sz="1600" b="1"/>
            </a:lvl5pPr>
            <a:lvl6pPr marL="2284628" indent="0">
              <a:buNone/>
              <a:defRPr sz="1600" b="1"/>
            </a:lvl6pPr>
            <a:lvl7pPr marL="2741554" indent="0">
              <a:buNone/>
              <a:defRPr sz="1600" b="1"/>
            </a:lvl7pPr>
            <a:lvl8pPr marL="3198480" indent="0">
              <a:buNone/>
              <a:defRPr sz="1600" b="1"/>
            </a:lvl8pPr>
            <a:lvl9pPr marL="365540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505075"/>
            <a:ext cx="515644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926" indent="0">
              <a:buNone/>
              <a:defRPr sz="1998" b="1"/>
            </a:lvl2pPr>
            <a:lvl3pPr marL="913852" indent="0">
              <a:buNone/>
              <a:defRPr sz="1798" b="1"/>
            </a:lvl3pPr>
            <a:lvl4pPr marL="1370778" indent="0">
              <a:buNone/>
              <a:defRPr sz="1600" b="1"/>
            </a:lvl4pPr>
            <a:lvl5pPr marL="1827703" indent="0">
              <a:buNone/>
              <a:defRPr sz="1600" b="1"/>
            </a:lvl5pPr>
            <a:lvl6pPr marL="2284628" indent="0">
              <a:buNone/>
              <a:defRPr sz="1600" b="1"/>
            </a:lvl6pPr>
            <a:lvl7pPr marL="2741554" indent="0">
              <a:buNone/>
              <a:defRPr sz="1600" b="1"/>
            </a:lvl7pPr>
            <a:lvl8pPr marL="3198480" indent="0">
              <a:buNone/>
              <a:defRPr sz="1600" b="1"/>
            </a:lvl8pPr>
            <a:lvl9pPr marL="365540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742A-DD2A-43C6-99B9-7BD8670B3315}" type="datetimeFigureOut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1/9/2015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7C1-B4AE-4964-AE87-4E5959D7E878}" type="slidenum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642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742A-DD2A-43C6-99B9-7BD8670B3315}" type="datetimeFigureOut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1/9/2015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7C1-B4AE-4964-AE87-4E5959D7E878}" type="slidenum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2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742A-DD2A-43C6-99B9-7BD8670B3315}" type="datetimeFigureOut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1/9/2015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7C1-B4AE-4964-AE87-4E5959D7E878}" type="slidenum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8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1" y="457200"/>
            <a:ext cx="3931213" cy="1600200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8"/>
            <a:ext cx="6170593" cy="4873625"/>
          </a:xfrm>
        </p:spPr>
        <p:txBody>
          <a:bodyPr/>
          <a:lstStyle>
            <a:lvl1pPr>
              <a:defRPr sz="3198"/>
            </a:lvl1pPr>
            <a:lvl2pPr>
              <a:defRPr sz="2798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1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742A-DD2A-43C6-99B9-7BD8670B3315}" type="datetimeFigureOut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1/9/2015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7C1-B4AE-4964-AE87-4E5959D7E878}" type="slidenum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7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1" y="457200"/>
            <a:ext cx="3931213" cy="1600200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8"/>
            <a:ext cx="6170593" cy="4873625"/>
          </a:xfrm>
        </p:spPr>
        <p:txBody>
          <a:bodyPr anchor="t"/>
          <a:lstStyle>
            <a:lvl1pPr marL="0" indent="0">
              <a:buNone/>
              <a:defRPr sz="3198"/>
            </a:lvl1pPr>
            <a:lvl2pPr marL="456926" indent="0">
              <a:buNone/>
              <a:defRPr sz="2798"/>
            </a:lvl2pPr>
            <a:lvl3pPr marL="913852" indent="0">
              <a:buNone/>
              <a:defRPr sz="2398"/>
            </a:lvl3pPr>
            <a:lvl4pPr marL="1370778" indent="0">
              <a:buNone/>
              <a:defRPr sz="1998"/>
            </a:lvl4pPr>
            <a:lvl5pPr marL="1827703" indent="0">
              <a:buNone/>
              <a:defRPr sz="1998"/>
            </a:lvl5pPr>
            <a:lvl6pPr marL="2284628" indent="0">
              <a:buNone/>
              <a:defRPr sz="1998"/>
            </a:lvl6pPr>
            <a:lvl7pPr marL="2741554" indent="0">
              <a:buNone/>
              <a:defRPr sz="1998"/>
            </a:lvl7pPr>
            <a:lvl8pPr marL="3198480" indent="0">
              <a:buNone/>
              <a:defRPr sz="1998"/>
            </a:lvl8pPr>
            <a:lvl9pPr marL="3655406" indent="0">
              <a:buNone/>
              <a:defRPr sz="199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1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742A-DD2A-43C6-99B9-7BD8670B3315}" type="datetimeFigureOut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1/9/2015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7C1-B4AE-4964-AE87-4E5959D7E878}" type="slidenum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59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742A-DD2A-43C6-99B9-7BD8670B3315}" type="datetimeFigureOut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1/9/2015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7C1-B4AE-4964-AE87-4E5959D7E878}" type="slidenum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462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742A-DD2A-43C6-99B9-7BD8670B3315}" type="datetimeFigureOut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1/9/2015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7C1-B4AE-4964-AE87-4E5959D7E878}" type="slidenum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2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1/9/2015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1/9/2015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1/9/2015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1/9/2015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1/9/2015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1/9/2015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1/9/2015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8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3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B742A-DD2A-43C6-99B9-7BD8670B3315}" type="datetimeFigureOut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1/9/2015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3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3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CA7C1-B4AE-4964-AE87-4E5959D7E878}" type="slidenum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271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3852" rtl="0" eaLnBrk="1" latinLnBrk="0" hangingPunct="1">
        <a:lnSpc>
          <a:spcPct val="90000"/>
        </a:lnSpc>
        <a:spcBef>
          <a:spcPct val="0"/>
        </a:spcBef>
        <a:buNone/>
        <a:defRPr sz="43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62" indent="-228462" algn="l" defTabSz="91385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8" kern="1200">
          <a:solidFill>
            <a:schemeClr val="tx1"/>
          </a:solidFill>
          <a:latin typeface="+mn-lt"/>
          <a:ea typeface="+mn-ea"/>
          <a:cs typeface="+mn-cs"/>
        </a:defRPr>
      </a:lvl1pPr>
      <a:lvl2pPr marL="685388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2314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9240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6166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3092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70017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6943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3868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926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852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778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703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4628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1554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8480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5406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612" y="3657600"/>
            <a:ext cx="8915400" cy="2667000"/>
          </a:xfrm>
        </p:spPr>
        <p:txBody>
          <a:bodyPr/>
          <a:lstStyle/>
          <a:p>
            <a:r>
              <a:rPr lang="en-US" dirty="0" smtClean="0"/>
              <a:t>Introduction: What is Comparative Anatomy?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612" y="6324600"/>
            <a:ext cx="9143999" cy="381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BIOL 495 – Chapter one</a:t>
            </a:r>
            <a:endParaRPr lang="en-US" dirty="0"/>
          </a:p>
        </p:txBody>
      </p:sp>
      <p:pic>
        <p:nvPicPr>
          <p:cNvPr id="4" name="Picture 2" descr="kar23025_07_page25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7" t="28833" r="6" b="40305"/>
          <a:stretch/>
        </p:blipFill>
        <p:spPr bwMode="auto">
          <a:xfrm>
            <a:off x="2284412" y="246761"/>
            <a:ext cx="6781800" cy="415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062" y="0"/>
            <a:ext cx="10512862" cy="1325563"/>
          </a:xfrm>
        </p:spPr>
        <p:txBody>
          <a:bodyPr/>
          <a:lstStyle/>
          <a:p>
            <a:r>
              <a:rPr lang="en-US" dirty="0" smtClean="0"/>
              <a:t>Morphological Concepts </a:t>
            </a:r>
            <a:endParaRPr lang="en-US" dirty="0"/>
          </a:p>
        </p:txBody>
      </p:sp>
      <p:pic>
        <p:nvPicPr>
          <p:cNvPr id="4" name="Picture 2" descr="kar23025_01_10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4578"/>
          <a:stretch/>
        </p:blipFill>
        <p:spPr bwMode="auto">
          <a:xfrm>
            <a:off x="227012" y="1219200"/>
            <a:ext cx="3810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kar23025_01_1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2"/>
          <a:stretch/>
        </p:blipFill>
        <p:spPr bwMode="auto">
          <a:xfrm>
            <a:off x="7901424" y="228600"/>
            <a:ext cx="3905250" cy="372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ncse.com/files/images/Wing_morphology.img_assist_cust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236" y="1066800"/>
            <a:ext cx="3448515" cy="377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89584" y="5089242"/>
            <a:ext cx="799924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Homology – Shared common ancestry</a:t>
            </a:r>
          </a:p>
          <a:p>
            <a:r>
              <a:rPr lang="en-US" sz="2800" dirty="0" smtClean="0"/>
              <a:t>Analogy – Similar function, maybe </a:t>
            </a:r>
            <a:r>
              <a:rPr lang="en-US" sz="2800" dirty="0" err="1" smtClean="0"/>
              <a:t>appreance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Homoplasy</a:t>
            </a:r>
            <a:r>
              <a:rPr lang="en-US" sz="2800" dirty="0" smtClean="0"/>
              <a:t> – Similar appearance, not shared ancestry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995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Anatomical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524000"/>
            <a:ext cx="1751230" cy="6889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Symmetry </a:t>
            </a:r>
            <a:endParaRPr lang="en-US" dirty="0"/>
          </a:p>
        </p:txBody>
      </p:sp>
      <p:pic>
        <p:nvPicPr>
          <p:cNvPr id="4" name="Picture 2" descr="kar23025_01_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" t="8863" r="51515" b="53754"/>
          <a:stretch/>
        </p:blipFill>
        <p:spPr bwMode="auto">
          <a:xfrm>
            <a:off x="303212" y="2212975"/>
            <a:ext cx="1752600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7412" y="1759311"/>
            <a:ext cx="2011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Bilateral Symmetry </a:t>
            </a:r>
            <a:endParaRPr lang="en-US" dirty="0"/>
          </a:p>
        </p:txBody>
      </p:sp>
      <p:pic>
        <p:nvPicPr>
          <p:cNvPr id="6" name="Picture 2" descr="kar23025_01_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86" r="25800"/>
          <a:stretch/>
        </p:blipFill>
        <p:spPr bwMode="auto">
          <a:xfrm>
            <a:off x="2513012" y="2362200"/>
            <a:ext cx="4419600" cy="366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16707" y="843243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Planes</a:t>
            </a:r>
            <a:endParaRPr lang="en-US" dirty="0"/>
          </a:p>
        </p:txBody>
      </p:sp>
      <p:pic>
        <p:nvPicPr>
          <p:cNvPr id="8" name="Picture 2" descr="kar23025_01_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4" t="1496" r="1474" b="46167"/>
          <a:stretch/>
        </p:blipFill>
        <p:spPr bwMode="auto">
          <a:xfrm>
            <a:off x="8624915" y="1212575"/>
            <a:ext cx="19637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kar23025_01_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9" t="54486"/>
          <a:stretch/>
        </p:blipFill>
        <p:spPr bwMode="auto">
          <a:xfrm>
            <a:off x="7194577" y="4248907"/>
            <a:ext cx="1430338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4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</a:t>
            </a:r>
            <a:endParaRPr lang="en-US" dirty="0"/>
          </a:p>
        </p:txBody>
      </p:sp>
      <p:pic>
        <p:nvPicPr>
          <p:cNvPr id="4" name="Picture 2" descr="kar23025_01_1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8"/>
          <a:stretch/>
        </p:blipFill>
        <p:spPr bwMode="auto">
          <a:xfrm>
            <a:off x="379412" y="1447800"/>
            <a:ext cx="622935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kar23025_01_11a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"/>
          <a:stretch/>
        </p:blipFill>
        <p:spPr bwMode="auto">
          <a:xfrm>
            <a:off x="5484812" y="3886200"/>
            <a:ext cx="634365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72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12" y="-152400"/>
            <a:ext cx="10512862" cy="1325563"/>
          </a:xfrm>
        </p:spPr>
        <p:txBody>
          <a:bodyPr/>
          <a:lstStyle/>
          <a:p>
            <a:r>
              <a:rPr lang="en-US" dirty="0" smtClean="0"/>
              <a:t>Phylogenetic Terms </a:t>
            </a:r>
            <a:endParaRPr lang="en-US" dirty="0"/>
          </a:p>
        </p:txBody>
      </p:sp>
      <p:pic>
        <p:nvPicPr>
          <p:cNvPr id="4" name="Picture 2" descr="kar23025_01_2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"/>
          <a:stretch/>
        </p:blipFill>
        <p:spPr bwMode="auto">
          <a:xfrm>
            <a:off x="8151812" y="152400"/>
            <a:ext cx="3844925" cy="6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abacus.bates.edu/acad/depts/biobook/Chord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914400"/>
            <a:ext cx="6396934" cy="431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7012" y="5371245"/>
            <a:ext cx="20894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Monophyletic group</a:t>
            </a:r>
          </a:p>
          <a:p>
            <a:r>
              <a:rPr lang="en-US" dirty="0" smtClean="0"/>
              <a:t>Paraphyletic group</a:t>
            </a:r>
          </a:p>
          <a:p>
            <a:r>
              <a:rPr lang="en-US" dirty="0" smtClean="0"/>
              <a:t>Synapomorphy</a:t>
            </a:r>
          </a:p>
          <a:p>
            <a:r>
              <a:rPr lang="en-US" dirty="0"/>
              <a:t>Plesiomorphy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41922" y="5394812"/>
            <a:ext cx="1576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Clade vs Grade</a:t>
            </a:r>
            <a:endParaRPr lang="en-US" dirty="0"/>
          </a:p>
        </p:txBody>
      </p:sp>
      <p:pic>
        <p:nvPicPr>
          <p:cNvPr id="8" name="Picture 4" descr="http://graphics8.nytimes.com/images/2008/09/01/science/02spor_600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195" y="5774911"/>
            <a:ext cx="3352801" cy="97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82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228600"/>
            <a:ext cx="10512862" cy="1325563"/>
          </a:xfrm>
        </p:spPr>
        <p:txBody>
          <a:bodyPr/>
          <a:lstStyle/>
          <a:p>
            <a:r>
              <a:rPr lang="en-US" dirty="0" smtClean="0"/>
              <a:t>Paleontology (adds more terms!) </a:t>
            </a:r>
            <a:endParaRPr lang="en-US" dirty="0"/>
          </a:p>
        </p:txBody>
      </p:sp>
      <p:pic>
        <p:nvPicPr>
          <p:cNvPr id="4" name="Picture 2" descr="http://abacus.bates.edu/acad/depts/biobook/Chord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548" y="228600"/>
            <a:ext cx="293619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ar23025_01_25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"/>
          <a:stretch/>
        </p:blipFill>
        <p:spPr bwMode="auto">
          <a:xfrm>
            <a:off x="303212" y="1425575"/>
            <a:ext cx="508635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kar23025_01_30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3"/>
          <a:stretch/>
        </p:blipFill>
        <p:spPr bwMode="auto">
          <a:xfrm>
            <a:off x="5789612" y="2667000"/>
            <a:ext cx="565785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16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ar23025_01_3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"/>
          <a:stretch/>
        </p:blipFill>
        <p:spPr bwMode="auto">
          <a:xfrm>
            <a:off x="227012" y="1145553"/>
            <a:ext cx="585644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kar23025_01_2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"/>
          <a:stretch/>
        </p:blipFill>
        <p:spPr bwMode="auto">
          <a:xfrm>
            <a:off x="6399212" y="1020779"/>
            <a:ext cx="54864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54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ar23025_01_3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6" b="10166"/>
          <a:stretch/>
        </p:blipFill>
        <p:spPr bwMode="auto">
          <a:xfrm>
            <a:off x="379412" y="457200"/>
            <a:ext cx="74295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kar23025_01_38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4" b="66911"/>
          <a:stretch/>
        </p:blipFill>
        <p:spPr bwMode="auto">
          <a:xfrm>
            <a:off x="8474663" y="152400"/>
            <a:ext cx="3048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kar23025_01_38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34" b="32117"/>
          <a:stretch/>
        </p:blipFill>
        <p:spPr bwMode="auto">
          <a:xfrm>
            <a:off x="8456612" y="2362200"/>
            <a:ext cx="3048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kar23025_01_38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28"/>
          <a:stretch/>
        </p:blipFill>
        <p:spPr bwMode="auto">
          <a:xfrm>
            <a:off x="8456612" y="4724400"/>
            <a:ext cx="3048000" cy="202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kar23025_01_36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" b="3110"/>
          <a:stretch/>
        </p:blipFill>
        <p:spPr bwMode="auto">
          <a:xfrm>
            <a:off x="1598612" y="3200400"/>
            <a:ext cx="39433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37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ar23025_01_4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2" y="685800"/>
            <a:ext cx="7162800" cy="556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75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0"/>
            <a:ext cx="10512862" cy="1325563"/>
          </a:xfrm>
        </p:spPr>
        <p:txBody>
          <a:bodyPr/>
          <a:lstStyle/>
          <a:p>
            <a:r>
              <a:rPr lang="en-US" dirty="0" smtClean="0"/>
              <a:t>Understanding Modern Animals Physiologies </a:t>
            </a:r>
            <a:endParaRPr lang="en-US" dirty="0"/>
          </a:p>
        </p:txBody>
      </p:sp>
      <p:pic>
        <p:nvPicPr>
          <p:cNvPr id="1026" name="Picture 2" descr="http://cdn4.sci-news.com/images/enlarge/image_1595_1e-King-cob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1219200"/>
            <a:ext cx="6934200" cy="518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ar23025_01_46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" b="5603"/>
          <a:stretch/>
        </p:blipFill>
        <p:spPr bwMode="auto">
          <a:xfrm>
            <a:off x="7278452" y="1219200"/>
            <a:ext cx="47434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25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ar23025_01_4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"/>
          <a:stretch/>
        </p:blipFill>
        <p:spPr bwMode="auto">
          <a:xfrm>
            <a:off x="227012" y="914400"/>
            <a:ext cx="714375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kar23025_01_5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6"/>
          <a:stretch/>
        </p:blipFill>
        <p:spPr bwMode="auto">
          <a:xfrm>
            <a:off x="8380412" y="1027522"/>
            <a:ext cx="28575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78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bacus.bates.edu/acad/depts/biobook/Chord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2" y="228600"/>
            <a:ext cx="9220200" cy="622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612" y="1219200"/>
            <a:ext cx="25892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Comparative</a:t>
            </a:r>
          </a:p>
          <a:p>
            <a:endParaRPr lang="en-US" sz="3200" dirty="0"/>
          </a:p>
          <a:p>
            <a:r>
              <a:rPr lang="en-US" sz="3200" dirty="0" smtClean="0"/>
              <a:t>Vertebrate</a:t>
            </a:r>
          </a:p>
          <a:p>
            <a:endParaRPr lang="en-US" sz="3200" dirty="0"/>
          </a:p>
          <a:p>
            <a:r>
              <a:rPr lang="en-US" sz="3200" dirty="0" smtClean="0"/>
              <a:t>Anatomy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198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" y="0"/>
            <a:ext cx="10512862" cy="1325563"/>
          </a:xfrm>
        </p:spPr>
        <p:txBody>
          <a:bodyPr/>
          <a:lstStyle/>
          <a:p>
            <a:r>
              <a:rPr lang="en-US" dirty="0" smtClean="0"/>
              <a:t>The Comparative Anatomy Toolkit </a:t>
            </a:r>
            <a:endParaRPr lang="en-US" dirty="0"/>
          </a:p>
        </p:txBody>
      </p:sp>
      <p:pic>
        <p:nvPicPr>
          <p:cNvPr id="4" name="Picture 2" descr="kar23025_01_0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9"/>
          <a:stretch/>
        </p:blipFill>
        <p:spPr bwMode="auto">
          <a:xfrm>
            <a:off x="379412" y="1143000"/>
            <a:ext cx="863693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dinosoria.com/poissons/coccoste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2590800"/>
            <a:ext cx="6477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7812" y="6187470"/>
            <a:ext cx="7106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Form and Function are inseparably intertwined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091502" y="1852568"/>
            <a:ext cx="3097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Functional Morphology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558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46037"/>
            <a:ext cx="10512862" cy="1325563"/>
          </a:xfrm>
        </p:spPr>
        <p:txBody>
          <a:bodyPr/>
          <a:lstStyle/>
          <a:p>
            <a:r>
              <a:rPr lang="en-US" dirty="0" smtClean="0"/>
              <a:t>Form and Function </a:t>
            </a:r>
            <a:endParaRPr lang="en-US" dirty="0"/>
          </a:p>
        </p:txBody>
      </p:sp>
      <p:pic>
        <p:nvPicPr>
          <p:cNvPr id="4098" name="Picture 2" descr="http://www.holland.com/upload_mm/5/3/e/22758_fullimage_flying_pig_560x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1115922"/>
            <a:ext cx="5334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graphics8.nytimes.com/images/2008/09/01/science/02spor_60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2" y="542924"/>
            <a:ext cx="571500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ncse.com/files/images/Wing_morphology.img_assist_cust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2" y="2590800"/>
            <a:ext cx="3657600" cy="399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sunny.moorparkcollege.edu/~econnolly/F09BirdL24_files/image0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2" y="3303651"/>
            <a:ext cx="3248025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13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187751"/>
            <a:ext cx="10512862" cy="1325563"/>
          </a:xfrm>
        </p:spPr>
        <p:txBody>
          <a:bodyPr/>
          <a:lstStyle/>
          <a:p>
            <a:pPr algn="r"/>
            <a:r>
              <a:rPr lang="en-US" dirty="0" smtClean="0"/>
              <a:t>Why a mouse is not like an elephant</a:t>
            </a:r>
            <a:endParaRPr lang="en-US" dirty="0"/>
          </a:p>
        </p:txBody>
      </p:sp>
      <p:pic>
        <p:nvPicPr>
          <p:cNvPr id="5122" name="Picture 2" descr="http://www.icr.org/i/wide/mouse_elephant_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2" y="3276600"/>
            <a:ext cx="989371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s.fineartamerica.com/images-medium-large/elephant-and-camel-leg-bones-artwork-sheila-ter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381000"/>
            <a:ext cx="3384487" cy="565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63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-76200"/>
            <a:ext cx="10512862" cy="1325563"/>
          </a:xfrm>
        </p:spPr>
        <p:txBody>
          <a:bodyPr/>
          <a:lstStyle/>
          <a:p>
            <a:r>
              <a:rPr lang="en-US" dirty="0" smtClean="0"/>
              <a:t>Reconstructing Evolution</a:t>
            </a:r>
            <a:endParaRPr lang="en-US" dirty="0"/>
          </a:p>
        </p:txBody>
      </p:sp>
      <p:pic>
        <p:nvPicPr>
          <p:cNvPr id="4" name="Picture 2" descr="http://abacus.bates.edu/acad/depts/biobook/Chord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12" y="1066800"/>
            <a:ext cx="8305800" cy="560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ijbs.com/v02/p0032/ijbsv02p0032g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53" y="2971800"/>
            <a:ext cx="4800600" cy="299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11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3" y="0"/>
            <a:ext cx="10512862" cy="1325563"/>
          </a:xfrm>
        </p:spPr>
        <p:txBody>
          <a:bodyPr/>
          <a:lstStyle/>
          <a:p>
            <a:pPr algn="r"/>
            <a:r>
              <a:rPr lang="en-US" dirty="0" smtClean="0"/>
              <a:t>Comparative Anatomy and Evolution </a:t>
            </a:r>
            <a:endParaRPr lang="en-US" dirty="0"/>
          </a:p>
        </p:txBody>
      </p:sp>
      <p:pic>
        <p:nvPicPr>
          <p:cNvPr id="7170" name="Picture 2" descr="http://wallacefund.info/files/Wallace___Darwin_de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9144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ar23025_01_0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9" r="606" b="5411"/>
          <a:stretch/>
        </p:blipFill>
        <p:spPr bwMode="auto">
          <a:xfrm>
            <a:off x="4265612" y="1325563"/>
            <a:ext cx="3124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0412" y="5580194"/>
            <a:ext cx="82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Huxley</a:t>
            </a:r>
            <a:endParaRPr lang="en-US" dirty="0"/>
          </a:p>
        </p:txBody>
      </p:sp>
      <p:pic>
        <p:nvPicPr>
          <p:cNvPr id="7" name="Picture 2" descr="kar23025_01_08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1" b="7974"/>
          <a:stretch/>
        </p:blipFill>
        <p:spPr bwMode="auto">
          <a:xfrm>
            <a:off x="7847012" y="927755"/>
            <a:ext cx="3124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56612" y="4132083"/>
            <a:ext cx="1607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Georges Cuvier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37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81" y="76200"/>
            <a:ext cx="10512862" cy="1325563"/>
          </a:xfrm>
        </p:spPr>
        <p:txBody>
          <a:bodyPr/>
          <a:lstStyle/>
          <a:p>
            <a:r>
              <a:rPr lang="en-US" dirty="0" smtClean="0"/>
              <a:t>Cuvier’s Rejection of Evolution </a:t>
            </a:r>
            <a:endParaRPr lang="en-US" dirty="0"/>
          </a:p>
        </p:txBody>
      </p:sp>
      <p:pic>
        <p:nvPicPr>
          <p:cNvPr id="4" name="Picture 2" descr="http://www.icr.org/i/wide/mouse_elephant_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2" y="127891"/>
            <a:ext cx="4145885" cy="146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ar23025_01_0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"/>
          <a:stretch/>
        </p:blipFill>
        <p:spPr bwMode="auto">
          <a:xfrm>
            <a:off x="168661" y="1386052"/>
            <a:ext cx="4265763" cy="478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://36.media.tumblr.com/a29afa1977482943b0503c420909a94c/tumblr_my0zkpjhEB1rhb9f5o4_r1_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2" y="1752600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newsimg.bbc.co.uk/media/images/45827000/jpg/_45827334_muntjac_deer_4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542" y="4333330"/>
            <a:ext cx="4060288" cy="228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1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130093"/>
            <a:ext cx="10512862" cy="1325563"/>
          </a:xfrm>
        </p:spPr>
        <p:txBody>
          <a:bodyPr/>
          <a:lstStyle/>
          <a:p>
            <a:r>
              <a:rPr lang="en-US" dirty="0" smtClean="0"/>
              <a:t>Richard Owen … archetypes</a:t>
            </a:r>
            <a:endParaRPr lang="en-US" dirty="0"/>
          </a:p>
        </p:txBody>
      </p:sp>
      <p:pic>
        <p:nvPicPr>
          <p:cNvPr id="4" name="Picture 2" descr="kar23025_01_10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9" b="5159"/>
          <a:stretch/>
        </p:blipFill>
        <p:spPr bwMode="auto">
          <a:xfrm>
            <a:off x="684212" y="1219200"/>
            <a:ext cx="44577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kar23025_01_10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8"/>
          <a:stretch/>
        </p:blipFill>
        <p:spPr bwMode="auto">
          <a:xfrm>
            <a:off x="6475412" y="1345676"/>
            <a:ext cx="4114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2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Default Spaulding">
      <a:dk1>
        <a:srgbClr val="060414"/>
      </a:dk1>
      <a:lt1>
        <a:srgbClr val="FECF3F"/>
      </a:lt1>
      <a:dk2>
        <a:srgbClr val="1F3864"/>
      </a:dk2>
      <a:lt2>
        <a:srgbClr val="B4C6E7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0</TotalTime>
  <Words>120</Words>
  <Application>Microsoft Office PowerPoint</Application>
  <PresentationFormat>Custom</PresentationFormat>
  <Paragraphs>37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Consolas</vt:lpstr>
      <vt:lpstr>Corbel</vt:lpstr>
      <vt:lpstr>Chalkboard 16x9</vt:lpstr>
      <vt:lpstr>1_Office Theme</vt:lpstr>
      <vt:lpstr>Introduction: What is Comparative Anatomy? </vt:lpstr>
      <vt:lpstr>PowerPoint Presentation</vt:lpstr>
      <vt:lpstr>The Comparative Anatomy Toolkit </vt:lpstr>
      <vt:lpstr>Form and Function </vt:lpstr>
      <vt:lpstr>Why a mouse is not like an elephant</vt:lpstr>
      <vt:lpstr>Reconstructing Evolution</vt:lpstr>
      <vt:lpstr>Comparative Anatomy and Evolution </vt:lpstr>
      <vt:lpstr>Cuvier’s Rejection of Evolution </vt:lpstr>
      <vt:lpstr>Richard Owen … archetypes</vt:lpstr>
      <vt:lpstr>Morphological Concepts </vt:lpstr>
      <vt:lpstr>Anatomical Terms</vt:lpstr>
      <vt:lpstr>Segmentation</vt:lpstr>
      <vt:lpstr>Phylogenetic Terms </vt:lpstr>
      <vt:lpstr>Paleontology (adds more terms!) </vt:lpstr>
      <vt:lpstr>PowerPoint Presentation</vt:lpstr>
      <vt:lpstr>PowerPoint Presentation</vt:lpstr>
      <vt:lpstr>PowerPoint Presentation</vt:lpstr>
      <vt:lpstr>Understanding Modern Animals Physiologies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2015-01-09T17:41:46Z</dcterms:created>
  <dcterms:modified xsi:type="dcterms:W3CDTF">2015-01-10T01:22:02Z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