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3.xml" ContentType="application/vnd.openxmlformats-officedocument.presentationml.notesSlide+xml"/>
  <Override PartName="/ppt/embeddings/oleObject7.bin" ContentType="application/vnd.openxmlformats-officedocument.oleObject"/>
  <Override PartName="/ppt/notesSlides/notesSlide24.xml" ContentType="application/vnd.openxmlformats-officedocument.presentationml.notesSlide+xml"/>
  <Override PartName="/ppt/embeddings/oleObject8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11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embeddings/oleObject14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95"/>
  </p:notesMasterIdLst>
  <p:sldIdLst>
    <p:sldId id="257" r:id="rId6"/>
    <p:sldId id="365" r:id="rId7"/>
    <p:sldId id="399" r:id="rId8"/>
    <p:sldId id="402" r:id="rId9"/>
    <p:sldId id="258" r:id="rId10"/>
    <p:sldId id="36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401" r:id="rId39"/>
    <p:sldId id="287" r:id="rId40"/>
    <p:sldId id="288" r:id="rId41"/>
    <p:sldId id="389" r:id="rId42"/>
    <p:sldId id="293" r:id="rId43"/>
    <p:sldId id="294" r:id="rId44"/>
    <p:sldId id="295" r:id="rId45"/>
    <p:sldId id="298" r:id="rId46"/>
    <p:sldId id="394" r:id="rId47"/>
    <p:sldId id="368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0" r:id="rId57"/>
    <p:sldId id="311" r:id="rId58"/>
    <p:sldId id="323" r:id="rId59"/>
    <p:sldId id="390" r:id="rId60"/>
    <p:sldId id="313" r:id="rId61"/>
    <p:sldId id="314" r:id="rId62"/>
    <p:sldId id="315" r:id="rId63"/>
    <p:sldId id="316" r:id="rId64"/>
    <p:sldId id="317" r:id="rId65"/>
    <p:sldId id="400" r:id="rId66"/>
    <p:sldId id="379" r:id="rId67"/>
    <p:sldId id="388" r:id="rId68"/>
    <p:sldId id="342" r:id="rId69"/>
    <p:sldId id="345" r:id="rId70"/>
    <p:sldId id="346" r:id="rId71"/>
    <p:sldId id="347" r:id="rId72"/>
    <p:sldId id="349" r:id="rId73"/>
    <p:sldId id="350" r:id="rId74"/>
    <p:sldId id="352" r:id="rId75"/>
    <p:sldId id="353" r:id="rId76"/>
    <p:sldId id="354" r:id="rId77"/>
    <p:sldId id="355" r:id="rId78"/>
    <p:sldId id="356" r:id="rId79"/>
    <p:sldId id="358" r:id="rId80"/>
    <p:sldId id="391" r:id="rId81"/>
    <p:sldId id="361" r:id="rId82"/>
    <p:sldId id="392" r:id="rId83"/>
    <p:sldId id="336" r:id="rId84"/>
    <p:sldId id="395" r:id="rId85"/>
    <p:sldId id="380" r:id="rId86"/>
    <p:sldId id="382" r:id="rId87"/>
    <p:sldId id="377" r:id="rId88"/>
    <p:sldId id="378" r:id="rId89"/>
    <p:sldId id="393" r:id="rId90"/>
    <p:sldId id="396" r:id="rId91"/>
    <p:sldId id="397" r:id="rId92"/>
    <p:sldId id="398" r:id="rId93"/>
    <p:sldId id="341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F2FF"/>
    <a:srgbClr val="6699FF"/>
    <a:srgbClr val="0099FF"/>
    <a:srgbClr val="CCCC33"/>
    <a:srgbClr val="33FF33"/>
    <a:srgbClr val="00FFFF"/>
    <a:srgbClr val="FF00FF"/>
    <a:srgbClr val="19191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tableStyles" Target="tableStyles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7AFA9-6995-5246-9902-66DDA1A9F6B2}" type="datetimeFigureOut">
              <a:rPr lang="en-US" smtClean="0"/>
              <a:t>1/17/12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9398-BA31-2940-B1C0-3353169E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3BA759-C4B0-C64A-9AB2-F6F71A2E1BCF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(1/19/12 15:08) -----</a:t>
            </a:r>
          </a:p>
          <a:p>
            <a:pPr eaLnBrk="1" hangingPunct="1"/>
            <a:r>
              <a:rPr lang="en-US"/>
              <a:t>blow up the animal*, kill cm, add logos instead NSF CMNH </a:t>
            </a:r>
          </a:p>
          <a:p>
            <a:pPr eaLnBrk="1" hangingPunct="1"/>
            <a:r>
              <a:rPr lang="en-US"/>
              <a:t>*retake image, its kinda blergh.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7A4D35-8BCE-2246-94C7-1B53901BFF8D}" type="slidenum">
              <a:rPr lang="en-US" sz="1200">
                <a:solidFill>
                  <a:prstClr val="black"/>
                </a:solidFill>
              </a:rPr>
              <a:pPr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Animate? If I am good for time… which I doubt!!!! Mention fossil groups?  Floating amphicyon and a nimravidea? (yes!)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59410-FCF0-D140-9A39-527A912324B2}" type="slidenum">
              <a:rPr lang="en-US" sz="1200">
                <a:solidFill>
                  <a:prstClr val="black"/>
                </a:solidFill>
              </a:rPr>
              <a:pPr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52DAA-D503-E04B-835A-6E89161D7739}" type="slidenum">
              <a:rPr lang="en-US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Z-curve</a:t>
            </a:r>
            <a:r>
              <a:rPr lang="en-US" baseline="0" dirty="0" smtClean="0"/>
              <a:t> its own slide.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056B25-9828-B14D-9F73-E9B54B4135A8}" type="slidenum">
              <a:rPr lang="en-US" sz="120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TAXON NAMES.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F4DBBA-DAEB-854D-9C7C-6F4163B11299}" type="slidenum">
              <a:rPr lang="en-US" sz="1200">
                <a:solidFill>
                  <a:prstClr val="black"/>
                </a:solidFill>
              </a:rPr>
              <a:pPr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MIGHT DIE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59410-FCF0-D140-9A39-527A912324B2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3C1B8A-B502-224A-BD02-00D408146CC0}" type="slidenum">
              <a:rPr lang="en-US" sz="1200">
                <a:solidFill>
                  <a:prstClr val="black"/>
                </a:solidFill>
              </a:rPr>
              <a:pPr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Here mention Miacidae is bad! Won</a:t>
            </a:r>
            <a:r>
              <a:rPr lang="ja-JP" altLang="en-US"/>
              <a:t>’</a:t>
            </a:r>
            <a:r>
              <a:rPr lang="en-US" altLang="ja-JP"/>
              <a:t>t use anymore. Basal carnivoraformies. </a:t>
            </a:r>
          </a:p>
          <a:p>
            <a:pPr eaLnBrk="1" hangingPunct="1"/>
            <a:r>
              <a:rPr lang="en-US"/>
              <a:t>So miacidae is pretty damn important!!! And getting them in the right order is espically important! </a:t>
            </a:r>
          </a:p>
          <a:p>
            <a:pPr eaLnBrk="1" hangingPunct="1"/>
            <a:r>
              <a:rPr lang="en-US"/>
              <a:t>So we need a lot! …. So how many do we have?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731DDA-00E2-6545-8F34-F1D6819BEF68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5DB167-CC9D-7342-A1F6-9FED1FC826D2}" type="slidenum">
              <a:rPr lang="en-US" sz="120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A09D8C-BCF7-0544-9044-5AADAEE6AAC4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!  Not just fossil. Need to look at living to understand the past.  Present is the key to the past. </a:t>
            </a:r>
            <a:endParaRPr lang="en-US" dirty="0" smtClean="0"/>
          </a:p>
          <a:p>
            <a:r>
              <a:rPr lang="en-US" dirty="0" smtClean="0"/>
              <a:t>CROP</a:t>
            </a:r>
            <a:r>
              <a:rPr lang="en-US" baseline="0" dirty="0" smtClean="0"/>
              <a:t> IMAGE KILL SCALE BAR. </a:t>
            </a:r>
            <a:r>
              <a:rPr lang="en-US" dirty="0" smtClean="0"/>
              <a:t>New taxon of </a:t>
            </a:r>
          </a:p>
          <a:p>
            <a:r>
              <a:rPr lang="en-US" dirty="0" err="1" smtClean="0"/>
              <a:t>cimolestid</a:t>
            </a:r>
            <a:r>
              <a:rPr lang="en-US" dirty="0" smtClean="0"/>
              <a:t>  </a:t>
            </a:r>
          </a:p>
          <a:p>
            <a:r>
              <a:rPr lang="en-US" dirty="0" smtClean="0"/>
              <a:t>mammal</a:t>
            </a:r>
          </a:p>
          <a:p>
            <a:endParaRPr lang="en-US" dirty="0" smtClean="0"/>
          </a:p>
          <a:p>
            <a:r>
              <a:rPr lang="en-US" dirty="0" smtClean="0"/>
              <a:t>Eocene</a:t>
            </a:r>
          </a:p>
          <a:p>
            <a:r>
              <a:rPr lang="en-US" dirty="0" smtClean="0"/>
              <a:t>Green Rive</a:t>
            </a:r>
          </a:p>
          <a:p>
            <a:endParaRPr lang="en-US" dirty="0" smtClean="0"/>
          </a:p>
          <a:p>
            <a:r>
              <a:rPr lang="en-US" dirty="0" smtClean="0"/>
              <a:t>r </a:t>
            </a:r>
            <a:r>
              <a:rPr lang="en-US" dirty="0" err="1" smtClean="0"/>
              <a:t>Fm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Blend bio and geo. </a:t>
            </a:r>
          </a:p>
          <a:p>
            <a:r>
              <a:rPr lang="en-US" dirty="0" smtClean="0"/>
              <a:t>----- Meeting Notes (1/19/12 15:08) -----</a:t>
            </a:r>
          </a:p>
          <a:p>
            <a:r>
              <a:rPr lang="en-US" dirty="0" smtClean="0"/>
              <a:t>scripted 1st copule of sentances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3C1B8A-B502-224A-BD02-00D408146CC0}" type="slidenum">
              <a:rPr lang="en-US" sz="1200">
                <a:solidFill>
                  <a:prstClr val="black"/>
                </a:solidFill>
              </a:rPr>
              <a:pPr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Here mention Miacidae is bad! Won</a:t>
            </a:r>
            <a:r>
              <a:rPr lang="ja-JP" altLang="en-US"/>
              <a:t>’</a:t>
            </a:r>
            <a:r>
              <a:rPr lang="en-US" altLang="ja-JP"/>
              <a:t>t use anymore. Basal carnivoraformies. </a:t>
            </a:r>
          </a:p>
          <a:p>
            <a:pPr eaLnBrk="1" hangingPunct="1"/>
            <a:r>
              <a:rPr lang="en-US"/>
              <a:t>So miacidae is pretty damn important!!! And getting them in the right order is espically important! </a:t>
            </a:r>
          </a:p>
          <a:p>
            <a:pPr eaLnBrk="1" hangingPunct="1"/>
            <a:r>
              <a:rPr lang="en-US"/>
              <a:t>So we need a lot! …. So how many do we have?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E73877-6FC4-8C4D-9B38-84A231E2DD98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LAAAABEEEEEL </a:t>
            </a:r>
            <a:r>
              <a:rPr lang="en-US" dirty="0" smtClean="0"/>
              <a:t>– LIE</a:t>
            </a:r>
            <a:r>
              <a:rPr lang="en-US" baseline="0" dirty="0" smtClean="0"/>
              <a:t> MAKE NIMRAVIDS RED. </a:t>
            </a:r>
          </a:p>
          <a:p>
            <a:pPr eaLnBrk="1" hangingPunct="1"/>
            <a:r>
              <a:rPr lang="en-US" baseline="0" dirty="0" smtClean="0"/>
              <a:t>KILL ERRENT PURPLE.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A4439B-3CC0-6A4B-AE34-8063D0CC772C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Names? Less </a:t>
            </a:r>
            <a:r>
              <a:rPr lang="en-US" dirty="0" err="1" smtClean="0"/>
              <a:t>unintensis</a:t>
            </a:r>
            <a:r>
              <a:rPr lang="en-US" dirty="0" smtClean="0"/>
              <a:t> dimming, can vanish</a:t>
            </a:r>
            <a:r>
              <a:rPr lang="en-US" baseline="0" dirty="0" smtClean="0"/>
              <a:t> totally.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2F391D-E7D6-6B4D-8973-EE9E3305584A}" type="slidenum">
              <a:rPr lang="en-US" sz="120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5F230-8752-B849-8C42-02140537E439}" type="slidenum">
              <a:rPr lang="en-US" sz="1200">
                <a:solidFill>
                  <a:prstClr val="black"/>
                </a:solidFill>
              </a:rPr>
              <a:pPr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625948-D8B5-C743-9FD0-72790777F885}" type="slidenum">
              <a:rPr lang="en-US" sz="1200">
                <a:solidFill>
                  <a:prstClr val="black"/>
                </a:solidFill>
              </a:rPr>
              <a:pPr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67D229-F2A3-A54B-B87A-E057AEC3BD91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%</a:t>
            </a:r>
            <a:r>
              <a:rPr lang="en-US" baseline="0" dirty="0" smtClean="0"/>
              <a:t> # coding, </a:t>
            </a:r>
            <a:r>
              <a:rPr lang="en-US" baseline="0" dirty="0" err="1" smtClean="0"/>
              <a:t>palarotonyx</a:t>
            </a:r>
            <a:r>
              <a:rPr lang="en-US" baseline="0" dirty="0" smtClean="0"/>
              <a:t> in too. </a:t>
            </a:r>
          </a:p>
          <a:p>
            <a:r>
              <a:rPr lang="en-US" baseline="0" dirty="0" smtClean="0"/>
              <a:t>Label age and </a:t>
            </a:r>
            <a:r>
              <a:rPr lang="en-US" baseline="0" dirty="0" err="1" smtClean="0"/>
              <a:t>provi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49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0BD019-A42D-6C49-B830-74B8AA35EA86}" type="slidenum">
              <a:rPr lang="en-US" sz="1200">
                <a:solidFill>
                  <a:prstClr val="black"/>
                </a:solidFill>
              </a:rPr>
              <a:pPr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2E4F39-9FE9-C244-BD1E-1CFD2009F3E4}" type="slidenum">
              <a:rPr lang="en-US" sz="1200">
                <a:solidFill>
                  <a:prstClr val="black"/>
                </a:solidFill>
              </a:rPr>
              <a:pPr/>
              <a:t>51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15:08) -----</a:t>
            </a:r>
          </a:p>
          <a:p>
            <a:r>
              <a:rPr lang="en-US"/>
              <a:t>mention coooper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72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8485A7-6C35-A946-905C-1F64CAF6F9C7}" type="slidenum">
              <a:rPr lang="en-US" sz="1200">
                <a:solidFill>
                  <a:prstClr val="black"/>
                </a:solidFill>
              </a:rPr>
              <a:pPr/>
              <a:t>52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 smtClean="0"/>
              <a:t>Morphology on this slide???????? So busy already and so much stuff. </a:t>
            </a:r>
          </a:p>
          <a:p>
            <a:pPr>
              <a:spcBef>
                <a:spcPct val="0"/>
              </a:spcBef>
            </a:pPr>
            <a:r>
              <a:rPr lang="en-US" sz="2400" dirty="0" smtClean="0"/>
              <a:t>If they don’t know they </a:t>
            </a:r>
            <a:r>
              <a:rPr lang="en-US" sz="2400" dirty="0" err="1" smtClean="0"/>
              <a:t>odn’t</a:t>
            </a:r>
            <a:r>
              <a:rPr lang="en-US" sz="2400" dirty="0" smtClean="0"/>
              <a:t> know. </a:t>
            </a:r>
            <a:endParaRPr lang="en-US" sz="2400" dirty="0"/>
          </a:p>
          <a:p>
            <a:pPr>
              <a:spcBef>
                <a:spcPct val="0"/>
              </a:spcBef>
            </a:pPr>
            <a:r>
              <a:rPr lang="en-US" sz="2400" dirty="0" smtClean="0"/>
              <a:t>MAKE NIMS</a:t>
            </a:r>
            <a:r>
              <a:rPr lang="en-US" sz="2400" baseline="0" dirty="0" smtClean="0"/>
              <a:t> PURPLE HERE. </a:t>
            </a:r>
            <a:endParaRPr lang="en-US" sz="2400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BB68C7-0065-874B-B999-5D34124C281D}" type="slidenum">
              <a:rPr lang="en-US" sz="1200">
                <a:solidFill>
                  <a:prstClr val="black"/>
                </a:solidFill>
              </a:rPr>
              <a:pPr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 smtClean="0"/>
              <a:t>Characters</a:t>
            </a:r>
            <a:r>
              <a:rPr lang="en-US" sz="2400" baseline="0" dirty="0" smtClean="0"/>
              <a:t> </a:t>
            </a:r>
            <a:r>
              <a:rPr lang="en-US" sz="2400" baseline="0" dirty="0" err="1" smtClean="0"/>
              <a:t>gropuing</a:t>
            </a:r>
            <a:r>
              <a:rPr lang="en-US" sz="2400" baseline="0" dirty="0" smtClean="0"/>
              <a:t>? X cranial dental etc. </a:t>
            </a:r>
            <a:r>
              <a:rPr lang="en-US" sz="2400" baseline="0" dirty="0" smtClean="0"/>
              <a:t># = nodal </a:t>
            </a:r>
            <a:r>
              <a:rPr lang="en-US" sz="2400" baseline="0" dirty="0" err="1" smtClean="0"/>
              <a:t>strenght</a:t>
            </a:r>
            <a:r>
              <a:rPr lang="en-US" sz="2400" baseline="0" dirty="0" smtClean="0"/>
              <a:t> and explain verbally. 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Majro</a:t>
            </a:r>
            <a:r>
              <a:rPr lang="en-US" dirty="0" smtClean="0"/>
              <a:t> work, change figure kill pet. Kill picture? Say its mine.</a:t>
            </a:r>
            <a:r>
              <a:rPr lang="en-US" baseline="0" dirty="0" smtClean="0"/>
              <a:t> Build story up more. </a:t>
            </a:r>
          </a:p>
          <a:p>
            <a:r>
              <a:rPr lang="en-US" baseline="0" dirty="0" smtClean="0"/>
              <a:t>Drag </a:t>
            </a:r>
            <a:r>
              <a:rPr lang="en-US" baseline="0" dirty="0" err="1" smtClean="0"/>
              <a:t>carnegie</a:t>
            </a:r>
            <a:r>
              <a:rPr lang="en-US" baseline="0" dirty="0" smtClean="0"/>
              <a:t> talk out and look at it again.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animate</a:t>
            </a:r>
          </a:p>
          <a:p>
            <a:r>
              <a:rPr lang="en-US" dirty="0" smtClean="0"/>
              <a:t>----- Meeting Notes (1/19/12 15:08) -----</a:t>
            </a:r>
          </a:p>
          <a:p>
            <a:r>
              <a:rPr lang="en-US" dirty="0" smtClean="0"/>
              <a:t>locomotion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80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Label bones and arrows </a:t>
            </a:r>
          </a:p>
          <a:p>
            <a:r>
              <a:rPr lang="en-US" dirty="0" smtClean="0"/>
              <a:t>----- Meeting Notes (1/19/12 15:08) -----</a:t>
            </a:r>
          </a:p>
          <a:p>
            <a:r>
              <a:rPr lang="en-US" dirty="0" smtClean="0"/>
              <a:t>show skeleton and then pop out image - connect just knee to image. AB 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8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6E0E75-2AD7-EA4E-A56D-20BCBBD66C2C}" type="slidenum">
              <a:rPr lang="en-US" sz="1200">
                <a:solidFill>
                  <a:prstClr val="black"/>
                </a:solidFill>
              </a:rPr>
              <a:pPr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(1/13/12 12:31) -----</a:t>
            </a:r>
          </a:p>
          <a:p>
            <a:pPr eaLnBrk="1" hangingPunct="1"/>
            <a:r>
              <a:rPr lang="en-US"/>
              <a:t>change word color to be blue or red</a:t>
            </a:r>
          </a:p>
          <a:p>
            <a:pPr eaLnBrk="1" hangingPunct="1"/>
            <a:r>
              <a:rPr lang="en-US"/>
              <a:t>make black different - at least outline in white. 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15:08) -----</a:t>
            </a:r>
          </a:p>
          <a:p>
            <a:r>
              <a:rPr lang="en-US"/>
              <a:t>foward, up down.  meat herb.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64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71AC93-6AAC-E640-B071-F8FE96ADE57E}" type="slidenum">
              <a:rPr lang="en-US" sz="1200">
                <a:solidFill>
                  <a:prstClr val="black"/>
                </a:solidFill>
              </a:rPr>
              <a:pPr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Add in </a:t>
            </a:r>
            <a:r>
              <a:rPr lang="en-US" dirty="0" err="1" smtClean="0"/>
              <a:t>vulp</a:t>
            </a:r>
            <a:r>
              <a:rPr lang="en-US" dirty="0" smtClean="0"/>
              <a:t> teeth, show more square.  Link diet</a:t>
            </a:r>
            <a:r>
              <a:rPr lang="en-US" baseline="0" dirty="0" smtClean="0"/>
              <a:t> with loco. 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AA751E-8CA0-BF44-8EB9-FEA886446AA1}" type="slidenum">
              <a:rPr lang="en-US" sz="1200">
                <a:solidFill>
                  <a:prstClr val="black"/>
                </a:solidFill>
              </a:rPr>
              <a:pPr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Change background</a:t>
            </a:r>
            <a:r>
              <a:rPr lang="en-US" baseline="0" dirty="0" smtClean="0"/>
              <a:t> – more </a:t>
            </a:r>
            <a:r>
              <a:rPr lang="en-US" baseline="0" dirty="0" err="1" smtClean="0"/>
              <a:t>differenty</a:t>
            </a:r>
            <a:r>
              <a:rPr lang="en-US" baseline="0" dirty="0" smtClean="0"/>
              <a:t>. </a:t>
            </a:r>
            <a:endParaRPr lang="en-US" dirty="0" smtClean="0"/>
          </a:p>
          <a:p>
            <a:pPr eaLnBrk="1" hangingPunct="1"/>
            <a:r>
              <a:rPr lang="en-US" dirty="0" smtClean="0"/>
              <a:t>Animals </a:t>
            </a:r>
            <a:r>
              <a:rPr lang="en-US" dirty="0"/>
              <a:t>are not in a vacuum. </a:t>
            </a:r>
            <a:r>
              <a:rPr lang="en-US" dirty="0" err="1"/>
              <a:t>Tempuratures</a:t>
            </a:r>
            <a:r>
              <a:rPr lang="en-US" dirty="0"/>
              <a:t> imply </a:t>
            </a:r>
            <a:r>
              <a:rPr lang="en-US" dirty="0" err="1"/>
              <a:t>vegitation</a:t>
            </a:r>
            <a:r>
              <a:rPr lang="en-US" dirty="0"/>
              <a:t>, cooling at the end of the </a:t>
            </a:r>
            <a:r>
              <a:rPr lang="en-US" dirty="0" err="1"/>
              <a:t>eocene</a:t>
            </a:r>
            <a:r>
              <a:rPr lang="en-US" dirty="0"/>
              <a:t> brought about loss of forests…. With that </a:t>
            </a:r>
            <a:r>
              <a:rPr lang="en-US" dirty="0" err="1"/>
              <a:t>vulpauvs</a:t>
            </a:r>
            <a:r>
              <a:rPr lang="en-US" dirty="0"/>
              <a:t> line, - highly </a:t>
            </a:r>
            <a:r>
              <a:rPr lang="en-US" dirty="0" err="1"/>
              <a:t>arboreally</a:t>
            </a:r>
            <a:r>
              <a:rPr lang="en-US" dirty="0"/>
              <a:t> adapted. </a:t>
            </a:r>
            <a:r>
              <a:rPr lang="en-US" dirty="0" err="1"/>
              <a:t>Diversivication</a:t>
            </a:r>
            <a:r>
              <a:rPr lang="en-US" dirty="0"/>
              <a:t> of further basal </a:t>
            </a:r>
            <a:r>
              <a:rPr lang="en-US" dirty="0" err="1"/>
              <a:t>carnivoramorpha</a:t>
            </a:r>
            <a:r>
              <a:rPr lang="en-US" dirty="0"/>
              <a:t> with cooler temps/ less closed forests. </a:t>
            </a:r>
          </a:p>
          <a:p>
            <a:pPr eaLnBrk="1" hangingPunct="1"/>
            <a:r>
              <a:rPr lang="en-US" dirty="0"/>
              <a:t>----- Meeting Notes (1/19/12 15:08) -----</a:t>
            </a:r>
          </a:p>
          <a:p>
            <a:pPr eaLnBrk="1" hangingPunct="1"/>
            <a:r>
              <a:rPr lang="en-US" dirty="0"/>
              <a:t>change font make bigger.  super impose the  find image of dried.  use charles knight. make the yellow also red.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r>
              <a:rPr lang="en-US"/>
              <a:t>----- Meeting Notes (1/19/12 15:08) -----</a:t>
            </a:r>
          </a:p>
          <a:p>
            <a:pPr eaLnBrk="1" hangingPunct="1"/>
            <a:r>
              <a:rPr lang="en-US"/>
              <a:t>crop fossil so it gets bigger. get the good lighting image.  </a:t>
            </a:r>
          </a:p>
          <a:p>
            <a:pPr eaLnBrk="1" hangingPunct="1"/>
            <a:r>
              <a:rPr lang="en-US"/>
              <a:t>kill xray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CB40D6-1CB2-B74A-AE0B-6EB22C5DFE99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Revise this.  Keep it though the talk possibly in the corner.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 transparent again </a:t>
            </a:r>
          </a:p>
          <a:p>
            <a:r>
              <a:rPr lang="en-US" dirty="0" smtClean="0"/>
              <a:t>----- Meeting Notes (1/19/12 15:44) -----</a:t>
            </a:r>
          </a:p>
          <a:p>
            <a:r>
              <a:rPr lang="en-US" dirty="0" smtClean="0"/>
              <a:t>add habitat paleo here implications.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806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title on again. For the first time. </a:t>
            </a:r>
          </a:p>
          <a:p>
            <a:r>
              <a:rPr lang="en-US" dirty="0" smtClean="0"/>
              <a:t>----- Meeting Notes (1/19/12 15:44) -----</a:t>
            </a:r>
          </a:p>
          <a:p>
            <a:r>
              <a:rPr lang="en-US" dirty="0" smtClean="0"/>
              <a:t>8 apperances not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1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41951F-45A7-CC46-B9FC-7FFD5DC44A5D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Michelle- what marks the BEGINNING of the </a:t>
            </a:r>
            <a:r>
              <a:rPr lang="ja-JP" altLang="en-US"/>
              <a:t>“</a:t>
            </a:r>
            <a:r>
              <a:rPr lang="en-US" altLang="ja-JP"/>
              <a:t>transitional</a:t>
            </a:r>
            <a:r>
              <a:rPr lang="ja-JP" altLang="en-US"/>
              <a:t>”</a:t>
            </a:r>
            <a:r>
              <a:rPr lang="en-US" altLang="ja-JP"/>
              <a:t> vertebrae?????  I presume it is the reduction or loss of transverse processes, or something similar-- whatever it is, list it on this slide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15:44) -----</a:t>
            </a:r>
          </a:p>
          <a:p>
            <a:r>
              <a:rPr lang="en-US"/>
              <a:t>prehenile long x short 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91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E65097-87A3-DE41-83BE-7B390CBCBB58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Mention sacral stuff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B8B38F-9C53-2343-8562-B9955F5C7D3E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LEGEND.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6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tail! Need to be able to compare.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----- Meeting Notes (1/19/12 15:44) -----</a:t>
            </a:r>
          </a:p>
          <a:p>
            <a:r>
              <a:rPr lang="en-US" baseline="0" dirty="0" smtClean="0"/>
              <a:t>add diagram.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6525D-9547-4347-A69A-D5A2AC8DB97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68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legend.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4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15:44) -----</a:t>
            </a:r>
          </a:p>
          <a:p>
            <a:r>
              <a:rPr lang="en-US"/>
              <a:t>to mammalogy for pictures!!!!!!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Molecular phylogeny – springer </a:t>
            </a:r>
            <a:r>
              <a:rPr lang="en-US" dirty="0" smtClean="0"/>
              <a:t> PUT TITLE IN – Extant</a:t>
            </a:r>
            <a:r>
              <a:rPr lang="en-US" baseline="0" dirty="0" smtClean="0"/>
              <a:t> Mammal Phylogeny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4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586FA9-7A1B-D440-8926-2EC1103D717D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Legend, box around end of the tail. 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76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6FC16-F885-9447-B688-0A63B224B47C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Thicken black line. Outline in blue. </a:t>
            </a:r>
            <a:r>
              <a:rPr lang="en-US" dirty="0" smtClean="0"/>
              <a:t> Box again.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BBB43-B8C9-7E4E-9E3A-3B1495762847}" type="slidenum">
              <a:rPr lang="en-US" sz="1200">
                <a:solidFill>
                  <a:prstClr val="black"/>
                </a:solidFill>
              </a:rPr>
              <a:pPr/>
              <a:t>78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75258E-F4AB-3A42-9362-5A48BA72E82D}" type="slidenum">
              <a:rPr lang="en-US" sz="1200">
                <a:solidFill>
                  <a:prstClr val="black"/>
                </a:solidFill>
              </a:rPr>
              <a:pPr/>
              <a:t>79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Animals are not in a vacuum. </a:t>
            </a:r>
            <a:r>
              <a:rPr lang="en-US" dirty="0" err="1"/>
              <a:t>Tempuratures</a:t>
            </a:r>
            <a:r>
              <a:rPr lang="en-US" dirty="0"/>
              <a:t> imply </a:t>
            </a:r>
            <a:r>
              <a:rPr lang="en-US" dirty="0" err="1"/>
              <a:t>vegitation</a:t>
            </a:r>
            <a:r>
              <a:rPr lang="en-US" dirty="0"/>
              <a:t>, cooling at the end of the </a:t>
            </a:r>
            <a:r>
              <a:rPr lang="en-US" dirty="0" err="1"/>
              <a:t>eocene</a:t>
            </a:r>
            <a:r>
              <a:rPr lang="en-US" dirty="0"/>
              <a:t> brought about loss of forests…. With that </a:t>
            </a:r>
            <a:r>
              <a:rPr lang="en-US" dirty="0" err="1"/>
              <a:t>vulpauvs</a:t>
            </a:r>
            <a:r>
              <a:rPr lang="en-US" dirty="0"/>
              <a:t> line, - highly </a:t>
            </a:r>
            <a:r>
              <a:rPr lang="en-US" dirty="0" err="1"/>
              <a:t>arboreally</a:t>
            </a:r>
            <a:r>
              <a:rPr lang="en-US" dirty="0"/>
              <a:t> adapted. </a:t>
            </a:r>
            <a:r>
              <a:rPr lang="en-US" dirty="0" err="1"/>
              <a:t>Diversivication</a:t>
            </a:r>
            <a:r>
              <a:rPr lang="en-US" dirty="0"/>
              <a:t> of further basal </a:t>
            </a:r>
            <a:r>
              <a:rPr lang="en-US" dirty="0" err="1"/>
              <a:t>carnivoramorpha</a:t>
            </a:r>
            <a:r>
              <a:rPr lang="en-US" dirty="0"/>
              <a:t> with cooler temps/ less closed forests.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Fade them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9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057C3-2A5E-7346-BFF5-160D3BB111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675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15:49) -----</a:t>
            </a:r>
          </a:p>
          <a:p>
            <a:r>
              <a:rPr lang="en-US"/>
              <a:t>kill right 2 put in pinnipedseseseses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09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(1/19/12 15:44) -----</a:t>
            </a:r>
          </a:p>
          <a:p>
            <a:r>
              <a:rPr lang="en-US"/>
              <a:t># of institutions and PIs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339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Friar’s formation EE </a:t>
            </a:r>
            <a:r>
              <a:rPr lang="en-US" dirty="0" err="1" smtClean="0"/>
              <a:t>uintan</a:t>
            </a:r>
            <a:r>
              <a:rPr lang="en-US" dirty="0" smtClean="0"/>
              <a:t>, mission valley formation, LE u,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santiago</a:t>
            </a:r>
            <a:r>
              <a:rPr lang="en-US" baseline="0" dirty="0" smtClean="0"/>
              <a:t> formation E U-LU, Mission </a:t>
            </a:r>
            <a:r>
              <a:rPr lang="en-US" baseline="0" dirty="0" err="1" smtClean="0"/>
              <a:t>vallye</a:t>
            </a:r>
            <a:r>
              <a:rPr lang="en-US" baseline="0" dirty="0" smtClean="0"/>
              <a:t> L U, </a:t>
            </a:r>
            <a:r>
              <a:rPr lang="en-US" baseline="0" dirty="0" err="1" smtClean="0"/>
              <a:t>Sespe</a:t>
            </a:r>
            <a:r>
              <a:rPr lang="en-US" baseline="0" dirty="0" smtClean="0"/>
              <a:t> Formation LU-O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1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383819-87D7-4F43-9F14-C2D0D5C26BCD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All living have/are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charaterized</a:t>
            </a:r>
            <a:r>
              <a:rPr lang="en-US" baseline="0" dirty="0" smtClean="0"/>
              <a:t> by: carnassial dentition </a:t>
            </a:r>
          </a:p>
          <a:p>
            <a:pPr eaLnBrk="1" hangingPunct="1"/>
            <a:r>
              <a:rPr lang="en-US" baseline="0" dirty="0" smtClean="0"/>
              <a:t>One order </a:t>
            </a:r>
            <a:r>
              <a:rPr lang="en-US" baseline="0" dirty="0" err="1" smtClean="0"/>
              <a:t>convergeting</a:t>
            </a:r>
            <a:r>
              <a:rPr lang="en-US" baseline="0" dirty="0" smtClean="0"/>
              <a:t> so many others. </a:t>
            </a:r>
          </a:p>
          <a:p>
            <a:pPr eaLnBrk="1" hangingPunct="1"/>
            <a:r>
              <a:rPr lang="en-US" baseline="0" dirty="0" smtClean="0"/>
              <a:t>Molecular and </a:t>
            </a:r>
            <a:r>
              <a:rPr lang="en-US" baseline="0" dirty="0" err="1" smtClean="0"/>
              <a:t>moprhology</a:t>
            </a:r>
            <a:r>
              <a:rPr lang="en-US" baseline="0" dirty="0" smtClean="0"/>
              <a:t>. </a:t>
            </a:r>
            <a:r>
              <a:rPr lang="en-US" baseline="0" dirty="0" smtClean="0"/>
              <a:t> Generalized but still informative. 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3F7DA7-4F64-D94E-87BF-DCC376371E41}" type="slidenum">
              <a:rPr lang="en-US" sz="1200">
                <a:solidFill>
                  <a:prstClr val="black"/>
                </a:solidFill>
              </a:rPr>
              <a:pPr/>
              <a:t>89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Speed. SLOOOOOOOOOOOW down.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4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48683-E246-A14A-8FFD-CFA09A06C505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red why get so dark!!!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9398-BA31-2940-B1C0-3353169EA6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A7AC-B204-3C44-93FF-B60527FF328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310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0EE9-F868-D544-8E1B-EE1FA808BA42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975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46B9E-3687-DA40-9780-7B7FF9F7C55C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025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620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01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1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47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8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88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9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73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634B-6328-8B4E-82CA-99E25F0E6D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6239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82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1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95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A7AC-B204-3C44-93FF-B60527FF3289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8707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4634B-6328-8B4E-82CA-99E25F0E6D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973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B04D-AC1A-4A4F-9F1D-448B1F477B3D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6488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3205-85E2-C340-B821-9B2771660DC7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6896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144-FDEE-2A4E-B712-1BA0B35CC3B3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7846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E380-E494-784B-93B7-58391C4BAF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2179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B3C-C45E-B94F-B719-D455973D14CB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346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B04D-AC1A-4A4F-9F1D-448B1F477B3D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5142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EECD-C3D0-3C4C-A797-BBC67439881F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7624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4449-22F0-D146-9D92-822B0A3A71E8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6263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0EE9-F868-D544-8E1B-EE1FA808BA42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7478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46B9E-3687-DA40-9780-7B7FF9F7C55C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9065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930F-FF41-B247-BF56-009601E183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0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60B3E-A172-7644-BD80-D8A8AFF652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64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E7C29-7C5B-6242-BFB1-9787220B66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9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F00AD-FC5D-7748-916C-373636B38A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67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EACB-D5DE-7941-9248-BFF5C7FEB8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1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79F6-BEFD-A04C-9F75-C4543BE3E7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4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3205-85E2-C340-B821-9B2771660DC7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8393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7C7C-2F49-9E4A-A04E-3EA23C5D37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1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1CB-14AE-744E-A124-33B41AB26B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47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E302-BCE5-9A4D-9660-EFDD39959D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3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94F6D-9425-E042-8C52-C9AD6BDA08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9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0D5B-5801-2E4D-95EB-F40912872E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62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75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936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977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366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09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B144-FDEE-2A4E-B712-1BA0B35CC3B3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0568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417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274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558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926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62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74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E380-E494-784B-93B7-58391C4BAF8E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05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B3C-C45E-B94F-B719-D455973D14CB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82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EECD-C3D0-3C4C-A797-BBC67439881F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703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4449-22F0-D146-9D92-822B0A3A71E8}" type="slidenum"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319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0928F-671B-5248-AE19-462FCADF9FBF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43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F5EEE-E48E-9E40-AA75-DE37C3BC6FC4}" type="datetimeFigureOut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40FE5-76E3-6440-BE2F-23BFCFA43BCF}" type="slidenum">
              <a:rPr lang="en-US" smtClean="0">
                <a:solidFill>
                  <a:srgbClr val="E8C008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8C008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8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0928F-671B-5248-AE19-462FCADF9FBF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255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99CE45-ABEF-E44B-84B0-D7B7EEA41EAA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31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26B7-80D4-9A4D-9FAA-046E2B76F719}" type="datetimeFigureOut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1/17/12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3F52A-4E37-754C-A63F-9F6C2AC54080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013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48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6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6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.png"/><Relationship Id="rId8" Type="http://schemas.openxmlformats.org/officeDocument/2006/relationships/image" Target="../media/image6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77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1.png"/><Relationship Id="rId10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8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2.jpeg"/><Relationship Id="rId5" Type="http://schemas.openxmlformats.org/officeDocument/2006/relationships/oleObject" Target="../embeddings/oleObject8.bin"/><Relationship Id="rId6" Type="http://schemas.openxmlformats.org/officeDocument/2006/relationships/image" Target="../media/image81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8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87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8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91.jpe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7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83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62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jpeg"/><Relationship Id="rId5" Type="http://schemas.openxmlformats.org/officeDocument/2006/relationships/image" Target="../media/image118.jp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png"/><Relationship Id="rId12" Type="http://schemas.openxmlformats.org/officeDocument/2006/relationships/image" Target="../media/image12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0.png"/><Relationship Id="rId5" Type="http://schemas.openxmlformats.org/officeDocument/2006/relationships/image" Target="../media/image127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6.png"/><Relationship Id="rId12" Type="http://schemas.openxmlformats.org/officeDocument/2006/relationships/image" Target="../media/image137.png"/><Relationship Id="rId13" Type="http://schemas.openxmlformats.org/officeDocument/2006/relationships/image" Target="../media/image13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Relationship Id="rId29" Type="http://schemas.openxmlformats.org/officeDocument/2006/relationships/image" Target="../media/image33.jpeg"/><Relationship Id="rId30" Type="http://schemas.microsoft.com/office/2007/relationships/hdphoto" Target="../media/hdphoto1.wdp"/><Relationship Id="rId31" Type="http://schemas.openxmlformats.org/officeDocument/2006/relationships/image" Target="../media/image34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4.png"/><Relationship Id="rId3" Type="http://schemas.openxmlformats.org/officeDocument/2006/relationships/image" Target="../media/image13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4.pn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35.xml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.png"/><Relationship Id="rId6" Type="http://schemas.openxmlformats.org/officeDocument/2006/relationships/image" Target="../media/image15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4" Type="http://schemas.openxmlformats.org/officeDocument/2006/relationships/image" Target="../media/image156.gif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emf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8300" y="351062"/>
            <a:ext cx="97155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Evolutionary History and </a:t>
            </a:r>
            <a:r>
              <a:rPr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Paleobiology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of Carnivorous 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ammals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56200"/>
            <a:ext cx="6400800" cy="1752600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Michelle 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Spaulding, PhD</a:t>
            </a:r>
          </a:p>
          <a:p>
            <a:pPr eaLnBrk="1" hangingPunct="1"/>
            <a:r>
              <a:rPr lang="en-US" sz="2400" dirty="0" smtClean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NSF Postdoctoral Fellow </a:t>
            </a:r>
            <a:endParaRPr lang="en-US" sz="2400" dirty="0">
              <a:solidFill>
                <a:srgbClr val="BAF2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0" defTabSz="457200" eaLnBrk="1" fontAlgn="auto" hangingPunct="1">
              <a:spcAft>
                <a:spcPts val="0"/>
              </a:spcAft>
            </a:pPr>
            <a:r>
              <a:rPr lang="en-US" sz="2800" kern="1200" dirty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Carnegie Museum of Natural </a:t>
            </a:r>
            <a:r>
              <a:rPr lang="en-US" sz="2800" kern="1200" dirty="0" smtClean="0">
                <a:solidFill>
                  <a:srgbClr val="BAF2FF"/>
                </a:solidFill>
                <a:latin typeface="Arial" charset="0"/>
                <a:ea typeface="ＭＳ Ｐゴシック" charset="0"/>
                <a:cs typeface="ＭＳ Ｐゴシック" charset="0"/>
              </a:rPr>
              <a:t>History</a:t>
            </a:r>
          </a:p>
          <a:p>
            <a:pPr lvl="0" defTabSz="457200" eaLnBrk="1" fontAlgn="auto" hangingPunct="1">
              <a:spcAft>
                <a:spcPts val="0"/>
              </a:spcAft>
            </a:pPr>
            <a:endParaRPr lang="en-US" sz="2800" kern="1200" dirty="0">
              <a:solidFill>
                <a:srgbClr val="1F497D">
                  <a:lumMod val="20000"/>
                  <a:lumOff val="8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24123"/>
              </p:ext>
            </p:extLst>
          </p:nvPr>
        </p:nvGraphicFramePr>
        <p:xfrm>
          <a:off x="2921000" y="2053853"/>
          <a:ext cx="330200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Image" r:id="rId4" imgW="4063779" imgH="3388176" progId="Photoshop.Image.7">
                  <p:embed/>
                </p:oleObj>
              </mc:Choice>
              <mc:Fallback>
                <p:oleObj name="Image" r:id="rId4" imgW="4063779" imgH="338817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2053853"/>
                        <a:ext cx="3302000" cy="2752725"/>
                      </a:xfrm>
                      <a:prstGeom prst="rect">
                        <a:avLst/>
                      </a:prstGeom>
                      <a:noFill/>
                      <a:ln w="38100" cmpd="sng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18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ADF62"/>
                </a:solidFill>
              </a:rPr>
              <a:t>Habitat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810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3995738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21" y="2478869"/>
            <a:ext cx="2889281" cy="216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93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Habitat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14400"/>
            <a:ext cx="4664277" cy="3101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58" y="2037686"/>
            <a:ext cx="5473242" cy="3413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507" y="3839734"/>
            <a:ext cx="4840502" cy="32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0" y="701398"/>
            <a:ext cx="4009619" cy="311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1" y="3880279"/>
            <a:ext cx="4212108" cy="2810266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8382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Locomotion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38575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8" y="4018228"/>
            <a:ext cx="40290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0288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389" y="1450012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Social Structures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20040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36861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22240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0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701800"/>
            <a:ext cx="5715000" cy="345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12" y="3569676"/>
            <a:ext cx="4603563" cy="2953362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393700"/>
            <a:ext cx="3403600" cy="2387600"/>
          </a:xfrm>
          <a:prstGeom prst="rect">
            <a:avLst/>
          </a:prstGeom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3076575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81000"/>
            <a:ext cx="19240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343400"/>
            <a:ext cx="304800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201" y="546600"/>
            <a:ext cx="4508632" cy="3003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1500" y="723900"/>
            <a:ext cx="5461000" cy="539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800" y="647700"/>
            <a:ext cx="5715191" cy="55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An Early Dichotomy 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34000" y="49530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 rot="2993212">
            <a:off x="2994819" y="27201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 rot="-24350442">
            <a:off x="5152232" y="26963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A263"/>
                </a:solidFill>
                <a:latin typeface="Calibri"/>
              </a:rPr>
              <a:t>Feliformia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9" y="2670702"/>
            <a:ext cx="1891231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670702"/>
            <a:ext cx="1927105" cy="207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3426" y="4603748"/>
            <a:ext cx="18487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FFFF"/>
                </a:solidFill>
              </a:rPr>
              <a:t>“Dog like”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3704" y="4841044"/>
            <a:ext cx="173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“Cat like”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3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3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828800" y="3200400"/>
            <a:ext cx="939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Canidae</a:t>
            </a: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258127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57200" y="6172200"/>
            <a:ext cx="4004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Dogs, coyotes, wolves, foxes, jackals, etc.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23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  <a:endParaRPr lang="en-US" dirty="0"/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8992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Ursidae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62000" y="6096000"/>
            <a:ext cx="31861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Bears, including the giant panda</a:t>
            </a:r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53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  <a:endParaRPr lang="en-US" dirty="0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1733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Pinnipedia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62000" y="6096000"/>
            <a:ext cx="29743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Seals, Sea Lions, and walruses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352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88" name="Line 16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85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H="1" flipV="1">
            <a:off x="3581400" y="20574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337760" y="6096001"/>
            <a:ext cx="2044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FFFF"/>
                </a:solidFill>
                <a:latin typeface="Calibri"/>
              </a:rPr>
              <a:t>Ailurus</a:t>
            </a:r>
            <a:r>
              <a:rPr lang="en-US" i="1" dirty="0">
                <a:solidFill>
                  <a:srgbClr val="00FFFF"/>
                </a:solidFill>
                <a:latin typeface="Calibri"/>
              </a:rPr>
              <a:t> - </a:t>
            </a:r>
            <a:r>
              <a:rPr lang="en-US" dirty="0">
                <a:solidFill>
                  <a:srgbClr val="00FFFF"/>
                </a:solidFill>
                <a:latin typeface="Calibri"/>
              </a:rPr>
              <a:t>Red Panda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20992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38" name="Line 18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0402" y="3245534"/>
            <a:ext cx="102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Ailuridae</a:t>
            </a:r>
            <a:endParaRPr lang="en-US" dirty="0">
              <a:solidFill>
                <a:srgbClr val="00FFFF"/>
              </a:solidFill>
              <a:latin typeface="Calibri"/>
            </a:endParaRPr>
          </a:p>
          <a:p>
            <a:endParaRPr lang="en-US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98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33" y="-8368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Paleontology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9667" y="2475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aberto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6" y="1120965"/>
            <a:ext cx="8219274" cy="51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Mephitidae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990600" y="6096000"/>
            <a:ext cx="25220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Skunks and stink badgers</a:t>
            </a:r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15" name="Line 19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4671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13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5029200" y="3505200"/>
            <a:ext cx="381000" cy="381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344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Procyonidae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" y="6172200"/>
            <a:ext cx="45588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FF"/>
                </a:solidFill>
                <a:latin typeface="Calibri"/>
              </a:rPr>
              <a:t>Raccoons and relatives (Cacomistle and Coatis)</a:t>
            </a: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1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176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6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3352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92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95800" y="4343400"/>
            <a:ext cx="91440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2CDFC"/>
                </a:solidFill>
                <a:latin typeface="Calibri"/>
              </a:rPr>
              <a:t>Caniformia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1233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  <a:latin typeface="Calibri"/>
              </a:rPr>
              <a:t>Mustelidae</a:t>
            </a:r>
            <a:endParaRPr lang="en-US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61604" y="6172200"/>
            <a:ext cx="4849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Badgers, otters, weasels, wolverines, and martins.</a:t>
            </a: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5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87" name="Line 19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90" name="Line 22"/>
          <p:cNvSpPr>
            <a:spLocks noChangeShapeType="1"/>
          </p:cNvSpPr>
          <p:nvPr/>
        </p:nvSpPr>
        <p:spPr bwMode="auto">
          <a:xfrm flipV="1">
            <a:off x="3581400" y="15240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781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86200"/>
            <a:ext cx="14430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8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Caniformia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 flipV="1">
            <a:off x="5410200" y="2057400"/>
            <a:ext cx="2057400" cy="220980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3276600" y="16764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2578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 rot="2993212">
            <a:off x="3223419" y="27963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 rot="-24350442">
            <a:off x="5917407" y="2620168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5C2500"/>
                </a:solidFill>
                <a:latin typeface="Calibri"/>
              </a:rPr>
              <a:t>Feliformia</a:t>
            </a: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5029200" y="3429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5" name="Line 13"/>
          <p:cNvSpPr>
            <a:spLocks noChangeShapeType="1"/>
          </p:cNvSpPr>
          <p:nvPr/>
        </p:nvSpPr>
        <p:spPr bwMode="auto">
          <a:xfrm flipV="1">
            <a:off x="4724400" y="2971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19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4419600" y="25908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4038600" y="22098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3810000" y="19050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813" name="Line 21"/>
          <p:cNvSpPr>
            <a:spLocks noChangeShapeType="1"/>
          </p:cNvSpPr>
          <p:nvPr/>
        </p:nvSpPr>
        <p:spPr bwMode="auto">
          <a:xfrm flipV="1">
            <a:off x="3581400" y="15240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3814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1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19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816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03338"/>
            <a:ext cx="3143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27717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724400" y="6019800"/>
            <a:ext cx="29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/>
              </a:rPr>
              <a:t>Nandinia -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African Palm Civet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5720" y="3302000"/>
            <a:ext cx="662646" cy="67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5600" y="3406971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/>
              </a:rPr>
              <a:t>Nandiniidae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52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91200" y="3124200"/>
            <a:ext cx="8548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Felidae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257800" y="6096000"/>
            <a:ext cx="2034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Cats – big and small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2293938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59" name="Line 15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17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172200" y="2590800"/>
            <a:ext cx="1146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Viverridae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257800" y="6096000"/>
            <a:ext cx="2741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Civets, genets, and linsangs</a:t>
            </a:r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82" name="Line 14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83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3033713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8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60875"/>
            <a:ext cx="3048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8386" name="Oval 18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21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 flipV="1">
            <a:off x="2971800" y="21336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6019800" y="3505200"/>
            <a:ext cx="1175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Hyaenidae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334000" y="6096000"/>
            <a:ext cx="2518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Hyenas and the aardwolf</a:t>
            </a:r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05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09" name="Line 17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41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2971800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11" name="Line 19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25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096000" y="3505200"/>
            <a:ext cx="1322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Herpestidae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105400" y="6019800"/>
            <a:ext cx="32643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Mongooses – including meerkats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9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35" name="Line 19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043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3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0861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0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6096000" y="3200400"/>
            <a:ext cx="11879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Eupleridae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638800" y="6248400"/>
            <a:ext cx="2198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Malagasy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carnivorans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3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6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58" name="Line 18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61" name="Line 21"/>
          <p:cNvSpPr>
            <a:spLocks noChangeShapeType="1"/>
          </p:cNvSpPr>
          <p:nvPr/>
        </p:nvSpPr>
        <p:spPr bwMode="auto">
          <a:xfrm flipH="1" flipV="1">
            <a:off x="4572000" y="17526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14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6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33788"/>
            <a:ext cx="363378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7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Field 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 descr="DSCF5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" y="1166101"/>
            <a:ext cx="7246123" cy="5434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3" y="1008309"/>
            <a:ext cx="7456512" cy="55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0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Feliformia</a:t>
            </a: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 flipV="1">
            <a:off x="2971800" y="1828800"/>
            <a:ext cx="2341563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flipH="1" flipV="1">
            <a:off x="1143000" y="2057400"/>
            <a:ext cx="1828800" cy="2286000"/>
          </a:xfrm>
          <a:prstGeom prst="line">
            <a:avLst/>
          </a:prstGeom>
          <a:noFill/>
          <a:ln w="38100">
            <a:solidFill>
              <a:srgbClr val="00CC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819400" y="41910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 rot="2993212">
            <a:off x="1318419" y="2643981"/>
            <a:ext cx="153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1B3357"/>
                </a:solidFill>
                <a:latin typeface="Calibri"/>
              </a:rPr>
              <a:t>Caniformia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 rot="-24350442">
            <a:off x="3888613" y="2999859"/>
            <a:ext cx="1123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H="1" flipV="1">
            <a:off x="2895600" y="3581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1" name="Line 13"/>
          <p:cNvSpPr>
            <a:spLocks noChangeShapeType="1"/>
          </p:cNvSpPr>
          <p:nvPr/>
        </p:nvSpPr>
        <p:spPr bwMode="auto">
          <a:xfrm flipH="1" flipV="1">
            <a:off x="3276600" y="3124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5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51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4" name="Line 16"/>
          <p:cNvSpPr>
            <a:spLocks noChangeShapeType="1"/>
          </p:cNvSpPr>
          <p:nvPr/>
        </p:nvSpPr>
        <p:spPr bwMode="auto">
          <a:xfrm flipH="1" flipV="1">
            <a:off x="3657600" y="2438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6" name="Line 18"/>
          <p:cNvSpPr>
            <a:spLocks noChangeShapeType="1"/>
          </p:cNvSpPr>
          <p:nvPr/>
        </p:nvSpPr>
        <p:spPr bwMode="auto">
          <a:xfrm flipH="1" flipV="1">
            <a:off x="4267200" y="20574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08" name="Line 20"/>
          <p:cNvSpPr>
            <a:spLocks noChangeShapeType="1"/>
          </p:cNvSpPr>
          <p:nvPr/>
        </p:nvSpPr>
        <p:spPr bwMode="auto">
          <a:xfrm flipH="1" flipV="1">
            <a:off x="4572000" y="17526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635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35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6858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1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= all extant species 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H="1" flipV="1">
            <a:off x="1752600" y="2667000"/>
            <a:ext cx="2133600" cy="2667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 rot="2993212">
            <a:off x="1452563" y="4092575"/>
            <a:ext cx="24431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3505200" y="4343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523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3200400" y="3962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2895600" y="35814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609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2514600" y="31242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667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9" name="Line 13"/>
          <p:cNvSpPr>
            <a:spLocks noChangeShapeType="1"/>
          </p:cNvSpPr>
          <p:nvPr/>
        </p:nvSpPr>
        <p:spPr bwMode="auto">
          <a:xfrm flipV="1">
            <a:off x="2286000" y="2895600"/>
            <a:ext cx="457200" cy="457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2057400" y="2514600"/>
            <a:ext cx="533400" cy="533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5334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19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3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93938"/>
            <a:ext cx="3143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5" name="Line 19"/>
          <p:cNvSpPr>
            <a:spLocks noChangeShapeType="1"/>
          </p:cNvSpPr>
          <p:nvPr/>
        </p:nvSpPr>
        <p:spPr bwMode="auto">
          <a:xfrm flipV="1">
            <a:off x="3810000" y="2057400"/>
            <a:ext cx="3027363" cy="3276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 rot="-24350442">
            <a:off x="4356894" y="3826669"/>
            <a:ext cx="2289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flipH="1" flipV="1">
            <a:off x="4419600" y="38100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38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5619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39" name="Line 23"/>
          <p:cNvSpPr>
            <a:spLocks noChangeShapeType="1"/>
          </p:cNvSpPr>
          <p:nvPr/>
        </p:nvSpPr>
        <p:spPr bwMode="auto">
          <a:xfrm flipH="1" flipV="1">
            <a:off x="4800600" y="33528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0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5921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41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63738"/>
            <a:ext cx="823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2" name="Line 26"/>
          <p:cNvSpPr>
            <a:spLocks noChangeShapeType="1"/>
          </p:cNvSpPr>
          <p:nvPr/>
        </p:nvSpPr>
        <p:spPr bwMode="auto">
          <a:xfrm flipH="1" flipV="1">
            <a:off x="5181600" y="26670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3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8334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4" name="Line 28"/>
          <p:cNvSpPr>
            <a:spLocks noChangeShapeType="1"/>
          </p:cNvSpPr>
          <p:nvPr/>
        </p:nvSpPr>
        <p:spPr bwMode="auto">
          <a:xfrm flipH="1" flipV="1">
            <a:off x="5791200" y="22860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5" name="Picture 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533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6" name="Line 30"/>
          <p:cNvSpPr>
            <a:spLocks noChangeShapeType="1"/>
          </p:cNvSpPr>
          <p:nvPr/>
        </p:nvSpPr>
        <p:spPr bwMode="auto">
          <a:xfrm flipH="1" flipV="1">
            <a:off x="6096000" y="19812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pic>
        <p:nvPicPr>
          <p:cNvPr id="34847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495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48" name="Picture 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6858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3657600" y="51054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11299" name="Rectangle 38"/>
          <p:cNvSpPr>
            <a:spLocks noChangeArrowheads="1"/>
          </p:cNvSpPr>
          <p:nvPr/>
        </p:nvSpPr>
        <p:spPr bwMode="auto">
          <a:xfrm>
            <a:off x="3556000" y="1219200"/>
            <a:ext cx="305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ADF62"/>
                </a:solidFill>
                <a:latin typeface="Calibri"/>
              </a:rPr>
              <a:t>and hundreds of fossil species!</a:t>
            </a:r>
          </a:p>
        </p:txBody>
      </p:sp>
    </p:spTree>
    <p:extLst>
      <p:ext uri="{BB962C8B-B14F-4D97-AF65-F5344CB8AC3E}">
        <p14:creationId xmlns:p14="http://schemas.microsoft.com/office/powerpoint/2010/main" val="174250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Beyond Carnivora?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3733800" y="4419600"/>
            <a:ext cx="914400" cy="914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3810000" y="55626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349875" y="48815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191000" y="5719763"/>
            <a:ext cx="4134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8C008"/>
                </a:solidFill>
                <a:latin typeface="Calibri"/>
              </a:rPr>
              <a:t>Carnivoramorpha (~63 Ma)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334686" y="4876800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(~43 Ma)</a:t>
            </a: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505200" y="52578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2993212">
            <a:off x="2480634" y="3330929"/>
            <a:ext cx="2366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 rot="-24350442">
            <a:off x="5220397" y="3130262"/>
            <a:ext cx="185439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06453" y="789057"/>
            <a:ext cx="2788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ADF62"/>
                </a:solidFill>
              </a:rPr>
              <a:t>Fossil record</a:t>
            </a:r>
            <a:endParaRPr lang="en-US" sz="4000" dirty="0">
              <a:solidFill>
                <a:srgbClr val="FADF62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86" y="1295422"/>
            <a:ext cx="1289686" cy="128186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90" y="1295422"/>
            <a:ext cx="1312069" cy="1414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10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43014" grpId="0" animBg="1"/>
      <p:bldP spid="43018" grpId="0"/>
      <p:bldP spid="43020" grpId="0"/>
      <p:bldP spid="43021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F51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5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Paleocene – Eocene world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209800" y="152400"/>
            <a:ext cx="12821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~65-56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/>
              </a:rPr>
              <a:t>mya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638800" y="228600"/>
            <a:ext cx="11149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</a:rPr>
              <a:t>56-34mya</a:t>
            </a:r>
          </a:p>
        </p:txBody>
      </p:sp>
      <p:sp>
        <p:nvSpPr>
          <p:cNvPr id="3" name="Right Arrow 2"/>
          <p:cNvSpPr/>
          <p:nvPr/>
        </p:nvSpPr>
        <p:spPr>
          <a:xfrm rot="6480801">
            <a:off x="6302328" y="3472201"/>
            <a:ext cx="1832820" cy="9966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46" y="1584125"/>
            <a:ext cx="4638130" cy="461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12" y="274638"/>
            <a:ext cx="50673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1"/>
      <p:bldP spid="17422" grpId="0"/>
      <p:bldP spid="17423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4587" y="-82739"/>
            <a:ext cx="3680222" cy="7051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4147" y="1602910"/>
            <a:ext cx="2777041" cy="3680224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39" y="4994352"/>
            <a:ext cx="1220056" cy="121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3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897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Historically divided into two groups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" y="2513764"/>
            <a:ext cx="5524500" cy="419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301" y="1312214"/>
            <a:ext cx="252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FF33"/>
                </a:solidFill>
              </a:rPr>
              <a:t>Viverravidae</a:t>
            </a:r>
            <a:endParaRPr lang="en-US" sz="3600" dirty="0">
              <a:solidFill>
                <a:srgbClr val="33FF33"/>
              </a:solidFill>
            </a:endParaRPr>
          </a:p>
        </p:txBody>
      </p:sp>
      <p:pic>
        <p:nvPicPr>
          <p:cNvPr id="3" name="Picture 2" descr="Screen shot 2012-01-17 at 2.2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9" y="1312214"/>
            <a:ext cx="4374241" cy="1720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6814" y="4432300"/>
            <a:ext cx="140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Teeth photos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429" y="2513764"/>
            <a:ext cx="1609271" cy="419183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3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82800"/>
            <a:ext cx="5286961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56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883480"/>
              </p:ext>
            </p:extLst>
          </p:nvPr>
        </p:nvGraphicFramePr>
        <p:xfrm>
          <a:off x="5706061" y="1130300"/>
          <a:ext cx="330200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4" name="Image" r:id="rId5" imgW="4063779" imgH="3388176" progId="Photoshop.Image.7">
                  <p:embed/>
                </p:oleObj>
              </mc:Choice>
              <mc:Fallback>
                <p:oleObj name="Image" r:id="rId5" imgW="4063779" imgH="338817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061" y="1130300"/>
                        <a:ext cx="3302000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926771" y="2082800"/>
            <a:ext cx="3779290" cy="435693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2700"/>
            <a:ext cx="8978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Historically divided into two groups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414" y="1055469"/>
            <a:ext cx="203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00FF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endParaRPr lang="en-US" sz="3600" dirty="0">
              <a:solidFill>
                <a:srgbClr val="FF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8200" y="4978400"/>
            <a:ext cx="70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Teeth</a:t>
            </a:r>
          </a:p>
          <a:p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791183"/>
              </p:ext>
            </p:extLst>
          </p:nvPr>
        </p:nvGraphicFramePr>
        <p:xfrm>
          <a:off x="6251575" y="1130300"/>
          <a:ext cx="240982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" name="Image" r:id="rId7" imgW="761776" imgH="915848" progId="Photoshop.Image.7">
                  <p:embed/>
                </p:oleObj>
              </mc:Choice>
              <mc:Fallback>
                <p:oleObj name="Image" r:id="rId7" imgW="761776" imgH="91584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1130300"/>
                        <a:ext cx="2409825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57178" y="4084740"/>
            <a:ext cx="11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Vulpavus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084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3733800" y="4419600"/>
            <a:ext cx="914400" cy="9144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3810000" y="55626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349875" y="48815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Carnivora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191000" y="5719763"/>
            <a:ext cx="4134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E8C008"/>
                </a:solidFill>
                <a:latin typeface="Calibri"/>
              </a:rPr>
              <a:t>Carnivoramorpha (~63 Ma)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334686" y="4876800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8C008"/>
                </a:solidFill>
                <a:latin typeface="Calibri"/>
              </a:rPr>
              <a:t>(~43 Ma)</a:t>
            </a: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505200" y="52578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E8C008"/>
              </a:solidFill>
              <a:latin typeface="Calibri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 rot="2993212">
            <a:off x="2480634" y="3330929"/>
            <a:ext cx="2366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FFFF"/>
                </a:solidFill>
                <a:latin typeface="Calibri"/>
              </a:rPr>
              <a:t>Caniformia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 rot="-24350442">
            <a:off x="5220397" y="3130262"/>
            <a:ext cx="185439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Feliformia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86" y="1295422"/>
            <a:ext cx="1289686" cy="128186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90" y="1295422"/>
            <a:ext cx="1312069" cy="1414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70682"/>
              </p:ext>
            </p:extLst>
          </p:nvPr>
        </p:nvGraphicFramePr>
        <p:xfrm>
          <a:off x="775358" y="3369340"/>
          <a:ext cx="1259828" cy="105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80" name="Image" r:id="rId6" imgW="4063779" imgH="3388176" progId="Photoshop.Image.7">
                  <p:embed/>
                </p:oleObj>
              </mc:Choice>
              <mc:Fallback>
                <p:oleObj name="Image" r:id="rId6" imgW="4063779" imgH="338817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358" y="3369340"/>
                        <a:ext cx="1259828" cy="105026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Screen shot 2012-01-17 at 2.26.1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9" y="4633645"/>
            <a:ext cx="2362200" cy="928955"/>
          </a:xfrm>
          <a:prstGeom prst="rect">
            <a:avLst/>
          </a:prstGeom>
          <a:ln w="38100" cmpd="sng">
            <a:solidFill>
              <a:srgbClr val="33FF33"/>
            </a:solidFill>
          </a:ln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221194" y="2355341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????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705429" y="5661026"/>
            <a:ext cx="685800" cy="1222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1930400" y="2997200"/>
            <a:ext cx="635000" cy="215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Line 8"/>
          <p:cNvSpPr>
            <a:spLocks noChangeShapeType="1"/>
          </p:cNvSpPr>
          <p:nvPr/>
        </p:nvSpPr>
        <p:spPr bwMode="auto">
          <a:xfrm flipV="1">
            <a:off x="3505200" y="2146300"/>
            <a:ext cx="609600" cy="838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 flipV="1">
            <a:off x="5334000" y="2298700"/>
            <a:ext cx="609600" cy="685800"/>
          </a:xfrm>
          <a:prstGeom prst="line">
            <a:avLst/>
          </a:prstGeom>
          <a:noFill/>
          <a:ln w="38100">
            <a:solidFill>
              <a:srgbClr val="33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505200" y="1765300"/>
            <a:ext cx="11084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Miacidae</a:t>
            </a:r>
            <a:endParaRPr lang="en-US" dirty="0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595844" y="1947347"/>
            <a:ext cx="1476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33FF33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endParaRPr lang="en-US" dirty="0">
              <a:solidFill>
                <a:srgbClr val="33FF33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H="1" flipV="1">
            <a:off x="3403929" y="4202621"/>
            <a:ext cx="457529" cy="96627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819400" y="3835908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Miacidae</a:t>
            </a: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 flipV="1">
            <a:off x="2946400" y="4564578"/>
            <a:ext cx="901700" cy="617020"/>
          </a:xfrm>
          <a:prstGeom prst="line">
            <a:avLst/>
          </a:prstGeom>
          <a:noFill/>
          <a:ln w="38100">
            <a:solidFill>
              <a:srgbClr val="33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967273" y="4195247"/>
            <a:ext cx="1476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FF33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126061" y="3798372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????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4862" y="0"/>
            <a:ext cx="5006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ADF62"/>
                </a:solidFill>
              </a:rPr>
              <a:t>Uncertain Relationships of</a:t>
            </a:r>
          </a:p>
          <a:p>
            <a:r>
              <a:rPr lang="en-US" sz="3200" dirty="0" smtClean="0">
                <a:solidFill>
                  <a:srgbClr val="FADF62"/>
                </a:solidFill>
              </a:rPr>
              <a:t> Basal carnivoramorphans</a:t>
            </a:r>
            <a:endParaRPr lang="en-US" sz="3200" dirty="0">
              <a:solidFill>
                <a:srgbClr val="FADF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4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/>
      <p:bldP spid="32" grpId="0"/>
      <p:bldP spid="25" grpId="0" animBg="1"/>
      <p:bldP spid="26" grpId="0"/>
      <p:bldP spid="27" grpId="0" animBg="1"/>
      <p:bldP spid="28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 bwMode="auto">
          <a:xfrm flipH="1">
            <a:off x="2791585" y="4982984"/>
            <a:ext cx="942975" cy="10788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2714625" y="1915740"/>
            <a:ext cx="1933575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Hypothesis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2133600" y="19919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447800" y="2677740"/>
            <a:ext cx="2209800" cy="2438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 rot="2931644">
            <a:off x="1478757" y="3027783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FF66"/>
                </a:solidFill>
                <a:latin typeface="Arial" charset="0"/>
                <a:ea typeface="ＭＳ Ｐゴシック" charset="0"/>
                <a:cs typeface="ＭＳ Ｐゴシック" charset="0"/>
              </a:rPr>
              <a:t>Viverravidae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 rot="-2518998">
            <a:off x="1219200" y="183954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>
              <a:solidFill>
                <a:srgbClr val="CC00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981200" y="21443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1828800" y="22967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429000" y="1219200"/>
            <a:ext cx="4052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 et al., 2010: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endParaRPr lang="en-US" i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			53 (4): 815</a:t>
            </a:r>
            <a:r>
              <a:rPr lang="en-US" sz="1000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832</a:t>
            </a:r>
            <a:endParaRPr lang="en-US" sz="24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H="1" flipV="1">
            <a:off x="4114800" y="4887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4495800" y="4968503"/>
            <a:ext cx="393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Carnivoraformes (~55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4648200" y="191574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 flipV="1">
            <a:off x="3810000" y="5268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34000" y="4587503"/>
            <a:ext cx="2998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(~43 </a:t>
            </a:r>
            <a:r>
              <a:rPr lang="en-US" sz="2400" dirty="0" err="1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191000" y="5425703"/>
            <a:ext cx="400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Carnivoramorpha (~63 </a:t>
            </a:r>
            <a:r>
              <a:rPr lang="en-US" sz="2400" dirty="0" err="1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 flipV="1">
            <a:off x="4876800" y="427794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>
            <a:off x="3657600" y="4201740"/>
            <a:ext cx="914400" cy="914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4495800" y="39731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886200" y="4658940"/>
            <a:ext cx="228600" cy="2286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 rot="2993212">
            <a:off x="2763837" y="2428503"/>
            <a:ext cx="236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C2CDFC"/>
                </a:solidFill>
                <a:latin typeface="Arial" charset="0"/>
                <a:ea typeface="ＭＳ Ｐゴシック" charset="0"/>
                <a:cs typeface="ＭＳ Ｐゴシック" charset="0"/>
              </a:rPr>
              <a:t>Caniformia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 rot="-24466505">
            <a:off x="4639469" y="2394371"/>
            <a:ext cx="196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A263"/>
                </a:solidFill>
                <a:latin typeface="Arial" charset="0"/>
                <a:ea typeface="ＭＳ Ｐゴシック" charset="0"/>
                <a:cs typeface="ＭＳ Ｐゴシック" charset="0"/>
              </a:rPr>
              <a:t>Feliformia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1295400" y="1458540"/>
            <a:ext cx="457200" cy="381000"/>
          </a:xfrm>
          <a:prstGeom prst="star5">
            <a:avLst/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2057400" y="20681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1905000" y="22205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2362200" y="1915740"/>
            <a:ext cx="2286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29" y="6177251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Placental 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68" grpId="0"/>
      <p:bldP spid="45080" grpId="0" animBg="1"/>
      <p:bldP spid="450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Miacis” uintensis, </a:t>
            </a:r>
            <a:r>
              <a:rPr lang="en-US" sz="3200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AMNH 1964</a:t>
            </a:r>
            <a:endParaRPr lang="en-US" sz="3200" i="1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89188"/>
            <a:ext cx="7620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1-11-07 at 12.3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27" y="1679824"/>
            <a:ext cx="5231548" cy="4803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978527" y="5784605"/>
            <a:ext cx="5231548" cy="524618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5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Overview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3148" y="1935163"/>
            <a:ext cx="6310965" cy="250308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Phylogeny – Carnivoramorpha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Function – Prehensility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Future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7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44958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030538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5422900"/>
            <a:ext cx="378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and Flynn, 2009</a:t>
            </a:r>
          </a:p>
          <a:p>
            <a:r>
              <a:rPr lang="en-US" i="1" dirty="0" smtClean="0"/>
              <a:t>Journal of Vertebrate Paleontology </a:t>
            </a:r>
            <a:endParaRPr lang="en-US" i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3324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Miacis” uintensis, </a:t>
            </a:r>
            <a:r>
              <a:rPr lang="en-US" sz="3200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AMNH 1964</a:t>
            </a:r>
            <a:endParaRPr lang="en-US" sz="3200" i="1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6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78524" y="51406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Basal Carnivoramorpha</a:t>
            </a:r>
            <a:b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i="1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Dawsonicyon isami, </a:t>
            </a: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DMNH 19585</a:t>
            </a:r>
            <a:endParaRPr lang="en-US" sz="3200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5581" y="-1119241"/>
            <a:ext cx="3500438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441">
            <a:off x="1172649" y="4395354"/>
            <a:ext cx="2459038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75" y="4757102"/>
            <a:ext cx="45212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1351" y="6305034"/>
            <a:ext cx="412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et. al, 2010 -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89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 bwMode="auto">
          <a:xfrm flipH="1">
            <a:off x="2791585" y="4982984"/>
            <a:ext cx="942975" cy="10788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087" name="Line 31"/>
          <p:cNvSpPr>
            <a:spLocks noChangeShapeType="1"/>
          </p:cNvSpPr>
          <p:nvPr/>
        </p:nvSpPr>
        <p:spPr bwMode="auto">
          <a:xfrm>
            <a:off x="2714625" y="1915740"/>
            <a:ext cx="1933575" cy="2133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Hypothesis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2133600" y="19919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447800" y="2677740"/>
            <a:ext cx="2209800" cy="2438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 rot="2931644">
            <a:off x="1478757" y="3027783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FF66"/>
                </a:solidFill>
                <a:latin typeface="Arial" charset="0"/>
                <a:ea typeface="ＭＳ Ｐゴシック" charset="0"/>
                <a:cs typeface="ＭＳ Ｐゴシック" charset="0"/>
              </a:rPr>
              <a:t>Viverravidae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 rot="-2518998">
            <a:off x="1219200" y="183954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solidFill>
                  <a:srgbClr val="CC0099"/>
                </a:solidFill>
                <a:latin typeface="Arial" charset="0"/>
                <a:ea typeface="ＭＳ Ｐゴシック" charset="0"/>
                <a:cs typeface="ＭＳ Ｐゴシック" charset="0"/>
              </a:rPr>
              <a:t>Miacidae</a:t>
            </a:r>
            <a:r>
              <a:rPr lang="ja-JP" altLang="en-US">
                <a:solidFill>
                  <a:srgbClr val="CC0099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>
              <a:solidFill>
                <a:srgbClr val="CC00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981200" y="21443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1828800" y="22967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429000" y="1219200"/>
            <a:ext cx="4052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Spaulding et al., 2010: </a:t>
            </a:r>
            <a:r>
              <a:rPr lang="en-US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Palaeontology</a:t>
            </a:r>
            <a:endParaRPr lang="en-US" i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			53 (4): 815</a:t>
            </a:r>
            <a:r>
              <a:rPr lang="en-US" sz="1000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832</a:t>
            </a:r>
            <a:endParaRPr lang="en-US" sz="24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H="1" flipV="1">
            <a:off x="4114800" y="4887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4495800" y="4968503"/>
            <a:ext cx="393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Carnivoraformes (~55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4648200" y="1915740"/>
            <a:ext cx="20574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H="1" flipV="1">
            <a:off x="3810000" y="526854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334000" y="4587503"/>
            <a:ext cx="2998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(~43 </a:t>
            </a:r>
            <a:r>
              <a:rPr lang="en-US" sz="2400" dirty="0" err="1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 smtClean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CC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191000" y="5425703"/>
            <a:ext cx="400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Carnivoramorpha (~63 </a:t>
            </a:r>
            <a:r>
              <a:rPr lang="en-US" sz="2400" dirty="0" err="1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400" dirty="0">
                <a:solidFill>
                  <a:srgbClr val="CCCC33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 flipV="1">
            <a:off x="4876800" y="427794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H="1">
            <a:off x="3657600" y="4201740"/>
            <a:ext cx="914400" cy="914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3505200" y="49637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4495800" y="397314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886200" y="4658940"/>
            <a:ext cx="228600" cy="2286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 rot="2993212">
            <a:off x="2763837" y="2428503"/>
            <a:ext cx="236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C2CDFC"/>
                </a:solidFill>
                <a:latin typeface="Arial" charset="0"/>
                <a:ea typeface="ＭＳ Ｐゴシック" charset="0"/>
                <a:cs typeface="ＭＳ Ｐゴシック" charset="0"/>
              </a:rPr>
              <a:t>Caniformia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 rot="-24466505">
            <a:off x="4639469" y="2394371"/>
            <a:ext cx="196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A263"/>
                </a:solidFill>
                <a:latin typeface="Arial" charset="0"/>
                <a:ea typeface="ＭＳ Ｐゴシック" charset="0"/>
                <a:cs typeface="ＭＳ Ｐゴシック" charset="0"/>
              </a:rPr>
              <a:t>Feliformia</a:t>
            </a:r>
          </a:p>
        </p:txBody>
      </p:sp>
      <p:sp>
        <p:nvSpPr>
          <p:cNvPr id="45083" name="AutoShape 27"/>
          <p:cNvSpPr>
            <a:spLocks noChangeArrowheads="1"/>
          </p:cNvSpPr>
          <p:nvPr/>
        </p:nvSpPr>
        <p:spPr bwMode="auto">
          <a:xfrm>
            <a:off x="1295400" y="1458540"/>
            <a:ext cx="457200" cy="381000"/>
          </a:xfrm>
          <a:prstGeom prst="star5">
            <a:avLst/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2057400" y="20681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5" name="Line 29"/>
          <p:cNvSpPr>
            <a:spLocks noChangeShapeType="1"/>
          </p:cNvSpPr>
          <p:nvPr/>
        </p:nvSpPr>
        <p:spPr bwMode="auto">
          <a:xfrm>
            <a:off x="1905000" y="2220540"/>
            <a:ext cx="2209800" cy="2438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 flipH="1">
            <a:off x="2362200" y="1915740"/>
            <a:ext cx="228600" cy="304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29" y="6177251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Placental Mammals</a:t>
            </a:r>
            <a:endParaRPr lang="en-US" dirty="0"/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940147" y="4201740"/>
            <a:ext cx="457200" cy="609600"/>
          </a:xfrm>
          <a:prstGeom prst="ellipse">
            <a:avLst/>
          </a:pr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862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1" descr="dawsonicy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4150"/>
            <a:ext cx="66294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1697999" y="4017471"/>
            <a:ext cx="1051830" cy="1256321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Ambiguous Relationships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8086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Postcranial Data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54864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533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59402" name="Group 10"/>
          <p:cNvGrpSpPr>
            <a:grpSpLocks/>
          </p:cNvGrpSpPr>
          <p:nvPr/>
        </p:nvGrpSpPr>
        <p:grpSpPr bwMode="auto">
          <a:xfrm>
            <a:off x="228600" y="2209800"/>
            <a:ext cx="8788400" cy="3311525"/>
            <a:chOff x="96" y="1488"/>
            <a:chExt cx="5536" cy="2086"/>
          </a:xfrm>
        </p:grpSpPr>
        <p:graphicFrame>
          <p:nvGraphicFramePr>
            <p:cNvPr id="50184" name="Object 7"/>
            <p:cNvGraphicFramePr>
              <a:graphicFrameLocks noChangeAspect="1"/>
            </p:cNvGraphicFramePr>
            <p:nvPr/>
          </p:nvGraphicFramePr>
          <p:xfrm>
            <a:off x="96" y="1488"/>
            <a:ext cx="2592" cy="1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" name="Image" r:id="rId6" imgW="4063779" imgH="2600818" progId="Photoshop.Image.7">
                    <p:embed/>
                  </p:oleObj>
                </mc:Choice>
                <mc:Fallback>
                  <p:oleObj name="Image" r:id="rId6" imgW="4063779" imgH="2600818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1488"/>
                          <a:ext cx="2592" cy="16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85" name="Object 8"/>
            <p:cNvGraphicFramePr>
              <a:graphicFrameLocks noChangeAspect="1"/>
            </p:cNvGraphicFramePr>
            <p:nvPr/>
          </p:nvGraphicFramePr>
          <p:xfrm>
            <a:off x="3552" y="1488"/>
            <a:ext cx="2080" cy="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2" name="Image" r:id="rId8" imgW="4063779" imgH="3388176" progId="Photoshop.Image.7">
                    <p:embed/>
                  </p:oleObj>
                </mc:Choice>
                <mc:Fallback>
                  <p:oleObj name="Image" r:id="rId8" imgW="4063779" imgH="3388176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488"/>
                          <a:ext cx="2080" cy="17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00"/>
              <a:ext cx="1812" cy="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304800" y="1752600"/>
            <a:ext cx="5486400" cy="4513263"/>
            <a:chOff x="192" y="1104"/>
            <a:chExt cx="3456" cy="2843"/>
          </a:xfrm>
        </p:grpSpPr>
        <p:pic>
          <p:nvPicPr>
            <p:cNvPr id="59403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3456" cy="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6" y="1566"/>
              <a:ext cx="1403" cy="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778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Expansion of the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matrix:</a:t>
            </a:r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additional postcranial data</a:t>
            </a:r>
            <a:endParaRPr lang="en-US" sz="3200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2226" name="Object 4"/>
          <p:cNvGraphicFramePr>
            <a:graphicFrameLocks noChangeAspect="1"/>
          </p:cNvGraphicFramePr>
          <p:nvPr/>
        </p:nvGraphicFramePr>
        <p:xfrm>
          <a:off x="1219200" y="1905000"/>
          <a:ext cx="71628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Image" r:id="rId4" imgW="4063779" imgH="2367151" progId="Photoshop.Image.7">
                  <p:embed/>
                </p:oleObj>
              </mc:Choice>
              <mc:Fallback>
                <p:oleObj name="Image" r:id="rId4" imgW="4063779" imgH="236715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05000"/>
                        <a:ext cx="71628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53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lil 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91000"/>
            <a:ext cx="5572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Expanded Character Sampling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457200" y="4495800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CCFF"/>
                </a:solidFill>
                <a:latin typeface="Arial"/>
                <a:ea typeface="ＭＳ Ｐゴシック"/>
                <a:cs typeface="ＭＳ Ｐゴシック"/>
              </a:rPr>
              <a:t>Cranial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533400" y="53340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Dental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458835" y="5749782"/>
            <a:ext cx="945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Postcranial</a:t>
            </a:r>
          </a:p>
        </p:txBody>
      </p:sp>
      <p:sp>
        <p:nvSpPr>
          <p:cNvPr id="54278" name="Rectangle 16"/>
          <p:cNvSpPr>
            <a:spLocks noChangeArrowheads="1"/>
          </p:cNvSpPr>
          <p:nvPr/>
        </p:nvSpPr>
        <p:spPr bwMode="auto">
          <a:xfrm>
            <a:off x="1371600" y="3886200"/>
            <a:ext cx="69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99</a:t>
            </a:r>
          </a:p>
        </p:txBody>
      </p:sp>
      <p:grpSp>
        <p:nvGrpSpPr>
          <p:cNvPr id="64532" name="Group 20"/>
          <p:cNvGrpSpPr>
            <a:grpSpLocks/>
          </p:cNvGrpSpPr>
          <p:nvPr/>
        </p:nvGrpSpPr>
        <p:grpSpPr bwMode="auto">
          <a:xfrm>
            <a:off x="2114550" y="1066800"/>
            <a:ext cx="6729413" cy="5638800"/>
            <a:chOff x="1332" y="672"/>
            <a:chExt cx="4239" cy="3552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1332" y="672"/>
              <a:ext cx="4239" cy="3552"/>
              <a:chOff x="1332" y="672"/>
              <a:chExt cx="4239" cy="3552"/>
            </a:xfrm>
          </p:grpSpPr>
          <p:grpSp>
            <p:nvGrpSpPr>
              <p:cNvPr id="54282" name="Group 7"/>
              <p:cNvGrpSpPr>
                <a:grpSpLocks/>
              </p:cNvGrpSpPr>
              <p:nvPr/>
            </p:nvGrpSpPr>
            <p:grpSpPr bwMode="auto">
              <a:xfrm>
                <a:off x="1332" y="672"/>
                <a:ext cx="4239" cy="3552"/>
                <a:chOff x="1332" y="672"/>
                <a:chExt cx="4239" cy="3552"/>
              </a:xfrm>
            </p:grpSpPr>
            <p:graphicFrame>
              <p:nvGraphicFramePr>
                <p:cNvPr id="54284" name="Object 8"/>
                <p:cNvGraphicFramePr>
                  <a:graphicFrameLocks noChangeAspect="1"/>
                </p:cNvGraphicFramePr>
                <p:nvPr/>
              </p:nvGraphicFramePr>
              <p:xfrm>
                <a:off x="3518" y="3063"/>
                <a:ext cx="2002" cy="116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412" name="Image" r:id="rId5" imgW="4063779" imgH="2367151" progId="Photoshop.Image.7">
                        <p:embed/>
                      </p:oleObj>
                    </mc:Choice>
                    <mc:Fallback>
                      <p:oleObj name="Image" r:id="rId5" imgW="4063779" imgH="2367151" progId="Photoshop.Image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18" y="3063"/>
                              <a:ext cx="2002" cy="116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4285" name="Rectangle 9"/>
                <p:cNvSpPr>
                  <a:spLocks noChangeArrowheads="1"/>
                </p:cNvSpPr>
                <p:nvPr/>
              </p:nvSpPr>
              <p:spPr bwMode="auto">
                <a:xfrm>
                  <a:off x="3305" y="672"/>
                  <a:ext cx="79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AADDFD"/>
                      </a:solidFill>
                      <a:latin typeface="Arial"/>
                      <a:ea typeface="ＭＳ Ｐゴシック"/>
                      <a:cs typeface="ＭＳ Ｐゴシック"/>
                    </a:rPr>
                    <a:t>+ 3 </a:t>
                  </a:r>
                  <a:r>
                    <a:rPr lang="en-US" dirty="0">
                      <a:solidFill>
                        <a:srgbClr val="AADDFD"/>
                      </a:solidFill>
                      <a:latin typeface="Arial"/>
                      <a:ea typeface="ＭＳ Ｐゴシック"/>
                      <a:cs typeface="ＭＳ Ｐゴシック"/>
                    </a:rPr>
                    <a:t>cranial</a:t>
                  </a:r>
                </a:p>
              </p:txBody>
            </p:sp>
            <p:sp>
              <p:nvSpPr>
                <p:cNvPr id="54286" name="Rectangle 10"/>
                <p:cNvSpPr>
                  <a:spLocks noChangeArrowheads="1"/>
                </p:cNvSpPr>
                <p:nvPr/>
              </p:nvSpPr>
              <p:spPr bwMode="auto">
                <a:xfrm>
                  <a:off x="3254" y="1872"/>
                  <a:ext cx="96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  <a:latin typeface="Arial"/>
                      <a:ea typeface="ＭＳ Ｐゴシック"/>
                      <a:cs typeface="ＭＳ Ｐゴシック"/>
                    </a:rPr>
                    <a:t>+ 24 </a:t>
                  </a:r>
                  <a:r>
                    <a:rPr lang="en-US" dirty="0">
                      <a:solidFill>
                        <a:srgbClr val="FFFFFF"/>
                      </a:solidFill>
                      <a:latin typeface="Arial"/>
                      <a:ea typeface="ＭＳ Ｐゴシック"/>
                      <a:cs typeface="ＭＳ Ｐゴシック"/>
                    </a:rPr>
                    <a:t>dental</a:t>
                  </a:r>
                </a:p>
                <a:p>
                  <a:endParaRPr lang="en-US" dirty="0">
                    <a:solidFill>
                      <a:srgbClr val="FFFFFF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pic>
              <p:nvPicPr>
                <p:cNvPr id="64523" name="Picture 1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7" y="2011"/>
                  <a:ext cx="1302" cy="7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4288" name="Rectangle 12"/>
                <p:cNvSpPr>
                  <a:spLocks noChangeArrowheads="1"/>
                </p:cNvSpPr>
                <p:nvPr/>
              </p:nvSpPr>
              <p:spPr bwMode="auto">
                <a:xfrm>
                  <a:off x="3216" y="2776"/>
                  <a:ext cx="1217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+ 117 </a:t>
                  </a:r>
                  <a:r>
                    <a:rPr lang="en-US" dirty="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postcranial </a:t>
                  </a:r>
                </a:p>
              </p:txBody>
            </p:sp>
            <p:pic>
              <p:nvPicPr>
                <p:cNvPr id="64525" name="Picture 1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7" y="1007"/>
                  <a:ext cx="1834" cy="7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4290" name="Picture 14" descr="arrows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2" y="1392"/>
                  <a:ext cx="828" cy="2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291" name="Rectangle 15"/>
                <p:cNvSpPr>
                  <a:spLocks noChangeArrowheads="1"/>
                </p:cNvSpPr>
                <p:nvPr/>
              </p:nvSpPr>
              <p:spPr bwMode="auto">
                <a:xfrm>
                  <a:off x="1968" y="3089"/>
                  <a:ext cx="1224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2800">
                      <a:solidFill>
                        <a:srgbClr val="FF0000"/>
                      </a:solidFill>
                      <a:latin typeface="Arial"/>
                      <a:ea typeface="ＭＳ Ｐゴシック"/>
                      <a:cs typeface="ＭＳ Ｐゴシック"/>
                    </a:rPr>
                    <a:t>Postcranial</a:t>
                  </a:r>
                  <a:endParaRPr lang="en-US">
                    <a:solidFill>
                      <a:srgbClr val="FFFFFF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54283" name="Rectangle 17"/>
              <p:cNvSpPr>
                <a:spLocks noChangeArrowheads="1"/>
              </p:cNvSpPr>
              <p:nvPr/>
            </p:nvSpPr>
            <p:spPr bwMode="auto">
              <a:xfrm>
                <a:off x="1732" y="3742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54281" name="Rectangle 19"/>
            <p:cNvSpPr>
              <a:spLocks noChangeArrowheads="1"/>
            </p:cNvSpPr>
            <p:nvPr/>
          </p:nvSpPr>
          <p:spPr bwMode="auto">
            <a:xfrm>
              <a:off x="1440" y="1152"/>
              <a:ext cx="59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243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6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Prior Taxon Sampling </a:t>
            </a:r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838200" y="1219200"/>
            <a:ext cx="2132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66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gen., 5 sp.</a:t>
            </a:r>
          </a:p>
        </p:txBody>
      </p:sp>
      <p:graphicFrame>
        <p:nvGraphicFramePr>
          <p:cNvPr id="56323" name="Object 4"/>
          <p:cNvGraphicFramePr>
            <a:graphicFrameLocks noChangeAspect="1"/>
          </p:cNvGraphicFramePr>
          <p:nvPr/>
        </p:nvGraphicFramePr>
        <p:xfrm>
          <a:off x="1827213" y="3341688"/>
          <a:ext cx="5487987" cy="17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4" name="Document" r:id="rId4" imgW="5486400" imgH="177800" progId="Word.Document.8">
                  <p:embed/>
                </p:oleObj>
              </mc:Choice>
              <mc:Fallback>
                <p:oleObj name="Document" r:id="rId4" imgW="5486400" imgH="177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3341688"/>
                        <a:ext cx="5487987" cy="17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990600" y="2286000"/>
            <a:ext cx="20177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200" i="1">
              <a:solidFill>
                <a:srgbClr val="FFFFFF"/>
              </a:solidFill>
              <a:latin typeface="Helvetica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 vancleveae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Protictis schaffi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acutus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minutus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gracilis</a:t>
            </a: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5105400" y="2057400"/>
            <a:ext cx="21542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parvivorus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slyvestris</a:t>
            </a:r>
            <a:r>
              <a:rPr lang="en-US" sz="1600" i="1">
                <a:solidFill>
                  <a:srgbClr val="AE00E9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Oodectes herpestoides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Procynodictis vulpiceps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Quercygale</a:t>
            </a:r>
            <a:r>
              <a:rPr lang="en-US" sz="1600" i="1">
                <a:solidFill>
                  <a:srgbClr val="3366CC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angustidens</a:t>
            </a:r>
            <a:endParaRPr lang="en-US" sz="1600" i="1">
              <a:solidFill>
                <a:srgbClr val="3366CC"/>
              </a:solidFill>
              <a:latin typeface="Times New Roman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Tapocyon robustus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ovatus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profectus</a:t>
            </a:r>
          </a:p>
          <a:p>
            <a:endParaRPr lang="en-US" sz="1600" i="1">
              <a:solidFill>
                <a:srgbClr val="BAF2FF"/>
              </a:solidFill>
              <a:latin typeface="Times New Roman" charset="0"/>
              <a:ea typeface="ＭＳ Ｐゴシック"/>
              <a:cs typeface="ＭＳ Ｐゴシック"/>
            </a:endParaRPr>
          </a:p>
        </p:txBody>
      </p:sp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4498975" y="1219200"/>
            <a:ext cx="464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Basal Carnivoraformes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6 gen., 8 sp.</a:t>
            </a:r>
          </a:p>
        </p:txBody>
      </p:sp>
    </p:spTree>
    <p:extLst>
      <p:ext uri="{BB962C8B-B14F-4D97-AF65-F5344CB8AC3E}">
        <p14:creationId xmlns:p14="http://schemas.microsoft.com/office/powerpoint/2010/main" val="211057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Taxon Sampling</a:t>
            </a:r>
          </a:p>
        </p:txBody>
      </p:sp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838200" y="1219200"/>
            <a:ext cx="19637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66"/>
                </a:solidFill>
                <a:latin typeface="Arial"/>
                <a:ea typeface="ＭＳ Ｐゴシック"/>
                <a:cs typeface="ＭＳ Ｐゴシック"/>
              </a:rPr>
              <a:t>Viverravidae</a:t>
            </a:r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gen., 8 sp.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4876800" y="1219200"/>
            <a:ext cx="464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Basal Carnivoraformes </a:t>
            </a:r>
          </a:p>
          <a:p>
            <a:r>
              <a: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10 gen., 19 sp. 	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990600" y="2238375"/>
            <a:ext cx="20177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</a:t>
            </a:r>
            <a:r>
              <a:rPr lang="en-US" sz="1200" i="1">
                <a:solidFill>
                  <a:srgbClr val="FFFFFF"/>
                </a:solidFill>
                <a:latin typeface="Helvetica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protenus</a:t>
            </a:r>
            <a:endParaRPr lang="en-US" sz="1200" i="1">
              <a:solidFill>
                <a:srgbClr val="FFFFFF"/>
              </a:solidFill>
              <a:latin typeface="Helvetica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Didymictis vancleveae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Protictis schaffi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acutus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minutus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gracilis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sicarius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Viverravus sp. nov. 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5181600" y="2057400"/>
            <a:ext cx="21653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Dawsonicyon isami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exiguus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medius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parvivorus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petilus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slyvestris</a:t>
            </a:r>
            <a:r>
              <a:rPr lang="en-US" sz="1600" i="1">
                <a:solidFill>
                  <a:srgbClr val="AE00E9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uintensis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Miacis washakius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Oodectes herpestoides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Palaearctonyx meadi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PM 58053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Procynodictis vulpiceps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Quercygale</a:t>
            </a:r>
            <a:r>
              <a:rPr lang="en-US" sz="1600" i="1">
                <a:solidFill>
                  <a:srgbClr val="3366CC"/>
                </a:solidFill>
                <a:latin typeface="Times New Roman" charset="0"/>
                <a:ea typeface="ＭＳ Ｐゴシック"/>
                <a:cs typeface="ＭＳ Ｐゴシック"/>
              </a:rPr>
              <a:t> </a:t>
            </a:r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angustidens</a:t>
            </a:r>
            <a:endParaRPr lang="en-US" sz="1600" i="1">
              <a:solidFill>
                <a:srgbClr val="3366CC"/>
              </a:solidFill>
              <a:latin typeface="Times New Roman" charset="0"/>
              <a:ea typeface="ＭＳ Ｐゴシック"/>
              <a:cs typeface="ＭＳ Ｐゴシック"/>
            </a:endParaRP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Tapocyon robustus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Uintacyon vorax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Vassocyon promicrodon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ovatus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profectus</a:t>
            </a:r>
          </a:p>
          <a:p>
            <a:r>
              <a:rPr lang="en-US" sz="1600" i="1">
                <a:solidFill>
                  <a:srgbClr val="BAF2FF"/>
                </a:solidFill>
                <a:latin typeface="Times New Roman" charset="0"/>
                <a:ea typeface="ＭＳ Ｐゴシック"/>
                <a:cs typeface="ＭＳ Ｐゴシック"/>
              </a:rPr>
              <a:t>Vulpavus palustris</a:t>
            </a:r>
          </a:p>
          <a:p>
            <a:endParaRPr lang="en-US" sz="1600" i="1">
              <a:solidFill>
                <a:srgbClr val="BAF2FF"/>
              </a:solidFill>
              <a:latin typeface="Times New Roman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678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1499"/>
            <a:ext cx="7772400" cy="1143000"/>
          </a:xfrm>
        </p:spPr>
        <p:txBody>
          <a:bodyPr/>
          <a:lstStyle/>
          <a:p>
            <a:r>
              <a:rPr lang="en-US" sz="4000" dirty="0">
                <a:solidFill>
                  <a:srgbClr val="FADF62"/>
                </a:solidFill>
              </a:rPr>
              <a:t>Addition of fragmentary specimens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155700" y="4860926"/>
            <a:ext cx="28003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Miacis </a:t>
            </a:r>
            <a:r>
              <a:rPr lang="en-US" i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exiguus 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60/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243 characters scored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&gt; 25%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248400" y="4978400"/>
            <a:ext cx="28003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Miacis </a:t>
            </a:r>
            <a:r>
              <a:rPr lang="en-US" i="1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medius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69/243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characters scored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&gt;30%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aphicFrame>
        <p:nvGraphicFramePr>
          <p:cNvPr id="297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323386"/>
              </p:ext>
            </p:extLst>
          </p:nvPr>
        </p:nvGraphicFramePr>
        <p:xfrm>
          <a:off x="228600" y="2159000"/>
          <a:ext cx="4064000" cy="269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9" name="Image" r:id="rId4" imgW="4063779" imgH="2696953" progId="Photoshop.Image.7">
                  <p:embed/>
                </p:oleObj>
              </mc:Choice>
              <mc:Fallback>
                <p:oleObj name="Image" r:id="rId4" imgW="4063779" imgH="269695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59000"/>
                        <a:ext cx="4064000" cy="269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941086"/>
              </p:ext>
            </p:extLst>
          </p:nvPr>
        </p:nvGraphicFramePr>
        <p:xfrm>
          <a:off x="5486400" y="2082800"/>
          <a:ext cx="3454400" cy="281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0" name="Image" r:id="rId6" imgW="4063779" imgH="3311512" progId="Photoshop.Image.7">
                  <p:embed/>
                </p:oleObj>
              </mc:Choice>
              <mc:Fallback>
                <p:oleObj name="Image" r:id="rId6" imgW="4063779" imgH="331151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082800"/>
                        <a:ext cx="3454400" cy="281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94849" y="5245228"/>
            <a:ext cx="213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TO COME</a:t>
            </a:r>
          </a:p>
          <a:p>
            <a:r>
              <a:rPr lang="en-US" dirty="0" err="1" smtClean="0"/>
              <a:t>Palearctonyx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8980" y="5994312"/>
            <a:ext cx="278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34/</a:t>
            </a:r>
            <a:r>
              <a:rPr lang="en-US" dirty="0" smtClean="0"/>
              <a:t>243 characters scored</a:t>
            </a:r>
          </a:p>
          <a:p>
            <a:r>
              <a:rPr lang="en-US" dirty="0" smtClean="0"/>
              <a:t>  </a:t>
            </a:r>
            <a:r>
              <a:rPr lang="en-US" dirty="0" smtClean="0"/>
              <a:t>&gt; 15%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0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14303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6388"/>
            <a:ext cx="1966913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16954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15240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13716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86400"/>
            <a:ext cx="1752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13716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1752600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14478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19150"/>
            <a:ext cx="1066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10969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57600"/>
            <a:ext cx="1676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7049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14478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1752600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8827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22860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58908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14478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2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129540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3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16764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4" name="Picture 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12176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769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000" y="2131222"/>
            <a:ext cx="8407400" cy="3122606"/>
          </a:xfrm>
          <a:solidFill>
            <a:schemeClr val="bg1">
              <a:alpha val="83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30047"/>
                </a:solidFill>
              </a:rPr>
              <a:t>Phylogeny</a:t>
            </a:r>
            <a:endParaRPr lang="en-US" dirty="0" smtClean="0">
              <a:solidFill>
                <a:srgbClr val="030047"/>
              </a:solidFill>
            </a:endParaRPr>
          </a:p>
          <a:p>
            <a:r>
              <a:rPr lang="en-US" dirty="0" smtClean="0">
                <a:solidFill>
                  <a:srgbClr val="030047"/>
                </a:solidFill>
              </a:rPr>
              <a:t>What is Carnivora?  </a:t>
            </a:r>
            <a:endParaRPr lang="en-US" dirty="0" smtClean="0">
              <a:solidFill>
                <a:srgbClr val="030047"/>
              </a:solidFill>
            </a:endParaRPr>
          </a:p>
          <a:p>
            <a:r>
              <a:rPr lang="en-US" dirty="0" smtClean="0">
                <a:solidFill>
                  <a:srgbClr val="030047"/>
                </a:solidFill>
              </a:rPr>
              <a:t>F</a:t>
            </a:r>
            <a:r>
              <a:rPr lang="en-US" dirty="0" smtClean="0">
                <a:solidFill>
                  <a:srgbClr val="030047"/>
                </a:solidFill>
              </a:rPr>
              <a:t>ossil </a:t>
            </a:r>
            <a:r>
              <a:rPr lang="en-US" dirty="0" smtClean="0">
                <a:solidFill>
                  <a:srgbClr val="030047"/>
                </a:solidFill>
              </a:rPr>
              <a:t>relatives of </a:t>
            </a:r>
            <a:r>
              <a:rPr lang="en-US" dirty="0" smtClean="0">
                <a:solidFill>
                  <a:srgbClr val="030047"/>
                </a:solidFill>
              </a:rPr>
              <a:t>Carnivora - Carnivoramorpha</a:t>
            </a:r>
            <a:endParaRPr lang="en-US" dirty="0" smtClean="0">
              <a:solidFill>
                <a:srgbClr val="030047"/>
              </a:solidFill>
            </a:endParaRPr>
          </a:p>
          <a:p>
            <a:r>
              <a:rPr lang="en-US" dirty="0" smtClean="0">
                <a:solidFill>
                  <a:srgbClr val="030047"/>
                </a:solidFill>
              </a:rPr>
              <a:t>Phylogeny of the Carnivoramorpha</a:t>
            </a:r>
          </a:p>
          <a:p>
            <a:r>
              <a:rPr lang="en-US" dirty="0" smtClean="0">
                <a:solidFill>
                  <a:srgbClr val="030047"/>
                </a:solidFill>
              </a:rPr>
              <a:t>Locomotor and Diet evolution</a:t>
            </a:r>
          </a:p>
        </p:txBody>
      </p:sp>
    </p:spTree>
    <p:extLst>
      <p:ext uri="{BB962C8B-B14F-4D97-AF65-F5344CB8AC3E}">
        <p14:creationId xmlns:p14="http://schemas.microsoft.com/office/powerpoint/2010/main" val="358403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nalysis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10600" cy="48768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243 characters</a:t>
            </a:r>
          </a:p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60 taxa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8 Viverravidae (3 genera)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19 basal Carnivoraformes (10 genera, 8 </a:t>
            </a:r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 altLang="ja-JP">
                <a:latin typeface="Arial" charset="0"/>
                <a:ea typeface="ＭＳ Ｐゴシック" charset="0"/>
              </a:rPr>
              <a:t>Miacis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)</a:t>
            </a:r>
          </a:p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Parsimony analysis in TNT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New Technology Search 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Find a shortest topology 100 times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Traditional search with TBR branch swapping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Upon trees generated in the previous search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5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overall-cr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75618" y="-480218"/>
            <a:ext cx="5954713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6962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5614988" y="6096000"/>
            <a:ext cx="330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3 trees of length 1252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1752600" y="6096000"/>
            <a:ext cx="374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CI: .236 RI: .590 RC: .140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603250" y="838200"/>
            <a:ext cx="6102350" cy="2286000"/>
            <a:chOff x="380" y="528"/>
            <a:chExt cx="3844" cy="1440"/>
          </a:xfrm>
        </p:grpSpPr>
        <p:sp>
          <p:nvSpPr>
            <p:cNvPr id="75783" name="AutoShape 7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81" name="Rectangle 8"/>
            <p:cNvSpPr>
              <a:spLocks noChangeArrowheads="1"/>
            </p:cNvSpPr>
            <p:nvPr/>
          </p:nvSpPr>
          <p:spPr bwMode="auto">
            <a:xfrm>
              <a:off x="380" y="528"/>
              <a:ext cx="10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Carnivora</a:t>
              </a:r>
            </a:p>
          </p:txBody>
        </p:sp>
      </p:grp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609600" y="1600200"/>
            <a:ext cx="6805613" cy="1295400"/>
            <a:chOff x="369" y="1008"/>
            <a:chExt cx="4287" cy="816"/>
          </a:xfrm>
        </p:grpSpPr>
        <p:sp>
          <p:nvSpPr>
            <p:cNvPr id="75786" name="AutoShape 10"/>
            <p:cNvSpPr>
              <a:spLocks noChangeArrowheads="1"/>
            </p:cNvSpPr>
            <p:nvPr/>
          </p:nvSpPr>
          <p:spPr bwMode="auto">
            <a:xfrm>
              <a:off x="4464" y="1632"/>
              <a:ext cx="192" cy="192"/>
            </a:xfrm>
            <a:prstGeom prst="star5">
              <a:avLst/>
            </a:prstGeom>
            <a:solidFill>
              <a:srgbClr val="66CCFF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79" name="Rectangle 11"/>
            <p:cNvSpPr>
              <a:spLocks noChangeArrowheads="1"/>
            </p:cNvSpPr>
            <p:nvPr/>
          </p:nvSpPr>
          <p:spPr bwMode="auto">
            <a:xfrm>
              <a:off x="369" y="1008"/>
              <a:ext cx="11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66CCFF"/>
                  </a:solidFill>
                  <a:latin typeface="Arial"/>
                  <a:ea typeface="ＭＳ Ｐゴシック"/>
                  <a:cs typeface="ＭＳ Ｐゴシック"/>
                </a:rPr>
                <a:t>Caniformia</a:t>
              </a:r>
            </a:p>
          </p:txBody>
        </p:sp>
      </p:grpSp>
      <p:grpSp>
        <p:nvGrpSpPr>
          <p:cNvPr id="75788" name="Group 12"/>
          <p:cNvGrpSpPr>
            <a:grpSpLocks/>
          </p:cNvGrpSpPr>
          <p:nvPr/>
        </p:nvGrpSpPr>
        <p:grpSpPr bwMode="auto">
          <a:xfrm>
            <a:off x="609600" y="1219200"/>
            <a:ext cx="5410200" cy="1676400"/>
            <a:chOff x="384" y="768"/>
            <a:chExt cx="3408" cy="1056"/>
          </a:xfrm>
        </p:grpSpPr>
        <p:sp>
          <p:nvSpPr>
            <p:cNvPr id="75789" name="AutoShape 13"/>
            <p:cNvSpPr>
              <a:spLocks noChangeArrowheads="1"/>
            </p:cNvSpPr>
            <p:nvPr/>
          </p:nvSpPr>
          <p:spPr bwMode="auto">
            <a:xfrm>
              <a:off x="3600" y="1632"/>
              <a:ext cx="192" cy="192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2477" name="Rectangle 14"/>
            <p:cNvSpPr>
              <a:spLocks noChangeArrowheads="1"/>
            </p:cNvSpPr>
            <p:nvPr/>
          </p:nvSpPr>
          <p:spPr bwMode="auto">
            <a:xfrm>
              <a:off x="384" y="768"/>
              <a:ext cx="10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"/>
                  <a:ea typeface="ＭＳ Ｐゴシック"/>
                  <a:cs typeface="ＭＳ Ｐゴシック"/>
                </a:rPr>
                <a:t>Feliformia</a:t>
              </a:r>
              <a:endPara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62473" name="Rectangle 18"/>
          <p:cNvSpPr>
            <a:spLocks noChangeArrowheads="1"/>
          </p:cNvSpPr>
          <p:nvPr/>
        </p:nvSpPr>
        <p:spPr bwMode="auto">
          <a:xfrm>
            <a:off x="6324600" y="4191000"/>
            <a:ext cx="26241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Matrix size</a:t>
            </a:r>
          </a:p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243 Characters</a:t>
            </a:r>
          </a:p>
          <a:p>
            <a:r>
              <a:rPr lang="en-US" b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60 Taxa</a:t>
            </a:r>
          </a:p>
        </p:txBody>
      </p:sp>
    </p:spTree>
    <p:extLst>
      <p:ext uri="{BB962C8B-B14F-4D97-AF65-F5344CB8AC3E}">
        <p14:creationId xmlns:p14="http://schemas.microsoft.com/office/powerpoint/2010/main" val="18724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620000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6200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Non-Crown Carnivoramorpha</a:t>
            </a:r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auto">
          <a:xfrm>
            <a:off x="3200400" y="5410200"/>
            <a:ext cx="304800" cy="304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4911725" y="152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355600" y="776288"/>
            <a:ext cx="1997075" cy="5395912"/>
            <a:chOff x="224" y="489"/>
            <a:chExt cx="1258" cy="3399"/>
          </a:xfrm>
        </p:grpSpPr>
        <p:sp>
          <p:nvSpPr>
            <p:cNvPr id="79880" name="AutoShape 8"/>
            <p:cNvSpPr>
              <a:spLocks noChangeArrowheads="1"/>
            </p:cNvSpPr>
            <p:nvPr/>
          </p:nvSpPr>
          <p:spPr bwMode="auto">
            <a:xfrm>
              <a:off x="768" y="3696"/>
              <a:ext cx="192" cy="192"/>
            </a:xfrm>
            <a:prstGeom prst="star5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83" name="Rectangle 9"/>
            <p:cNvSpPr>
              <a:spLocks noChangeArrowheads="1"/>
            </p:cNvSpPr>
            <p:nvPr/>
          </p:nvSpPr>
          <p:spPr bwMode="auto">
            <a:xfrm>
              <a:off x="224" y="489"/>
              <a:ext cx="12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FF00"/>
                  </a:solidFill>
                  <a:latin typeface="Arial"/>
                  <a:ea typeface="ＭＳ Ｐゴシック"/>
                  <a:cs typeface="ＭＳ Ｐゴシック"/>
                </a:rPr>
                <a:t>Viverravidae</a:t>
              </a: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>
            <a:off x="381000" y="1219200"/>
            <a:ext cx="4191000" cy="4876800"/>
            <a:chOff x="240" y="768"/>
            <a:chExt cx="2640" cy="3072"/>
          </a:xfrm>
        </p:grpSpPr>
        <p:sp>
          <p:nvSpPr>
            <p:cNvPr id="79883" name="AutoShape 11"/>
            <p:cNvSpPr>
              <a:spLocks noChangeArrowheads="1"/>
            </p:cNvSpPr>
            <p:nvPr/>
          </p:nvSpPr>
          <p:spPr bwMode="auto">
            <a:xfrm>
              <a:off x="2688" y="3648"/>
              <a:ext cx="192" cy="192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81" name="Rectangle 12"/>
            <p:cNvSpPr>
              <a:spLocks noChangeArrowheads="1"/>
            </p:cNvSpPr>
            <p:nvPr/>
          </p:nvSpPr>
          <p:spPr bwMode="auto">
            <a:xfrm>
              <a:off x="240" y="768"/>
              <a:ext cx="16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FF"/>
                  </a:solidFill>
                  <a:latin typeface="Arial"/>
                  <a:ea typeface="ＭＳ Ｐゴシック"/>
                  <a:cs typeface="ＭＳ Ｐゴシック"/>
                </a:rPr>
                <a:t>Carnivoraformes</a:t>
              </a:r>
            </a:p>
          </p:txBody>
        </p:sp>
      </p:grp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7854546" y="2318150"/>
            <a:ext cx="304800" cy="3048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3048000" y="685800"/>
            <a:ext cx="5260975" cy="2895600"/>
            <a:chOff x="1920" y="432"/>
            <a:chExt cx="3314" cy="1824"/>
          </a:xfrm>
        </p:grpSpPr>
        <p:sp>
          <p:nvSpPr>
            <p:cNvPr id="66571" name="AutoShape 17"/>
            <p:cNvSpPr>
              <a:spLocks noChangeAspect="1" noChangeArrowheads="1"/>
            </p:cNvSpPr>
            <p:nvPr/>
          </p:nvSpPr>
          <p:spPr bwMode="auto">
            <a:xfrm>
              <a:off x="3262" y="2112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2" name="AutoShape 18"/>
            <p:cNvSpPr>
              <a:spLocks noChangeAspect="1" noChangeArrowheads="1"/>
            </p:cNvSpPr>
            <p:nvPr/>
          </p:nvSpPr>
          <p:spPr bwMode="auto">
            <a:xfrm>
              <a:off x="3406" y="1728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3" name="AutoShape 19"/>
            <p:cNvSpPr>
              <a:spLocks noChangeAspect="1" noChangeArrowheads="1"/>
            </p:cNvSpPr>
            <p:nvPr/>
          </p:nvSpPr>
          <p:spPr bwMode="auto">
            <a:xfrm>
              <a:off x="3840" y="624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4" name="AutoShape 20"/>
            <p:cNvSpPr>
              <a:spLocks noChangeAspect="1" noChangeArrowheads="1"/>
            </p:cNvSpPr>
            <p:nvPr/>
          </p:nvSpPr>
          <p:spPr bwMode="auto">
            <a:xfrm>
              <a:off x="1920" y="1248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5" name="AutoShape 21"/>
            <p:cNvSpPr>
              <a:spLocks noChangeAspect="1" noChangeArrowheads="1"/>
            </p:cNvSpPr>
            <p:nvPr/>
          </p:nvSpPr>
          <p:spPr bwMode="auto">
            <a:xfrm>
              <a:off x="2064" y="1296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6" name="AutoShape 22"/>
            <p:cNvSpPr>
              <a:spLocks noChangeAspect="1" noChangeArrowheads="1"/>
            </p:cNvSpPr>
            <p:nvPr/>
          </p:nvSpPr>
          <p:spPr bwMode="auto">
            <a:xfrm>
              <a:off x="5088" y="432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6577" name="AutoShape 23"/>
            <p:cNvSpPr>
              <a:spLocks noChangeAspect="1" noChangeArrowheads="1"/>
            </p:cNvSpPr>
            <p:nvPr/>
          </p:nvSpPr>
          <p:spPr bwMode="auto">
            <a:xfrm>
              <a:off x="3552" y="1344"/>
              <a:ext cx="146" cy="144"/>
            </a:xfrm>
            <a:custGeom>
              <a:avLst/>
              <a:gdLst>
                <a:gd name="T0" fmla="*/ 73 w 21600"/>
                <a:gd name="T1" fmla="*/ 0 h 21600"/>
                <a:gd name="T2" fmla="*/ 21 w 21600"/>
                <a:gd name="T3" fmla="*/ 21 h 21600"/>
                <a:gd name="T4" fmla="*/ 0 w 21600"/>
                <a:gd name="T5" fmla="*/ 72 h 21600"/>
                <a:gd name="T6" fmla="*/ 21 w 21600"/>
                <a:gd name="T7" fmla="*/ 123 h 21600"/>
                <a:gd name="T8" fmla="*/ 73 w 21600"/>
                <a:gd name="T9" fmla="*/ 144 h 21600"/>
                <a:gd name="T10" fmla="*/ 125 w 21600"/>
                <a:gd name="T11" fmla="*/ 123 h 21600"/>
                <a:gd name="T12" fmla="*/ 146 w 21600"/>
                <a:gd name="T13" fmla="*/ 72 h 21600"/>
                <a:gd name="T14" fmla="*/ 125 w 21600"/>
                <a:gd name="T15" fmla="*/ 2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7 w 21600"/>
                <a:gd name="T25" fmla="*/ 3150 h 21600"/>
                <a:gd name="T26" fmla="*/ 18493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3886200" y="838200"/>
            <a:ext cx="0" cy="1066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407655"/>
              </p:ext>
            </p:extLst>
          </p:nvPr>
        </p:nvGraphicFramePr>
        <p:xfrm>
          <a:off x="4382503" y="609600"/>
          <a:ext cx="76099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Image" r:id="rId5" imgW="761776" imgH="915848" progId="Photoshop.Image.7">
                  <p:embed/>
                </p:oleObj>
              </mc:Choice>
              <mc:Fallback>
                <p:oleObj name="Image" r:id="rId5" imgW="761776" imgH="91584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2503" y="609600"/>
                        <a:ext cx="76099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620000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696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Non-Crown Carnivoramorpha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911725" y="152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68612" name="Group 5"/>
          <p:cNvGrpSpPr>
            <a:grpSpLocks/>
          </p:cNvGrpSpPr>
          <p:nvPr/>
        </p:nvGrpSpPr>
        <p:grpSpPr bwMode="auto">
          <a:xfrm>
            <a:off x="355600" y="776288"/>
            <a:ext cx="1997075" cy="5395912"/>
            <a:chOff x="224" y="489"/>
            <a:chExt cx="1258" cy="3399"/>
          </a:xfrm>
        </p:grpSpPr>
        <p:sp>
          <p:nvSpPr>
            <p:cNvPr id="81926" name="AutoShape 6"/>
            <p:cNvSpPr>
              <a:spLocks noChangeArrowheads="1"/>
            </p:cNvSpPr>
            <p:nvPr/>
          </p:nvSpPr>
          <p:spPr bwMode="auto">
            <a:xfrm>
              <a:off x="768" y="3696"/>
              <a:ext cx="192" cy="192"/>
            </a:xfrm>
            <a:prstGeom prst="star5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8647" name="Rectangle 7"/>
            <p:cNvSpPr>
              <a:spLocks noChangeArrowheads="1"/>
            </p:cNvSpPr>
            <p:nvPr/>
          </p:nvSpPr>
          <p:spPr bwMode="auto">
            <a:xfrm>
              <a:off x="224" y="489"/>
              <a:ext cx="12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FF00"/>
                  </a:solidFill>
                  <a:latin typeface="Arial"/>
                  <a:ea typeface="ＭＳ Ｐゴシック"/>
                  <a:cs typeface="ＭＳ Ｐゴシック"/>
                </a:rPr>
                <a:t>Viverravidae</a:t>
              </a:r>
            </a:p>
          </p:txBody>
        </p:sp>
      </p:grpSp>
      <p:grpSp>
        <p:nvGrpSpPr>
          <p:cNvPr id="68613" name="Group 8"/>
          <p:cNvGrpSpPr>
            <a:grpSpLocks/>
          </p:cNvGrpSpPr>
          <p:nvPr/>
        </p:nvGrpSpPr>
        <p:grpSpPr bwMode="auto">
          <a:xfrm>
            <a:off x="381000" y="1219200"/>
            <a:ext cx="4191000" cy="4876800"/>
            <a:chOff x="240" y="768"/>
            <a:chExt cx="2640" cy="3072"/>
          </a:xfrm>
        </p:grpSpPr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>
              <a:off x="2688" y="3648"/>
              <a:ext cx="192" cy="192"/>
            </a:xfrm>
            <a:prstGeom prst="star5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8645" name="Rectangle 10"/>
            <p:cNvSpPr>
              <a:spLocks noChangeArrowheads="1"/>
            </p:cNvSpPr>
            <p:nvPr/>
          </p:nvSpPr>
          <p:spPr bwMode="auto">
            <a:xfrm>
              <a:off x="240" y="768"/>
              <a:ext cx="16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FF"/>
                  </a:solidFill>
                  <a:latin typeface="Arial"/>
                  <a:ea typeface="ＭＳ Ｐゴシック"/>
                  <a:cs typeface="ＭＳ Ｐゴシック"/>
                </a:rPr>
                <a:t>Carnivoraformes</a:t>
              </a:r>
            </a:p>
          </p:txBody>
        </p:sp>
      </p:grpSp>
      <p:sp>
        <p:nvSpPr>
          <p:cNvPr id="81932" name="AutoShape 12"/>
          <p:cNvSpPr>
            <a:spLocks noChangeArrowheads="1"/>
          </p:cNvSpPr>
          <p:nvPr/>
        </p:nvSpPr>
        <p:spPr bwMode="auto">
          <a:xfrm>
            <a:off x="7883525" y="2286000"/>
            <a:ext cx="304800" cy="3048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15" name="Rectangle 14"/>
          <p:cNvSpPr>
            <a:spLocks noChangeArrowheads="1"/>
          </p:cNvSpPr>
          <p:nvPr/>
        </p:nvSpPr>
        <p:spPr bwMode="auto">
          <a:xfrm>
            <a:off x="2971800" y="64008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5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16" name="Rectangle 15"/>
          <p:cNvSpPr>
            <a:spLocks noChangeArrowheads="1"/>
          </p:cNvSpPr>
          <p:nvPr/>
        </p:nvSpPr>
        <p:spPr bwMode="auto">
          <a:xfrm>
            <a:off x="1371600" y="60198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00FF00"/>
                </a:solidFill>
                <a:latin typeface="Arial"/>
                <a:ea typeface="ＭＳ Ｐゴシック"/>
                <a:cs typeface="ＭＳ Ｐゴシック"/>
              </a:rPr>
              <a:t>4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1108075" y="5135563"/>
            <a:ext cx="3397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FF00"/>
                </a:solidFill>
                <a:latin typeface="Arial"/>
                <a:ea typeface="ＭＳ Ｐゴシック"/>
                <a:cs typeface="ＭＳ Ｐゴシック"/>
              </a:rPr>
              <a:t>4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18" name="Rectangle 17"/>
          <p:cNvSpPr>
            <a:spLocks noChangeArrowheads="1"/>
          </p:cNvSpPr>
          <p:nvPr/>
        </p:nvSpPr>
        <p:spPr bwMode="auto">
          <a:xfrm>
            <a:off x="1676400" y="55626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FF00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19" name="Rectangle 18"/>
          <p:cNvSpPr>
            <a:spLocks noChangeArrowheads="1"/>
          </p:cNvSpPr>
          <p:nvPr/>
        </p:nvSpPr>
        <p:spPr bwMode="auto">
          <a:xfrm>
            <a:off x="2022475" y="51054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FF00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0" name="Rectangle 19"/>
          <p:cNvSpPr>
            <a:spLocks noChangeArrowheads="1"/>
          </p:cNvSpPr>
          <p:nvPr/>
        </p:nvSpPr>
        <p:spPr bwMode="auto">
          <a:xfrm>
            <a:off x="2362200" y="4648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FF00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1" name="Rectangle 20"/>
          <p:cNvSpPr>
            <a:spLocks noChangeArrowheads="1"/>
          </p:cNvSpPr>
          <p:nvPr/>
        </p:nvSpPr>
        <p:spPr bwMode="auto">
          <a:xfrm>
            <a:off x="4156075" y="60198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4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2" name="Rectangle 21"/>
          <p:cNvSpPr>
            <a:spLocks noChangeArrowheads="1"/>
          </p:cNvSpPr>
          <p:nvPr/>
        </p:nvSpPr>
        <p:spPr bwMode="auto">
          <a:xfrm>
            <a:off x="7010400" y="38100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4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3" name="Rectangle 22"/>
          <p:cNvSpPr>
            <a:spLocks noChangeArrowheads="1"/>
          </p:cNvSpPr>
          <p:nvPr/>
        </p:nvSpPr>
        <p:spPr bwMode="auto">
          <a:xfrm>
            <a:off x="7162800" y="3459163"/>
            <a:ext cx="3397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4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4" name="Rectangle 23"/>
          <p:cNvSpPr>
            <a:spLocks noChangeArrowheads="1"/>
          </p:cNvSpPr>
          <p:nvPr/>
        </p:nvSpPr>
        <p:spPr bwMode="auto">
          <a:xfrm>
            <a:off x="7391400" y="28956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6</a:t>
            </a:r>
            <a:endParaRPr lang="en-US" dirty="0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5" name="Rectangle 24"/>
          <p:cNvSpPr>
            <a:spLocks noChangeArrowheads="1"/>
          </p:cNvSpPr>
          <p:nvPr/>
        </p:nvSpPr>
        <p:spPr bwMode="auto">
          <a:xfrm>
            <a:off x="6096000" y="3840163"/>
            <a:ext cx="3397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2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6" name="Rectangle 25"/>
          <p:cNvSpPr>
            <a:spLocks noChangeArrowheads="1"/>
          </p:cNvSpPr>
          <p:nvPr/>
        </p:nvSpPr>
        <p:spPr bwMode="auto">
          <a:xfrm>
            <a:off x="6705600" y="4267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2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7" name="Rectangle 26"/>
          <p:cNvSpPr>
            <a:spLocks noChangeArrowheads="1"/>
          </p:cNvSpPr>
          <p:nvPr/>
        </p:nvSpPr>
        <p:spPr bwMode="auto">
          <a:xfrm>
            <a:off x="6289675" y="3505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2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8" name="Rectangle 27"/>
          <p:cNvSpPr>
            <a:spLocks noChangeArrowheads="1"/>
          </p:cNvSpPr>
          <p:nvPr/>
        </p:nvSpPr>
        <p:spPr bwMode="auto">
          <a:xfrm>
            <a:off x="6442075" y="29718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2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29" name="Rectangle 28"/>
          <p:cNvSpPr>
            <a:spLocks noChangeArrowheads="1"/>
          </p:cNvSpPr>
          <p:nvPr/>
        </p:nvSpPr>
        <p:spPr bwMode="auto">
          <a:xfrm>
            <a:off x="6248400" y="47244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0" name="Rectangle 29"/>
          <p:cNvSpPr>
            <a:spLocks noChangeArrowheads="1"/>
          </p:cNvSpPr>
          <p:nvPr/>
        </p:nvSpPr>
        <p:spPr bwMode="auto">
          <a:xfrm>
            <a:off x="5791200" y="51054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1" name="Rectangle 30"/>
          <p:cNvSpPr>
            <a:spLocks noChangeArrowheads="1"/>
          </p:cNvSpPr>
          <p:nvPr/>
        </p:nvSpPr>
        <p:spPr bwMode="auto">
          <a:xfrm>
            <a:off x="5486400" y="55626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2" name="Rectangle 31"/>
          <p:cNvSpPr>
            <a:spLocks noChangeArrowheads="1"/>
          </p:cNvSpPr>
          <p:nvPr/>
        </p:nvSpPr>
        <p:spPr bwMode="auto">
          <a:xfrm>
            <a:off x="3200400" y="4267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3" name="Rectangle 32"/>
          <p:cNvSpPr>
            <a:spLocks noChangeArrowheads="1"/>
          </p:cNvSpPr>
          <p:nvPr/>
        </p:nvSpPr>
        <p:spPr bwMode="auto">
          <a:xfrm>
            <a:off x="3657600" y="4267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4" name="Rectangle 33"/>
          <p:cNvSpPr>
            <a:spLocks noChangeArrowheads="1"/>
          </p:cNvSpPr>
          <p:nvPr/>
        </p:nvSpPr>
        <p:spPr bwMode="auto">
          <a:xfrm>
            <a:off x="4800600" y="33528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5" name="Rectangle 34"/>
          <p:cNvSpPr>
            <a:spLocks noChangeArrowheads="1"/>
          </p:cNvSpPr>
          <p:nvPr/>
        </p:nvSpPr>
        <p:spPr bwMode="auto">
          <a:xfrm>
            <a:off x="4648200" y="38100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6" name="Rectangle 35"/>
          <p:cNvSpPr>
            <a:spLocks noChangeArrowheads="1"/>
          </p:cNvSpPr>
          <p:nvPr/>
        </p:nvSpPr>
        <p:spPr bwMode="auto">
          <a:xfrm>
            <a:off x="4419600" y="4267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7" name="Rectangle 36"/>
          <p:cNvSpPr>
            <a:spLocks noChangeArrowheads="1"/>
          </p:cNvSpPr>
          <p:nvPr/>
        </p:nvSpPr>
        <p:spPr bwMode="auto">
          <a:xfrm>
            <a:off x="4232275" y="46482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8" name="Rectangle 37"/>
          <p:cNvSpPr>
            <a:spLocks noChangeArrowheads="1"/>
          </p:cNvSpPr>
          <p:nvPr/>
        </p:nvSpPr>
        <p:spPr bwMode="auto">
          <a:xfrm>
            <a:off x="3810000" y="51054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39" name="Rectangle 38"/>
          <p:cNvSpPr>
            <a:spLocks noChangeArrowheads="1"/>
          </p:cNvSpPr>
          <p:nvPr/>
        </p:nvSpPr>
        <p:spPr bwMode="auto">
          <a:xfrm>
            <a:off x="3429000" y="4754563"/>
            <a:ext cx="3397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40" name="Rectangle 39"/>
          <p:cNvSpPr>
            <a:spLocks noChangeArrowheads="1"/>
          </p:cNvSpPr>
          <p:nvPr/>
        </p:nvSpPr>
        <p:spPr bwMode="auto">
          <a:xfrm>
            <a:off x="3317875" y="55626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FF"/>
                </a:solidFill>
                <a:latin typeface="Arial"/>
                <a:ea typeface="ＭＳ Ｐゴシック"/>
                <a:cs typeface="ＭＳ Ｐゴシック"/>
              </a:rPr>
              <a:t>1</a:t>
            </a:r>
            <a:endParaRPr lang="en-US">
              <a:solidFill>
                <a:srgbClr val="FF00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8641" name="Rectangle 40"/>
          <p:cNvSpPr>
            <a:spLocks noChangeArrowheads="1"/>
          </p:cNvSpPr>
          <p:nvPr/>
        </p:nvSpPr>
        <p:spPr bwMode="auto">
          <a:xfrm>
            <a:off x="7696200" y="2590800"/>
            <a:ext cx="339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6</a:t>
            </a: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8725" y="5911334"/>
            <a:ext cx="196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= Support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5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831255"/>
              </p:ext>
            </p:extLst>
          </p:nvPr>
        </p:nvGraphicFramePr>
        <p:xfrm>
          <a:off x="1138237" y="1359932"/>
          <a:ext cx="2811463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" name="Image" r:id="rId4" imgW="761776" imgH="915848" progId="Photoshop.Image.7">
                  <p:embed/>
                </p:oleObj>
              </mc:Choice>
              <mc:Fallback>
                <p:oleObj name="Image" r:id="rId4" imgW="761776" imgH="91584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7" y="1359932"/>
                        <a:ext cx="2811463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76400" y="4801632"/>
            <a:ext cx="542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Vulpavus</a:t>
            </a:r>
            <a:r>
              <a:rPr lang="en-US" dirty="0" smtClean="0"/>
              <a:t> found NOT to be basal /1</a:t>
            </a:r>
            <a:r>
              <a:rPr lang="en-US" baseline="30000" dirty="0" smtClean="0"/>
              <a:t>st</a:t>
            </a:r>
            <a:r>
              <a:rPr lang="en-US" dirty="0" smtClean="0"/>
              <a:t> Carnivoraform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210464"/>
              </p:ext>
            </p:extLst>
          </p:nvPr>
        </p:nvGraphicFramePr>
        <p:xfrm>
          <a:off x="5270500" y="2490232"/>
          <a:ext cx="2082800" cy="173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Image" r:id="rId6" imgW="4063779" imgH="3388176" progId="Photoshop.Image.7">
                  <p:embed/>
                </p:oleObj>
              </mc:Choice>
              <mc:Fallback>
                <p:oleObj name="Image" r:id="rId6" imgW="4063779" imgH="338817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0" y="2490232"/>
                        <a:ext cx="2082800" cy="1736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57130" y="5625068"/>
            <a:ext cx="3969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Vulpavus</a:t>
            </a:r>
            <a:r>
              <a:rPr lang="en-US" dirty="0" smtClean="0"/>
              <a:t> reconstructed as </a:t>
            </a:r>
            <a:r>
              <a:rPr lang="en-US" dirty="0" smtClean="0">
                <a:solidFill>
                  <a:srgbClr val="00FFFF"/>
                </a:solidFill>
              </a:rPr>
              <a:t>arboreal </a:t>
            </a:r>
            <a:endParaRPr lang="en-US" dirty="0" smtClean="0"/>
          </a:p>
          <a:p>
            <a:r>
              <a:rPr lang="en-US" dirty="0" smtClean="0">
                <a:solidFill>
                  <a:srgbClr val="00FFFF"/>
                </a:solidFill>
              </a:rPr>
              <a:t> 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255032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FADF62"/>
                </a:solidFill>
              </a:rPr>
              <a:t>Vulpavus</a:t>
            </a:r>
            <a:endParaRPr lang="en-US" i="1" dirty="0">
              <a:solidFill>
                <a:srgbClr val="FADF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6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596" y="1181100"/>
            <a:ext cx="5125624" cy="5469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9601" y="5790218"/>
            <a:ext cx="36491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Spaulding and Flynn, 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Evolution of Locomotor Modes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0290" y="1181100"/>
            <a:ext cx="302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method - standard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922" y="5256670"/>
            <a:ext cx="1765790" cy="1067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365" y="6466061"/>
            <a:ext cx="3418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placeholder graphics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4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Indicators of Locomotor mode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7" name="Picture 6" descr="Screen shot 2011-11-08 at 1.45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72571"/>
            <a:ext cx="5139042" cy="1589729"/>
          </a:xfrm>
          <a:prstGeom prst="rect">
            <a:avLst/>
          </a:prstGeom>
        </p:spPr>
      </p:pic>
      <p:pic>
        <p:nvPicPr>
          <p:cNvPr id="8" name="Picture 7" descr="Screen shot 2011-11-08 at 1.47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17900"/>
            <a:ext cx="3390882" cy="3073400"/>
          </a:xfrm>
          <a:prstGeom prst="rect">
            <a:avLst/>
          </a:prstGeom>
        </p:spPr>
      </p:pic>
      <p:pic>
        <p:nvPicPr>
          <p:cNvPr id="10" name="Picture 9" descr="Screen shot 2011-11-08 at 1.49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4121150"/>
            <a:ext cx="1622900" cy="2470150"/>
          </a:xfrm>
          <a:prstGeom prst="rect">
            <a:avLst/>
          </a:prstGeom>
        </p:spPr>
      </p:pic>
      <p:pic>
        <p:nvPicPr>
          <p:cNvPr id="12" name="Picture 11" descr="Screen shot 2011-11-08 at 1.49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72" y="4121150"/>
            <a:ext cx="1742956" cy="2470150"/>
          </a:xfrm>
          <a:prstGeom prst="rect">
            <a:avLst/>
          </a:prstGeom>
        </p:spPr>
      </p:pic>
      <p:pic>
        <p:nvPicPr>
          <p:cNvPr id="13" name="Picture 12" descr="Screen shot 2011-11-08 at 1.51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30" y="1209648"/>
            <a:ext cx="1370720" cy="2663852"/>
          </a:xfrm>
          <a:prstGeom prst="rect">
            <a:avLst/>
          </a:prstGeom>
        </p:spPr>
      </p:pic>
      <p:pic>
        <p:nvPicPr>
          <p:cNvPr id="14" name="Picture 13" descr="Screen shot 2011-11-08 at 1.51.3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0" y="1209648"/>
            <a:ext cx="1606550" cy="2663852"/>
          </a:xfrm>
          <a:prstGeom prst="rect">
            <a:avLst/>
          </a:prstGeom>
        </p:spPr>
      </p:pic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831466" y="1245519"/>
            <a:ext cx="502531" cy="6851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8298568" y="2527300"/>
            <a:ext cx="845431" cy="2640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7638169" y="4800600"/>
            <a:ext cx="845431" cy="2640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3205868" y="6223000"/>
            <a:ext cx="845431" cy="2640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2783152" y="3385873"/>
            <a:ext cx="845431" cy="2640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>
            <a:off x="2052020" y="1409700"/>
            <a:ext cx="513379" cy="490107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508000" y="3267819"/>
            <a:ext cx="350220" cy="490107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373680" y="5796393"/>
            <a:ext cx="235920" cy="490107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836530" y="2712508"/>
            <a:ext cx="820138" cy="24505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4130809" y="5234939"/>
            <a:ext cx="687954" cy="260774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2643" y="158928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SCAPULA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45916" y="124551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FEMUR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0966" y="5495713"/>
            <a:ext cx="135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HUMERUS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25726" y="6221968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1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Evolution of Locomotor Modes</a:t>
            </a:r>
          </a:p>
        </p:txBody>
      </p:sp>
      <p:pic>
        <p:nvPicPr>
          <p:cNvPr id="72706" name="Picture 8" descr="loco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5992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carnivoramor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486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carnivorafor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5159375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crow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590800"/>
            <a:ext cx="12731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3" descr="stemfor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1905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4" descr="basalsu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1247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viv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4648200"/>
            <a:ext cx="773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 descr="termina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Rectangle 17"/>
          <p:cNvSpPr>
            <a:spLocks noChangeArrowheads="1"/>
          </p:cNvSpPr>
          <p:nvPr/>
        </p:nvSpPr>
        <p:spPr bwMode="auto">
          <a:xfrm>
            <a:off x="4876800" y="556260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3366CC"/>
                </a:solidFill>
                <a:effectLst/>
                <a:latin typeface="Arial"/>
                <a:ea typeface="ＭＳ Ｐゴシック"/>
                <a:cs typeface="ＭＳ Ｐゴシック"/>
              </a:rPr>
              <a:t>Blue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Arboreal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Arial"/>
                <a:ea typeface="ＭＳ Ｐゴシック"/>
                <a:cs typeface="ＭＳ Ｐゴシック"/>
              </a:rPr>
              <a:t>Red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 - Terrestrial</a:t>
            </a:r>
          </a:p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ea typeface="ＭＳ Ｐゴシック"/>
                <a:cs typeface="ＭＳ Ｐゴシック"/>
              </a:rPr>
              <a:t>Black </a:t>
            </a:r>
            <a:r>
              <a:rPr lang="en-US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ＭＳ Ｐゴシック"/>
              </a:rPr>
              <a:t>- Unknown/</a:t>
            </a:r>
            <a:r>
              <a:rPr lang="en-US" dirty="0">
                <a:solidFill>
                  <a:srgbClr val="FFFFFF"/>
                </a:solidFill>
                <a:effectLst/>
                <a:latin typeface="Helvetica" charset="0"/>
                <a:ea typeface="ＭＳ Ｐゴシック"/>
                <a:cs typeface="ＭＳ Ｐゴシック"/>
              </a:rPr>
              <a:t>Ambiguous </a:t>
            </a:r>
          </a:p>
        </p:txBody>
      </p:sp>
      <p:grpSp>
        <p:nvGrpSpPr>
          <p:cNvPr id="62483" name="Group 19"/>
          <p:cNvGrpSpPr>
            <a:grpSpLocks/>
          </p:cNvGrpSpPr>
          <p:nvPr/>
        </p:nvGrpSpPr>
        <p:grpSpPr bwMode="auto">
          <a:xfrm>
            <a:off x="5334000" y="1098550"/>
            <a:ext cx="1189038" cy="2863850"/>
            <a:chOff x="3360" y="692"/>
            <a:chExt cx="749" cy="1804"/>
          </a:xfrm>
        </p:grpSpPr>
        <p:pic>
          <p:nvPicPr>
            <p:cNvPr id="72716" name="Picture 12" descr="procyn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095"/>
              <a:ext cx="269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Line 18"/>
            <p:cNvSpPr>
              <a:spLocks noChangeShapeType="1"/>
            </p:cNvSpPr>
            <p:nvPr/>
          </p:nvSpPr>
          <p:spPr bwMode="auto">
            <a:xfrm flipH="1" flipV="1">
              <a:off x="3677" y="692"/>
              <a:ext cx="43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22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35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Diet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1008844"/>
            <a:ext cx="3146256" cy="189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Screen shot 2011-11-07 at 12.38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34" y="4030572"/>
            <a:ext cx="3002298" cy="1101967"/>
          </a:xfrm>
          <a:prstGeom prst="rect">
            <a:avLst/>
          </a:prstGeom>
        </p:spPr>
      </p:pic>
      <p:pic>
        <p:nvPicPr>
          <p:cNvPr id="6" name="Picture 5" descr="Screen shot 2011-11-07 at 12.39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27" y="5101888"/>
            <a:ext cx="3229366" cy="898692"/>
          </a:xfrm>
          <a:prstGeom prst="rect">
            <a:avLst/>
          </a:prstGeom>
        </p:spPr>
      </p:pic>
      <p:pic>
        <p:nvPicPr>
          <p:cNvPr id="7" name="Picture 6" descr="Screen shot 2011-11-07 at 12.39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5" y="4158367"/>
            <a:ext cx="2713789" cy="928827"/>
          </a:xfrm>
          <a:prstGeom prst="rect">
            <a:avLst/>
          </a:prstGeom>
        </p:spPr>
      </p:pic>
      <p:pic>
        <p:nvPicPr>
          <p:cNvPr id="8" name="Picture 7" descr="Screen shot 2011-11-07 at 12.39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0" y="5047090"/>
            <a:ext cx="2713789" cy="794092"/>
          </a:xfrm>
          <a:prstGeom prst="rect">
            <a:avLst/>
          </a:prstGeom>
        </p:spPr>
      </p:pic>
      <p:pic>
        <p:nvPicPr>
          <p:cNvPr id="9" name="Picture 8" descr="Screen shot 2011-11-07 at 12.39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76" y="2321455"/>
            <a:ext cx="3025757" cy="876115"/>
          </a:xfrm>
          <a:prstGeom prst="rect">
            <a:avLst/>
          </a:prstGeom>
        </p:spPr>
      </p:pic>
      <p:pic>
        <p:nvPicPr>
          <p:cNvPr id="10" name="Picture 9" descr="Screen shot 2011-11-07 at 12.38.46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39" y="1324145"/>
            <a:ext cx="3155950" cy="1138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7952" y="6000580"/>
            <a:ext cx="132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Viverravus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5894" y="6007124"/>
            <a:ext cx="118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Vulpavus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3369" y="3251044"/>
            <a:ext cx="104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“Miacis”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>
            <a:off x="1866817" y="680793"/>
            <a:ext cx="495300" cy="64335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1417952" y="3644055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467898" y="2288336"/>
            <a:ext cx="864185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9578" y="2900948"/>
            <a:ext cx="105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Protictis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521370" y="5432925"/>
            <a:ext cx="688036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719917" y="907645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775157" y="2745873"/>
            <a:ext cx="754878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6874837" y="3644055"/>
            <a:ext cx="495300" cy="593734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5718202" y="5424903"/>
            <a:ext cx="88455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216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ste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57200"/>
            <a:ext cx="6781800" cy="5805488"/>
          </a:xfrm>
        </p:spPr>
      </p:pic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Diet</a:t>
            </a:r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4" y="5233253"/>
            <a:ext cx="1116262" cy="67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Screen shot 2011-11-07 at 12.39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89" y="4150090"/>
            <a:ext cx="1290055" cy="441537"/>
          </a:xfrm>
          <a:prstGeom prst="rect">
            <a:avLst/>
          </a:prstGeom>
        </p:spPr>
      </p:pic>
      <p:pic>
        <p:nvPicPr>
          <p:cNvPr id="4" name="Picture 3" descr="Screen shot 2011-11-07 at 12.39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26" y="4551523"/>
            <a:ext cx="1290055" cy="377488"/>
          </a:xfrm>
          <a:prstGeom prst="rect">
            <a:avLst/>
          </a:prstGeom>
        </p:spPr>
      </p:pic>
      <p:pic>
        <p:nvPicPr>
          <p:cNvPr id="6" name="Picture 5" descr="Screen shot 2011-11-07 at 12.39.0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54" y="5175398"/>
            <a:ext cx="1203351" cy="348433"/>
          </a:xfrm>
          <a:prstGeom prst="rect">
            <a:avLst/>
          </a:prstGeom>
        </p:spPr>
      </p:pic>
      <p:pic>
        <p:nvPicPr>
          <p:cNvPr id="7" name="Picture 6" descr="Screen shot 2011-11-07 at 12.38.4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33" y="4780371"/>
            <a:ext cx="1255129" cy="452882"/>
          </a:xfrm>
          <a:prstGeom prst="rect">
            <a:avLst/>
          </a:prstGeom>
        </p:spPr>
      </p:pic>
      <p:pic>
        <p:nvPicPr>
          <p:cNvPr id="8" name="Picture 7" descr="Screen shot 2011-11-07 at 12.38.1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9" y="1712280"/>
            <a:ext cx="1056106" cy="387635"/>
          </a:xfrm>
          <a:prstGeom prst="rect">
            <a:avLst/>
          </a:prstGeom>
        </p:spPr>
      </p:pic>
      <p:pic>
        <p:nvPicPr>
          <p:cNvPr id="5" name="Picture 4" descr="Screen shot 2011-11-07 at 12.39.10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59" y="2087070"/>
            <a:ext cx="1135981" cy="316130"/>
          </a:xfrm>
          <a:prstGeom prst="rect">
            <a:avLst/>
          </a:prstGeom>
        </p:spPr>
      </p:pic>
      <p:sp>
        <p:nvSpPr>
          <p:cNvPr id="74759" name="Line 8"/>
          <p:cNvSpPr>
            <a:spLocks noChangeShapeType="1"/>
          </p:cNvSpPr>
          <p:nvPr/>
        </p:nvSpPr>
        <p:spPr bwMode="auto">
          <a:xfrm flipV="1">
            <a:off x="4648199" y="2806032"/>
            <a:ext cx="685800" cy="1447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35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90" y="499462"/>
            <a:ext cx="6623695" cy="5767921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71816" y="6299533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Carnivora (carnivoran)</a:t>
            </a: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5504487" y="5287433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4965561" y="5421888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6072216" y="4932538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6409170" y="4515213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>
            <a:off x="2871816" y="15336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2280641" y="2289131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2128241" y="3542982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1981200" y="3172012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6561570" y="2036541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6695" y="-53246"/>
            <a:ext cx="3520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arnivores (meat eaters)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2" y="88106"/>
            <a:ext cx="2927754" cy="1903040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73" y="3256138"/>
            <a:ext cx="1589088" cy="1981200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6561570" y="4031087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5451902" y="12288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4813161" y="9240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4267200" y="8597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5919816" y="138120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6524" y="5619253"/>
            <a:ext cx="926061" cy="67515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beve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3761724" y="42807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42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" grpId="0"/>
      <p:bldP spid="28" grpId="0" animBg="1"/>
      <p:bldP spid="29" grpId="0" animBg="1"/>
      <p:bldP spid="30" grpId="0" animBg="1"/>
      <p:bldP spid="31" grpId="0" animBg="1"/>
      <p:bldP spid="32" grpId="0" animBg="1"/>
      <p:bldP spid="5" grpId="0" animBg="1"/>
      <p:bldP spid="33" grpId="0" animBg="1"/>
      <p:bldP spid="33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2" descr="stratfi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3292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3962400" y="0"/>
            <a:ext cx="5181600" cy="1143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Paleoenvironment</a:t>
            </a:r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95725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2462280" y="1905000"/>
            <a:ext cx="457200" cy="1600200"/>
            <a:chOff x="2640" y="1200"/>
            <a:chExt cx="288" cy="1008"/>
          </a:xfrm>
        </p:grpSpPr>
        <p:sp>
          <p:nvSpPr>
            <p:cNvPr id="76809" name="Line 7"/>
            <p:cNvSpPr>
              <a:spLocks noChangeShapeType="1"/>
            </p:cNvSpPr>
            <p:nvPr/>
          </p:nvSpPr>
          <p:spPr bwMode="auto">
            <a:xfrm>
              <a:off x="2640" y="1200"/>
              <a:ext cx="0" cy="10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4" name="AutoShape 8"/>
            <p:cNvSpPr>
              <a:spLocks noChangeArrowheads="1"/>
            </p:cNvSpPr>
            <p:nvPr/>
          </p:nvSpPr>
          <p:spPr bwMode="auto">
            <a:xfrm>
              <a:off x="2688" y="1680"/>
              <a:ext cx="240" cy="19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76806" name="Group 9"/>
          <p:cNvGrpSpPr>
            <a:grpSpLocks/>
          </p:cNvGrpSpPr>
          <p:nvPr/>
        </p:nvGrpSpPr>
        <p:grpSpPr bwMode="auto">
          <a:xfrm>
            <a:off x="1219200" y="5486400"/>
            <a:ext cx="1371600" cy="228600"/>
            <a:chOff x="768" y="3456"/>
            <a:chExt cx="864" cy="144"/>
          </a:xfrm>
        </p:grpSpPr>
        <p:sp>
          <p:nvSpPr>
            <p:cNvPr id="76807" name="Line 10"/>
            <p:cNvSpPr>
              <a:spLocks noChangeShapeType="1"/>
            </p:cNvSpPr>
            <p:nvPr/>
          </p:nvSpPr>
          <p:spPr bwMode="auto">
            <a:xfrm rot="-5400000">
              <a:off x="1176" y="3144"/>
              <a:ext cx="0" cy="81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86027" name="AutoShape 11"/>
            <p:cNvSpPr>
              <a:spLocks noChangeArrowheads="1"/>
            </p:cNvSpPr>
            <p:nvPr/>
          </p:nvSpPr>
          <p:spPr bwMode="auto">
            <a:xfrm>
              <a:off x="1488" y="3456"/>
              <a:ext cx="144" cy="144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899" y="247517"/>
            <a:ext cx="3221847" cy="6173246"/>
          </a:xfrm>
          <a:prstGeom prst="rect">
            <a:avLst/>
          </a:prstGeom>
        </p:spPr>
      </p:pic>
      <p:sp>
        <p:nvSpPr>
          <p:cNvPr id="2" name="10-Point Star 1"/>
          <p:cNvSpPr/>
          <p:nvPr/>
        </p:nvSpPr>
        <p:spPr bwMode="auto">
          <a:xfrm>
            <a:off x="4785319" y="4945063"/>
            <a:ext cx="248486" cy="181437"/>
          </a:xfrm>
          <a:prstGeom prst="star10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10-Point Star 12"/>
          <p:cNvSpPr/>
          <p:nvPr/>
        </p:nvSpPr>
        <p:spPr bwMode="auto">
          <a:xfrm>
            <a:off x="4676357" y="3789259"/>
            <a:ext cx="248486" cy="181437"/>
          </a:xfrm>
          <a:prstGeom prst="star10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9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30" y="4147352"/>
            <a:ext cx="4036377" cy="248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041" name="Picture 4" descr="svpspecimen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0780" y="1222837"/>
            <a:ext cx="66262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5772275" y="1787899"/>
            <a:ext cx="205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Cimolestidae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Extinct Clade of Placental Mammals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69010" y="246799"/>
            <a:ext cx="3368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Green River Formation,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Wyoming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52.5 Ma</a:t>
            </a:r>
          </a:p>
        </p:txBody>
      </p:sp>
      <p:pic>
        <p:nvPicPr>
          <p:cNvPr id="8" name="Picture 7" descr="GEO86848_15A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2739" r="3698" b="6627"/>
          <a:stretch/>
        </p:blipFill>
        <p:spPr>
          <a:xfrm rot="16200000">
            <a:off x="1849602" y="-283798"/>
            <a:ext cx="5227491" cy="81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205" y="739626"/>
            <a:ext cx="1905000" cy="3162300"/>
          </a:xfrm>
          <a:prstGeom prst="rect">
            <a:avLst/>
          </a:prstGeom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2159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371600"/>
            <a:ext cx="33924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20367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25241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133600"/>
            <a:ext cx="2287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38862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206" y="3810000"/>
            <a:ext cx="1916146" cy="297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5252" y="1138321"/>
            <a:ext cx="1435100" cy="2159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  <a:solidFill>
            <a:schemeClr val="tx1">
              <a:alpha val="77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	Function – Prehensile Tails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Occurrence 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Tail </a:t>
            </a:r>
            <a:r>
              <a:rPr lang="en-US" dirty="0" smtClean="0">
                <a:solidFill>
                  <a:schemeClr val="bg2"/>
                </a:solidFill>
              </a:rPr>
              <a:t>terminology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Identification of correlated features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Test case – fossil mammal</a:t>
            </a: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9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90" y="-8929"/>
            <a:ext cx="4569326" cy="106537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Prehensile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574" y="1056442"/>
            <a:ext cx="3308020" cy="33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2687"/>
            <a:ext cx="2736187" cy="429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807988"/>
            <a:ext cx="4038600" cy="53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" y="499462"/>
            <a:ext cx="6623695" cy="5767921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056114" y="935789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19777" y="2077452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034514" y="1737894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935672" y="586633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227145" y="591178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287220" y="3962400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283261" y="2002588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227145" y="6188509"/>
            <a:ext cx="393032" cy="3395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0428" y="1737894"/>
            <a:ext cx="22950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Minimum</a:t>
            </a:r>
          </a:p>
          <a:p>
            <a:r>
              <a:rPr lang="en-US" sz="4000" dirty="0" smtClean="0"/>
              <a:t>8 events</a:t>
            </a:r>
          </a:p>
          <a:p>
            <a:r>
              <a:rPr lang="en-US" sz="4000" dirty="0"/>
              <a:t>i</a:t>
            </a:r>
            <a:r>
              <a:rPr lang="en-US" sz="4000" dirty="0" smtClean="0"/>
              <a:t>n </a:t>
            </a:r>
            <a:r>
              <a:rPr lang="en-US" sz="4000" dirty="0" smtClean="0"/>
              <a:t>6 orders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322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09-11 at 10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6" y="1351295"/>
            <a:ext cx="2242689" cy="3345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025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Previous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ADF62"/>
                </a:solidFill>
              </a:rPr>
              <a:t>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2" y="1811921"/>
            <a:ext cx="20367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52" y="3908088"/>
            <a:ext cx="2495909" cy="167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77" y="1624298"/>
            <a:ext cx="1916146" cy="2971800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2" y="4172152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8396" y="5797249"/>
            <a:ext cx="183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Primates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363723" y="5743777"/>
            <a:ext cx="2404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Carnivorans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565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Terminology</a:t>
            </a:r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1143000" y="1295400"/>
            <a:ext cx="3730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folHlink"/>
                </a:solidFill>
              </a:rPr>
              <a:t>3 regions of the tail </a:t>
            </a:r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2057400" y="2895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02405" name="Group 5"/>
          <p:cNvGrpSpPr>
            <a:grpSpLocks/>
          </p:cNvGrpSpPr>
          <p:nvPr/>
        </p:nvGrpSpPr>
        <p:grpSpPr bwMode="auto">
          <a:xfrm>
            <a:off x="533400" y="2057401"/>
            <a:ext cx="3811591" cy="827088"/>
            <a:chOff x="336" y="1296"/>
            <a:chExt cx="2401" cy="521"/>
          </a:xfrm>
        </p:grpSpPr>
        <p:sp>
          <p:nvSpPr>
            <p:cNvPr id="91148" name="Rectangle 6"/>
            <p:cNvSpPr>
              <a:spLocks noChangeArrowheads="1"/>
            </p:cNvSpPr>
            <p:nvPr/>
          </p:nvSpPr>
          <p:spPr bwMode="auto">
            <a:xfrm>
              <a:off x="336" y="1296"/>
              <a:ext cx="14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161E"/>
                  </a:solidFill>
                </a:rPr>
                <a:t>Proximal region</a:t>
              </a:r>
              <a:endParaRPr lang="en-US"/>
            </a:p>
          </p:txBody>
        </p:sp>
        <p:sp>
          <p:nvSpPr>
            <p:cNvPr id="91149" name="Rectangle 7"/>
            <p:cNvSpPr>
              <a:spLocks noChangeArrowheads="1"/>
            </p:cNvSpPr>
            <p:nvPr/>
          </p:nvSpPr>
          <p:spPr bwMode="auto">
            <a:xfrm>
              <a:off x="528" y="1584"/>
              <a:ext cx="22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From 1</a:t>
              </a:r>
              <a:r>
                <a:rPr lang="en-US" baseline="30000" dirty="0"/>
                <a:t>st</a:t>
              </a:r>
              <a:r>
                <a:rPr lang="en-US" dirty="0"/>
                <a:t> </a:t>
              </a:r>
              <a:r>
                <a:rPr lang="en-US" dirty="0" smtClean="0"/>
                <a:t>vertebra to  </a:t>
              </a:r>
              <a:r>
                <a:rPr lang="en-US" dirty="0" smtClean="0"/>
                <a:t>transitional</a:t>
              </a:r>
              <a:endParaRPr lang="en-US" dirty="0"/>
            </a:p>
          </p:txBody>
        </p:sp>
      </p:grpSp>
      <p:grpSp>
        <p:nvGrpSpPr>
          <p:cNvPr id="102409" name="Group 9"/>
          <p:cNvGrpSpPr>
            <a:grpSpLocks/>
          </p:cNvGrpSpPr>
          <p:nvPr/>
        </p:nvGrpSpPr>
        <p:grpSpPr bwMode="auto">
          <a:xfrm>
            <a:off x="533400" y="3352802"/>
            <a:ext cx="4070355" cy="827088"/>
            <a:chOff x="336" y="1872"/>
            <a:chExt cx="2564" cy="521"/>
          </a:xfrm>
        </p:grpSpPr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>
              <a:off x="336" y="1872"/>
              <a:ext cx="16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7D72B"/>
                  </a:solidFill>
                </a:rPr>
                <a:t>Transitional region</a:t>
              </a:r>
            </a:p>
          </p:txBody>
        </p:sp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>
              <a:off x="480" y="2160"/>
              <a:ext cx="24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/>
                <a:t>After transitional </a:t>
              </a:r>
              <a:r>
                <a:rPr lang="en-US" dirty="0"/>
                <a:t>to longest </a:t>
              </a:r>
              <a:r>
                <a:rPr lang="en-US" dirty="0" smtClean="0"/>
                <a:t>vertebra</a:t>
              </a:r>
              <a:endParaRPr lang="en-US" dirty="0"/>
            </a:p>
          </p:txBody>
        </p:sp>
      </p:grpSp>
      <p:grpSp>
        <p:nvGrpSpPr>
          <p:cNvPr id="102412" name="Group 12"/>
          <p:cNvGrpSpPr>
            <a:grpSpLocks/>
          </p:cNvGrpSpPr>
          <p:nvPr/>
        </p:nvGrpSpPr>
        <p:grpSpPr bwMode="auto">
          <a:xfrm>
            <a:off x="609600" y="4648203"/>
            <a:ext cx="2633665" cy="750888"/>
            <a:chOff x="384" y="2592"/>
            <a:chExt cx="1659" cy="473"/>
          </a:xfrm>
        </p:grpSpPr>
        <p:sp>
          <p:nvSpPr>
            <p:cNvPr id="91144" name="Rectangle 13"/>
            <p:cNvSpPr>
              <a:spLocks noChangeArrowheads="1"/>
            </p:cNvSpPr>
            <p:nvPr/>
          </p:nvSpPr>
          <p:spPr bwMode="auto">
            <a:xfrm>
              <a:off x="384" y="2592"/>
              <a:ext cx="11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hlink"/>
                  </a:solidFill>
                </a:rPr>
                <a:t>Distal region</a:t>
              </a:r>
            </a:p>
          </p:txBody>
        </p:sp>
        <p:sp>
          <p:nvSpPr>
            <p:cNvPr id="91145" name="Rectangle 14"/>
            <p:cNvSpPr>
              <a:spLocks noChangeArrowheads="1"/>
            </p:cNvSpPr>
            <p:nvPr/>
          </p:nvSpPr>
          <p:spPr bwMode="auto">
            <a:xfrm>
              <a:off x="528" y="2832"/>
              <a:ext cx="15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After longest </a:t>
              </a:r>
              <a:r>
                <a:rPr lang="en-US" dirty="0" smtClean="0"/>
                <a:t>vertebra</a:t>
              </a:r>
              <a:endParaRPr lang="en-US" dirty="0"/>
            </a:p>
          </p:txBody>
        </p:sp>
      </p:grpSp>
      <p:pic>
        <p:nvPicPr>
          <p:cNvPr id="1024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17922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8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9-11 at 11.0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21" y="2606174"/>
            <a:ext cx="6604000" cy="990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Transitional Vertebra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4612820">
            <a:off x="4398827" y="2319418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7846184">
            <a:off x="5674175" y="2318929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30421" y="3596774"/>
            <a:ext cx="4518526" cy="641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48947" y="3596774"/>
            <a:ext cx="2085474" cy="6410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71053" y="3248529"/>
            <a:ext cx="6216315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51523" y="4237789"/>
            <a:ext cx="181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Proximal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8947" y="4237789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Transitional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Phylogenetically Independent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Bony Indicators of Prehensility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228600" y="2286000"/>
            <a:ext cx="238601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9800"/>
            <a:ext cx="1644650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2667000" y="2819400"/>
            <a:ext cx="446789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tail compared to body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proximal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Short transitional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Well developed </a:t>
            </a:r>
            <a:r>
              <a:rPr lang="en-US" dirty="0" smtClean="0"/>
              <a:t>transverse processes</a:t>
            </a:r>
            <a:endParaRPr lang="en-US" dirty="0"/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Increase in robusticity</a:t>
            </a:r>
          </a:p>
          <a:p>
            <a:pPr marL="457200" indent="-457200">
              <a:buFont typeface="Arial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6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Testing</a:t>
            </a:r>
          </a:p>
        </p:txBody>
      </p:sp>
      <p:grpSp>
        <p:nvGrpSpPr>
          <p:cNvPr id="104472" name="Group 24"/>
          <p:cNvGrpSpPr>
            <a:grpSpLocks/>
          </p:cNvGrpSpPr>
          <p:nvPr/>
        </p:nvGrpSpPr>
        <p:grpSpPr bwMode="auto">
          <a:xfrm>
            <a:off x="455613" y="1371600"/>
            <a:ext cx="8305800" cy="5324475"/>
            <a:chOff x="287" y="864"/>
            <a:chExt cx="5232" cy="3354"/>
          </a:xfrm>
        </p:grpSpPr>
        <p:pic>
          <p:nvPicPr>
            <p:cNvPr id="10446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3018"/>
              <a:ext cx="1360" cy="912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864"/>
              <a:ext cx="2137" cy="2208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" y="1866"/>
              <a:ext cx="1283" cy="2016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3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914"/>
              <a:ext cx="1590" cy="1042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" y="1344"/>
              <a:ext cx="1441" cy="192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5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" y="2448"/>
              <a:ext cx="2448" cy="164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6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1" y="3168"/>
              <a:ext cx="1488" cy="990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7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3210"/>
              <a:ext cx="848" cy="1008"/>
            </a:xfrm>
            <a:prstGeom prst="rect">
              <a:avLst/>
            </a:prstGeom>
            <a:noFill/>
            <a:ln w="38100" cmpd="sng">
              <a:solidFill>
                <a:srgbClr val="00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04471" name="Group 23"/>
          <p:cNvGrpSpPr>
            <a:grpSpLocks/>
          </p:cNvGrpSpPr>
          <p:nvPr/>
        </p:nvGrpSpPr>
        <p:grpSpPr bwMode="auto">
          <a:xfrm>
            <a:off x="381000" y="1066800"/>
            <a:ext cx="3683000" cy="2471738"/>
            <a:chOff x="240" y="672"/>
            <a:chExt cx="2320" cy="1557"/>
          </a:xfrm>
        </p:grpSpPr>
        <p:pic>
          <p:nvPicPr>
            <p:cNvPr id="104468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056" cy="58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69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720"/>
              <a:ext cx="1072" cy="139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4470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48"/>
              <a:ext cx="1473" cy="98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80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3413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671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7048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38400"/>
            <a:ext cx="788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8159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6334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 – The Crown Group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 flipV="1">
            <a:off x="4876800" y="4572000"/>
            <a:ext cx="533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334000" y="49530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Carnivora</a:t>
            </a: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33775"/>
            <a:ext cx="6858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6365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6096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5969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639763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5334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6381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5365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6889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0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635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1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69056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3968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3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77946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4" name="Picture 2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62865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5" name="Picture 2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6" name="Picture 2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4762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7" name="Picture 2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8800"/>
            <a:ext cx="4492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98" name="Picture 3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3540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2819400" y="2133600"/>
            <a:ext cx="1828800" cy="2286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4495800" y="4267200"/>
            <a:ext cx="304800" cy="304800"/>
          </a:xfrm>
          <a:prstGeom prst="ellipse">
            <a:avLst/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4648200" y="2209800"/>
            <a:ext cx="2057400" cy="2209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8945" y="2747011"/>
            <a:ext cx="4180655" cy="24991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2057903" y="4340226"/>
            <a:ext cx="904518" cy="18502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2946345" y="3874688"/>
            <a:ext cx="2692455" cy="392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400" y="1597742"/>
            <a:ext cx="4047932" cy="2290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62421" y="4267200"/>
            <a:ext cx="2676379" cy="19554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Explosion 2 15"/>
          <p:cNvSpPr/>
          <p:nvPr/>
        </p:nvSpPr>
        <p:spPr bwMode="auto">
          <a:xfrm>
            <a:off x="4748864" y="4711875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Explosion 2 48"/>
          <p:cNvSpPr/>
          <p:nvPr/>
        </p:nvSpPr>
        <p:spPr bwMode="auto">
          <a:xfrm>
            <a:off x="4267200" y="5342615"/>
            <a:ext cx="288053" cy="241125"/>
          </a:xfrm>
          <a:prstGeom prst="irregularSeal2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6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96900" y="-177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Length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1231900"/>
            <a:ext cx="461665" cy="400070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dirty="0" smtClean="0"/>
              <a:t>Percentage of body length</a:t>
            </a:r>
            <a:endParaRPr lang="en-US" dirty="0"/>
          </a:p>
        </p:txBody>
      </p:sp>
      <p:pic>
        <p:nvPicPr>
          <p:cNvPr id="4" name="Picture 3" descr="Screen shot 2011-09-15 at 6.08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5" y="793750"/>
            <a:ext cx="7615307" cy="55285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57" y="6362990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Relative Section Lengths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Screen shot 2011-09-11 at 11.0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1" y="1996574"/>
            <a:ext cx="6604000" cy="9906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4612820">
            <a:off x="4233727" y="1709818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7846184">
            <a:off x="5509075" y="1709329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65321" y="2987174"/>
            <a:ext cx="4518526" cy="641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83847" y="2987174"/>
            <a:ext cx="2085474" cy="6410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05953" y="2638929"/>
            <a:ext cx="6216315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91637" y="3674978"/>
            <a:ext cx="181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Proximal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847" y="3674978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Transitional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 descr="Screen shot 2011-09-15 at 6.0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87" y="4435609"/>
            <a:ext cx="3040647" cy="22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89725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DF62"/>
                </a:solidFill>
              </a:rPr>
              <a:t>Differences in Section lengths, compared to body </a:t>
            </a:r>
            <a:r>
              <a:rPr lang="en-US" dirty="0" err="1" smtClean="0">
                <a:solidFill>
                  <a:srgbClr val="FADF62"/>
                </a:solidFill>
              </a:rPr>
              <a:t>lenght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6" name="Picture 5" descr="Screen shot 2011-09-15 at 6.0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270000"/>
            <a:ext cx="7539958" cy="511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95947" y="3733567"/>
            <a:ext cx="1381543" cy="1117833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  <a:noFill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55700" y="3374654"/>
            <a:ext cx="2500505" cy="2983832"/>
            <a:chOff x="1155700" y="3402568"/>
            <a:chExt cx="2603500" cy="3176032"/>
          </a:xfrm>
        </p:grpSpPr>
        <p:sp>
          <p:nvSpPr>
            <p:cNvPr id="7" name="Rectangle 6"/>
            <p:cNvSpPr/>
            <p:nvPr/>
          </p:nvSpPr>
          <p:spPr>
            <a:xfrm>
              <a:off x="1155700" y="3784600"/>
              <a:ext cx="2603500" cy="27940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2300" y="3402568"/>
              <a:ext cx="101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Primates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56206" y="1549200"/>
            <a:ext cx="1814146" cy="3302200"/>
            <a:chOff x="4000500" y="1675368"/>
            <a:chExt cx="1701800" cy="3188732"/>
          </a:xfrm>
        </p:grpSpPr>
        <p:sp>
          <p:nvSpPr>
            <p:cNvPr id="8" name="Rectangle 7"/>
            <p:cNvSpPr/>
            <p:nvPr/>
          </p:nvSpPr>
          <p:spPr>
            <a:xfrm>
              <a:off x="4000500" y="2044700"/>
              <a:ext cx="1701800" cy="28194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6100" y="1675368"/>
              <a:ext cx="1083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5000"/>
                  </a:solidFill>
                </a:rPr>
                <a:t>Carnivora</a:t>
              </a:r>
              <a:endParaRPr lang="en-US" dirty="0">
                <a:solidFill>
                  <a:srgbClr val="005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7200" y="3217902"/>
            <a:ext cx="1842058" cy="1430298"/>
            <a:chOff x="6790114" y="3217902"/>
            <a:chExt cx="1756986" cy="1430298"/>
          </a:xfrm>
        </p:grpSpPr>
        <p:sp>
          <p:nvSpPr>
            <p:cNvPr id="10" name="Rectangle 9"/>
            <p:cNvSpPr/>
            <p:nvPr/>
          </p:nvSpPr>
          <p:spPr>
            <a:xfrm>
              <a:off x="7556500" y="3594100"/>
              <a:ext cx="990600" cy="1054100"/>
            </a:xfrm>
            <a:prstGeom prst="rect">
              <a:avLst/>
            </a:prstGeom>
            <a:noFill/>
            <a:ln w="762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0114" y="3217902"/>
              <a:ext cx="1756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5000"/>
                  </a:solidFill>
                </a:rPr>
                <a:t>Didelphimorphia</a:t>
              </a:r>
              <a:endParaRPr lang="en-US" dirty="0">
                <a:solidFill>
                  <a:srgbClr val="005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908582" y="6393934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4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ADF62"/>
                </a:solidFill>
              </a:rPr>
              <a:t>Development of Transverse Processes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17" y="1239838"/>
            <a:ext cx="2077712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6000242" y="1873244"/>
            <a:ext cx="2472050" cy="425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Left Arrow 5"/>
          <p:cNvSpPr/>
          <p:nvPr/>
        </p:nvSpPr>
        <p:spPr>
          <a:xfrm rot="13304819">
            <a:off x="1578784" y="5110036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269443">
            <a:off x="6944912" y="4870223"/>
            <a:ext cx="848895" cy="3676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289902" y="381000"/>
            <a:ext cx="8625498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Robusticity of distal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vertebrae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0975"/>
            <a:ext cx="701040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1" name="Rectangle 11"/>
          <p:cNvSpPr>
            <a:spLocks noChangeArrowheads="1"/>
          </p:cNvSpPr>
          <p:nvPr/>
        </p:nvSpPr>
        <p:spPr bwMode="auto">
          <a:xfrm>
            <a:off x="1958407" y="6275024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Percent of tail length</a:t>
            </a:r>
          </a:p>
        </p:txBody>
      </p:sp>
      <p:sp>
        <p:nvSpPr>
          <p:cNvPr id="99332" name="Rectangle 12"/>
          <p:cNvSpPr>
            <a:spLocks noChangeArrowheads="1"/>
          </p:cNvSpPr>
          <p:nvPr/>
        </p:nvSpPr>
        <p:spPr bwMode="auto">
          <a:xfrm>
            <a:off x="609600" y="1676400"/>
            <a:ext cx="30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Robust</a:t>
            </a:r>
          </a:p>
          <a:p>
            <a:r>
              <a:rPr lang="en-US" dirty="0" err="1" smtClean="0"/>
              <a:t>Ici</a:t>
            </a:r>
            <a:endParaRPr lang="en-US" dirty="0" smtClean="0"/>
          </a:p>
          <a:p>
            <a:r>
              <a:rPr lang="en-US" dirty="0" err="1" smtClean="0"/>
              <a:t>ty</a:t>
            </a:r>
            <a:endParaRPr lang="en-US" dirty="0"/>
          </a:p>
        </p:txBody>
      </p:sp>
      <p:sp>
        <p:nvSpPr>
          <p:cNvPr id="108560" name="Line 16"/>
          <p:cNvSpPr>
            <a:spLocks noChangeShapeType="1"/>
          </p:cNvSpPr>
          <p:nvPr/>
        </p:nvSpPr>
        <p:spPr bwMode="auto">
          <a:xfrm flipV="1">
            <a:off x="8305800" y="2438400"/>
            <a:ext cx="76200" cy="1752600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>
            <a:off x="8305800" y="5181600"/>
            <a:ext cx="609600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3324" y="6362990"/>
            <a:ext cx="438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Blue – Prehensile  </a:t>
            </a:r>
            <a:r>
              <a:rPr lang="en-US" dirty="0" smtClean="0">
                <a:solidFill>
                  <a:srgbClr val="FF0000"/>
                </a:solidFill>
              </a:rPr>
              <a:t>Red – Non Prehensile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0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0" grpId="0" animBg="1"/>
      <p:bldP spid="10856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Phylogenetically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Independent</a:t>
            </a:r>
          </a:p>
          <a:p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Bony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Indicators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6567">
            <a:off x="228600" y="2286000"/>
            <a:ext cx="238601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9800"/>
            <a:ext cx="1644650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667000" y="2819400"/>
            <a:ext cx="446789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tail compared to body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Long proximal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Short transitional section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Well developed </a:t>
            </a:r>
            <a:r>
              <a:rPr lang="en-US" dirty="0" smtClean="0"/>
              <a:t>transverse processes</a:t>
            </a:r>
            <a:endParaRPr lang="en-US" dirty="0"/>
          </a:p>
          <a:p>
            <a:pPr marL="457200" indent="-457200">
              <a:buFont typeface="Arial" charset="0"/>
              <a:buAutoNum type="arabicPeriod"/>
            </a:pPr>
            <a:r>
              <a:rPr lang="en-US" dirty="0"/>
              <a:t>Increase in </a:t>
            </a:r>
            <a:r>
              <a:rPr lang="en-US" dirty="0" smtClean="0"/>
              <a:t>robusticity</a:t>
            </a:r>
            <a:endParaRPr lang="en-US" dirty="0"/>
          </a:p>
        </p:txBody>
      </p:sp>
      <p:sp>
        <p:nvSpPr>
          <p:cNvPr id="2" name="Multiply 1"/>
          <p:cNvSpPr/>
          <p:nvPr/>
        </p:nvSpPr>
        <p:spPr>
          <a:xfrm>
            <a:off x="5727700" y="2768600"/>
            <a:ext cx="431800" cy="4445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5549900" y="32131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552427" y="36576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5321300" y="3911600"/>
            <a:ext cx="355600" cy="34290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5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1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svpspecimenl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0780" y="1222837"/>
            <a:ext cx="66262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1-09-15 at 6.06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4135236"/>
            <a:ext cx="3745829" cy="2412087"/>
          </a:xfrm>
          <a:prstGeom prst="rect">
            <a:avLst/>
          </a:prstGeom>
        </p:spPr>
      </p:pic>
      <p:pic>
        <p:nvPicPr>
          <p:cNvPr id="9" name="Picture 8" descr="Screen shot 2011-09-15 at 6.30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01988"/>
            <a:ext cx="3790260" cy="2611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2800" y="298636"/>
            <a:ext cx="19650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Tail Length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99100" y="3563568"/>
            <a:ext cx="27995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Section Lengths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728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0975"/>
            <a:ext cx="701040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1" name="Rectangle 11"/>
          <p:cNvSpPr>
            <a:spLocks noChangeArrowheads="1"/>
          </p:cNvSpPr>
          <p:nvPr/>
        </p:nvSpPr>
        <p:spPr bwMode="auto">
          <a:xfrm>
            <a:off x="3200400" y="6248400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Percent of tail length</a:t>
            </a:r>
          </a:p>
        </p:txBody>
      </p:sp>
      <p:sp>
        <p:nvSpPr>
          <p:cNvPr id="99332" name="Rectangle 12"/>
          <p:cNvSpPr>
            <a:spLocks noChangeArrowheads="1"/>
          </p:cNvSpPr>
          <p:nvPr/>
        </p:nvSpPr>
        <p:spPr bwMode="auto">
          <a:xfrm>
            <a:off x="609600" y="1676400"/>
            <a:ext cx="30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Robust</a:t>
            </a:r>
          </a:p>
          <a:p>
            <a:r>
              <a:rPr lang="en-US" dirty="0" err="1" smtClean="0"/>
              <a:t>Ici</a:t>
            </a:r>
            <a:endParaRPr lang="en-US" dirty="0" smtClean="0"/>
          </a:p>
          <a:p>
            <a:r>
              <a:rPr lang="en-US" dirty="0" err="1" smtClean="0"/>
              <a:t>ty</a:t>
            </a:r>
            <a:endParaRPr lang="en-US" dirty="0"/>
          </a:p>
        </p:txBody>
      </p:sp>
      <p:grpSp>
        <p:nvGrpSpPr>
          <p:cNvPr id="108559" name="Group 15"/>
          <p:cNvGrpSpPr>
            <a:grpSpLocks/>
          </p:cNvGrpSpPr>
          <p:nvPr/>
        </p:nvGrpSpPr>
        <p:grpSpPr bwMode="auto">
          <a:xfrm>
            <a:off x="1066800" y="1447800"/>
            <a:ext cx="7620000" cy="4702175"/>
            <a:chOff x="672" y="912"/>
            <a:chExt cx="4800" cy="2962"/>
          </a:xfrm>
        </p:grpSpPr>
        <p:pic>
          <p:nvPicPr>
            <p:cNvPr id="10855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12"/>
              <a:ext cx="4416" cy="2962"/>
            </a:xfrm>
            <a:prstGeom prst="rect">
              <a:avLst/>
            </a:prstGeom>
            <a:solidFill>
              <a:schemeClr val="accent1"/>
            </a:solidFill>
            <a:ln w="762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14300" dist="38091" dir="857999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8557" name="Line 13"/>
            <p:cNvSpPr>
              <a:spLocks noChangeShapeType="1"/>
            </p:cNvSpPr>
            <p:nvPr/>
          </p:nvSpPr>
          <p:spPr bwMode="auto">
            <a:xfrm flipH="1" flipV="1">
              <a:off x="4944" y="2112"/>
              <a:ext cx="528" cy="144"/>
            </a:xfrm>
            <a:prstGeom prst="lin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ffectLst>
              <a:outerShdw blurRad="114300" dist="38091" dir="857999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  <p:sp>
        <p:nvSpPr>
          <p:cNvPr id="108560" name="Line 16"/>
          <p:cNvSpPr>
            <a:spLocks noChangeShapeType="1"/>
          </p:cNvSpPr>
          <p:nvPr/>
        </p:nvSpPr>
        <p:spPr bwMode="auto">
          <a:xfrm flipV="1">
            <a:off x="8305800" y="2438400"/>
            <a:ext cx="76200" cy="1752600"/>
          </a:xfrm>
          <a:prstGeom prst="line">
            <a:avLst/>
          </a:prstGeom>
          <a:noFill/>
          <a:ln w="444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1" name="Line 17"/>
          <p:cNvSpPr>
            <a:spLocks noChangeShapeType="1"/>
          </p:cNvSpPr>
          <p:nvPr/>
        </p:nvSpPr>
        <p:spPr bwMode="auto">
          <a:xfrm>
            <a:off x="8305800" y="5181600"/>
            <a:ext cx="609600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4" descr="svpspecimenl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7139" y="3848354"/>
            <a:ext cx="938460" cy="6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62293" y="264450"/>
            <a:ext cx="883224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Robusticity of distal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tail vertebrae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9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0" grpId="0" animBg="1"/>
      <p:bldP spid="108560" grpId="1" animBg="1"/>
      <p:bldP spid="108561" grpId="0" animBg="1"/>
      <p:bldP spid="108561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svpspecimenl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0780" y="1222837"/>
            <a:ext cx="66262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8645" y="1450005"/>
            <a:ext cx="43353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Increase in </a:t>
            </a:r>
            <a:r>
              <a:rPr lang="en-US" sz="2800" dirty="0" smtClean="0"/>
              <a:t>robusticity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Long proximal section compared to transitional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Well </a:t>
            </a:r>
            <a:r>
              <a:rPr lang="en-US" sz="2800" dirty="0"/>
              <a:t>developed distal </a:t>
            </a:r>
            <a:r>
              <a:rPr lang="en-US" sz="2800" dirty="0" smtClean="0"/>
              <a:t>transverse processes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51 </a:t>
            </a:r>
            <a:r>
              <a:rPr lang="en-US" sz="2800" dirty="0" smtClean="0"/>
              <a:t>tail vertebrae</a:t>
            </a:r>
            <a:r>
              <a:rPr lang="en-US" sz="2800" dirty="0"/>
              <a:t>!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None/>
            </a:pPr>
            <a:endParaRPr lang="en-US" sz="2800" dirty="0"/>
          </a:p>
          <a:p>
            <a:pPr marL="457200" indent="-457200">
              <a:buFont typeface="Arial" charset="0"/>
              <a:buNone/>
            </a:pPr>
            <a:endParaRPr lang="en-US" sz="28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700" y="0"/>
            <a:ext cx="40767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Its </a:t>
            </a:r>
            <a:r>
              <a:rPr lang="en-US" dirty="0" smtClean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Prehensile!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stratfi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3292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3"/>
          <p:cNvSpPr>
            <a:spLocks noGrp="1" noChangeArrowheads="1"/>
          </p:cNvSpPr>
          <p:nvPr>
            <p:ph type="title"/>
          </p:nvPr>
        </p:nvSpPr>
        <p:spPr>
          <a:xfrm>
            <a:off x="3962400" y="0"/>
            <a:ext cx="5181600" cy="1143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Paleoenvironment</a:t>
            </a:r>
            <a:endParaRPr lang="en-US" dirty="0">
              <a:solidFill>
                <a:srgbClr val="FADF6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95725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7461" name="Group 5"/>
          <p:cNvGrpSpPr>
            <a:grpSpLocks/>
          </p:cNvGrpSpPr>
          <p:nvPr/>
        </p:nvGrpSpPr>
        <p:grpSpPr bwMode="auto">
          <a:xfrm>
            <a:off x="1219200" y="2082802"/>
            <a:ext cx="1657350" cy="3632202"/>
            <a:chOff x="768" y="1312"/>
            <a:chExt cx="1044" cy="2288"/>
          </a:xfrm>
        </p:grpSpPr>
        <p:grpSp>
          <p:nvGrpSpPr>
            <p:cNvPr id="103429" name="Group 6"/>
            <p:cNvGrpSpPr>
              <a:grpSpLocks/>
            </p:cNvGrpSpPr>
            <p:nvPr/>
          </p:nvGrpSpPr>
          <p:grpSpPr bwMode="auto">
            <a:xfrm>
              <a:off x="1542" y="1312"/>
              <a:ext cx="270" cy="860"/>
              <a:chOff x="1542" y="1312"/>
              <a:chExt cx="270" cy="860"/>
            </a:xfrm>
          </p:grpSpPr>
          <p:sp>
            <p:nvSpPr>
              <p:cNvPr id="103433" name="Line 7"/>
              <p:cNvSpPr>
                <a:spLocks noChangeShapeType="1"/>
              </p:cNvSpPr>
              <p:nvPr/>
            </p:nvSpPr>
            <p:spPr bwMode="auto">
              <a:xfrm>
                <a:off x="1542" y="1312"/>
                <a:ext cx="0" cy="86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464" name="AutoShape 8"/>
              <p:cNvSpPr>
                <a:spLocks noChangeArrowheads="1"/>
              </p:cNvSpPr>
              <p:nvPr/>
            </p:nvSpPr>
            <p:spPr bwMode="auto">
              <a:xfrm>
                <a:off x="1572" y="1647"/>
                <a:ext cx="240" cy="192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430" name="Group 9"/>
            <p:cNvGrpSpPr>
              <a:grpSpLocks/>
            </p:cNvGrpSpPr>
            <p:nvPr/>
          </p:nvGrpSpPr>
          <p:grpSpPr bwMode="auto">
            <a:xfrm>
              <a:off x="768" y="3456"/>
              <a:ext cx="864" cy="144"/>
              <a:chOff x="768" y="3456"/>
              <a:chExt cx="864" cy="144"/>
            </a:xfrm>
          </p:grpSpPr>
          <p:sp>
            <p:nvSpPr>
              <p:cNvPr id="103431" name="Line 10"/>
              <p:cNvSpPr>
                <a:spLocks noChangeShapeType="1"/>
              </p:cNvSpPr>
              <p:nvPr/>
            </p:nvSpPr>
            <p:spPr bwMode="auto">
              <a:xfrm rot="-5400000">
                <a:off x="1176" y="3144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467" name="AutoShape 11"/>
              <p:cNvSpPr>
                <a:spLocks noChangeArrowheads="1"/>
              </p:cNvSpPr>
              <p:nvPr/>
            </p:nvSpPr>
            <p:spPr bwMode="auto">
              <a:xfrm>
                <a:off x="1488" y="3456"/>
                <a:ext cx="144" cy="144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976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Size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910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8862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18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12" y="388708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Extant examples of prehensility found in closed canopy forests 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0" y="1752600"/>
            <a:ext cx="1905000" cy="31623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22875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25700"/>
            <a:ext cx="38862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54048"/>
            <a:ext cx="23622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06" y="3810000"/>
            <a:ext cx="1916146" cy="2971800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19" y="4877873"/>
            <a:ext cx="2159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39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Conclusions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438"/>
            <a:ext cx="1020426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Relationships among basal Carnivoramorpha resolved to an unprecedented degree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method presented for reconstructing ancestral conditions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Basal group develops arboreality and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omnivory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correlating with expanding Eocene forests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1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Conclusions</a:t>
            </a:r>
            <a:endParaRPr lang="en-US" dirty="0">
              <a:solidFill>
                <a:srgbClr val="FADF6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7721" y="1981200"/>
            <a:ext cx="948551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Suite of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features for identifying prehensility in fossils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developed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rehensility demonstrated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cimolestid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with significant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postcranial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material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charset="0"/>
              <a:buChar char="ü"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ü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Implications for canopy cover of early Eocene forests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8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127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Moving </a:t>
            </a:r>
            <a:r>
              <a:rPr lang="en-US" dirty="0" smtClean="0">
                <a:solidFill>
                  <a:srgbClr val="FADF62"/>
                </a:solidFill>
              </a:rPr>
              <a:t>forward </a:t>
            </a:r>
            <a:r>
              <a:rPr lang="en-US" dirty="0" smtClean="0">
                <a:solidFill>
                  <a:srgbClr val="FADF62"/>
                </a:solidFill>
              </a:rPr>
              <a:t>– </a:t>
            </a:r>
            <a:r>
              <a:rPr lang="en-US" dirty="0" smtClean="0">
                <a:solidFill>
                  <a:srgbClr val="FADF62"/>
                </a:solidFill>
              </a:rPr>
              <a:t/>
            </a:r>
            <a:br>
              <a:rPr lang="en-US" dirty="0" smtClean="0">
                <a:solidFill>
                  <a:srgbClr val="FADF62"/>
                </a:solidFill>
              </a:rPr>
            </a:br>
            <a:r>
              <a:rPr lang="en-US" dirty="0" smtClean="0">
                <a:solidFill>
                  <a:srgbClr val="FADF62"/>
                </a:solidFill>
              </a:rPr>
              <a:t>increased sampling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62558"/>
            <a:ext cx="4385244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762558"/>
            <a:ext cx="4419600" cy="367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651000" y="34798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320800" y="30099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879600" y="4610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197600" y="2705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413500" y="29210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785100" y="31623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8267700" y="34671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8102600" y="39878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413500" y="43053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27800" y="4521200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400800" y="4785158"/>
            <a:ext cx="381000" cy="3048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304800" y="26797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4800" y="33147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517900" y="37973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42900" y="40259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04800" y="4368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7886700" y="4950258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7302500" y="37211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24" name="Picture 23" descr="Screen shot 2011-11-08 at 2.37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2714625"/>
            <a:ext cx="3755828" cy="39179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75056" y="5664835"/>
            <a:ext cx="249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Viverriscus </a:t>
            </a:r>
            <a:r>
              <a:rPr lang="en-US" i="1" dirty="0" err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omnivorus</a:t>
            </a:r>
            <a:endParaRPr lang="en-US" i="1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6029" y="6034167"/>
            <a:ext cx="272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Beard and Dawson 2009</a:t>
            </a:r>
          </a:p>
        </p:txBody>
      </p:sp>
    </p:spTree>
    <p:extLst>
      <p:ext uri="{BB962C8B-B14F-4D97-AF65-F5344CB8AC3E}">
        <p14:creationId xmlns:p14="http://schemas.microsoft.com/office/powerpoint/2010/main" val="151432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ADF62"/>
                </a:solidFill>
              </a:rPr>
              <a:t>Moving Forward – locomotor evolution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44600"/>
            <a:ext cx="31750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40406"/>
            <a:ext cx="3344651" cy="2596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866" y="4203700"/>
            <a:ext cx="4052934" cy="2204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66959" y="1244600"/>
            <a:ext cx="399124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9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668"/>
            <a:ext cx="7772400" cy="976603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CT Data 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yz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5626" y="1172759"/>
            <a:ext cx="6515101" cy="2527300"/>
          </a:xfrm>
          <a:prstGeom prst="rect">
            <a:avLst/>
          </a:prstGeom>
        </p:spPr>
      </p:pic>
      <p:pic>
        <p:nvPicPr>
          <p:cNvPr id="6" name="cutx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5625" y="3617223"/>
            <a:ext cx="6515101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082"/>
            <a:ext cx="9042826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-“Total Evidence”</a:t>
            </a:r>
            <a:br>
              <a:rPr lang="en-US" dirty="0" smtClean="0">
                <a:solidFill>
                  <a:srgbClr val="FADF62"/>
                </a:solidFill>
              </a:rPr>
            </a:br>
            <a:r>
              <a:rPr lang="en-US" dirty="0" smtClean="0">
                <a:solidFill>
                  <a:srgbClr val="FADF62"/>
                </a:solidFill>
              </a:rPr>
              <a:t>Molecules and </a:t>
            </a:r>
            <a:r>
              <a:rPr lang="en-US" dirty="0">
                <a:solidFill>
                  <a:srgbClr val="FADF62"/>
                </a:solidFill>
              </a:rPr>
              <a:t>M</a:t>
            </a:r>
            <a:r>
              <a:rPr lang="en-US" dirty="0" smtClean="0">
                <a:solidFill>
                  <a:srgbClr val="FADF62"/>
                </a:solidFill>
              </a:rPr>
              <a:t>orphology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11910"/>
            <a:ext cx="2998146" cy="4497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293" y="6248808"/>
            <a:ext cx="365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Spaulding et. al, 2009 </a:t>
            </a:r>
            <a:r>
              <a:rPr lang="en-US" i="1" dirty="0" err="1" smtClean="0"/>
              <a:t>PLoS</a:t>
            </a:r>
            <a:r>
              <a:rPr lang="en-US" i="1" dirty="0" smtClean="0"/>
              <a:t> ONE</a:t>
            </a:r>
            <a:endParaRPr lang="en-US" i="1" dirty="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826307"/>
              </p:ext>
            </p:extLst>
          </p:nvPr>
        </p:nvGraphicFramePr>
        <p:xfrm>
          <a:off x="4779073" y="2053852"/>
          <a:ext cx="330200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2" name="Image" r:id="rId4" imgW="4063779" imgH="3388176" progId="Photoshop.Image.7">
                  <p:embed/>
                </p:oleObj>
              </mc:Choice>
              <mc:Fallback>
                <p:oleObj name="Image" r:id="rId4" imgW="4063779" imgH="338817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073" y="2053852"/>
                        <a:ext cx="3302000" cy="2752725"/>
                      </a:xfrm>
                      <a:prstGeom prst="rect">
                        <a:avLst/>
                      </a:prstGeom>
                      <a:noFill/>
                      <a:ln w="38100" cmpd="sng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074" y="3566727"/>
            <a:ext cx="1239850" cy="12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9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Assembling the Tree of Life: Mammals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814" y="2222659"/>
            <a:ext cx="5096302" cy="161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9755" y="4196943"/>
            <a:ext cx="49613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5000+ Morphological</a:t>
            </a:r>
          </a:p>
          <a:p>
            <a:r>
              <a:rPr lang="en-US" sz="4000" dirty="0" smtClean="0"/>
              <a:t> Characters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288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3485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ADF62"/>
                </a:solidFill>
              </a:rPr>
              <a:t>Moving Forward </a:t>
            </a:r>
            <a:r>
              <a:rPr lang="en-US" dirty="0" smtClean="0">
                <a:solidFill>
                  <a:srgbClr val="FADF62"/>
                </a:solidFill>
              </a:rPr>
              <a:t>- Field Work</a:t>
            </a:r>
            <a:endParaRPr lang="en-US" dirty="0">
              <a:solidFill>
                <a:srgbClr val="FADF62"/>
              </a:solidFill>
            </a:endParaRPr>
          </a:p>
        </p:txBody>
      </p:sp>
      <p:pic>
        <p:nvPicPr>
          <p:cNvPr id="5" name="Picture 4" descr="DSCF5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68" y="1476485"/>
            <a:ext cx="6377850" cy="4783388"/>
          </a:xfrm>
          <a:prstGeom prst="rect">
            <a:avLst/>
          </a:prstGeom>
        </p:spPr>
      </p:pic>
      <p:pic>
        <p:nvPicPr>
          <p:cNvPr id="8" name="Picture 7" descr="californiama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8" y="1296619"/>
            <a:ext cx="4898167" cy="5370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655" y="1813719"/>
            <a:ext cx="469900" cy="9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854" y="1296619"/>
            <a:ext cx="6787978" cy="5258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398206"/>
            <a:ext cx="7874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ADF62"/>
                </a:solidFill>
                <a:latin typeface="Arial" charset="0"/>
                <a:ea typeface="ＭＳ Ｐゴシック" charset="0"/>
                <a:cs typeface="ＭＳ Ｐゴシック" charset="0"/>
              </a:rPr>
              <a:t>Acknowledgments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Access to collections and specimens: 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Carnegie Museum of Natural History - Dr.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Zhe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-xi Lou, Alan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Tabrum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and Amy C.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Henrici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San Diego Natural History Museum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Dr.Thomas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Demere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Kesler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A.Randall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Yale Peabody Museum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Daniel Brinkman; Center for Functional Anatomy and Evolution at the Johns Hopkins University School of Medicine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Ken D. Rose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andArlene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Daniel; The Field Museum of Natural History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Lance Grande and William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F.Simpson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; The University of Texas, at Austin </a:t>
            </a:r>
            <a:r>
              <a:rPr lang="en-US" sz="1200" dirty="0">
                <a:latin typeface="Lucida Grande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Dr. Timothy Rowe and Dr. Lyn Murray.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 AMNH: 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Ivy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Rutzky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Carl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Mehling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Dr. Chris Norris, Ruth O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Leary, Judy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Galkin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and Susan Bell. Eileen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Westwig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Darrin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Lunde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Neil Duncan, Catherine Doyle-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Capitman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and Dr. Robert Voss, Ana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Barcel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Jeanne Kelly, Amy Davidson, Dr. Robert Evander,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Justy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Alicea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, Edward Pedersen, Lorraine Meeker, and Chester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</a:rPr>
              <a:t>Tarka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Discussions: Andres Giallombardo, Alan Turner, Steve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Brussatte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Sterling Nesbitt, Doug Boyer, Ken Rose,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Ornella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Bertand,Ni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Xijun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200" dirty="0" err="1">
                <a:latin typeface="Helvetica" charset="0"/>
                <a:ea typeface="ＭＳ Ｐゴシック" charset="0"/>
                <a:cs typeface="ＭＳ Ｐゴシック" charset="0"/>
              </a:rPr>
              <a:t>AtoL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 members, my advisor John Flynn and the rest of my committee.</a:t>
            </a:r>
          </a:p>
          <a:p>
            <a:pPr eaLnBrk="1" hangingPunct="1"/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Funding: Columbia University and the National Science Foundation, NSF Graduate student fellowship and two awards to J. Flynn </a:t>
            </a: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" y="4800600"/>
            <a:ext cx="1728788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356" y="5038925"/>
            <a:ext cx="2133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821" y="4864900"/>
            <a:ext cx="1674568" cy="1607585"/>
          </a:xfrm>
          <a:prstGeom prst="rect">
            <a:avLst/>
          </a:prstGeom>
          <a:solidFill>
            <a:schemeClr val="tx2"/>
          </a:solidFill>
          <a:ln w="57150" cmpd="sng"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300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8" y="262503"/>
            <a:ext cx="892419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14" y="2031423"/>
            <a:ext cx="530150" cy="395772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10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E8C008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Custom 3">
      <a:dk1>
        <a:srgbClr val="00005B"/>
      </a:dk1>
      <a:lt1>
        <a:srgbClr val="FFFFFF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7">
      <a:dk1>
        <a:srgbClr val="010080"/>
      </a:dk1>
      <a:lt1>
        <a:srgbClr val="FFFF00"/>
      </a:lt1>
      <a:dk2>
        <a:srgbClr val="000080"/>
      </a:dk2>
      <a:lt2>
        <a:srgbClr val="BAF2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21898</TotalTime>
  <Words>2517</Words>
  <Application>Microsoft Macintosh PowerPoint</Application>
  <PresentationFormat>On-screen Show (4:3)</PresentationFormat>
  <Paragraphs>580</Paragraphs>
  <Slides>89</Slides>
  <Notes>60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4_Blank Presentation</vt:lpstr>
      <vt:lpstr>1_Office Theme</vt:lpstr>
      <vt:lpstr>Blank Presentation</vt:lpstr>
      <vt:lpstr>1_Blank Presentation</vt:lpstr>
      <vt:lpstr>Office Theme</vt:lpstr>
      <vt:lpstr>Image</vt:lpstr>
      <vt:lpstr>Document</vt:lpstr>
      <vt:lpstr>Evolutionary History and Paleobiology of Carnivorous Mammals</vt:lpstr>
      <vt:lpstr>Paleontology</vt:lpstr>
      <vt:lpstr>Field Work</vt:lpstr>
      <vt:lpstr>Overview</vt:lpstr>
      <vt:lpstr>PowerPoint Presentation</vt:lpstr>
      <vt:lpstr>PowerPoint Presentation</vt:lpstr>
      <vt:lpstr>Carnivora – The Crown Group</vt:lpstr>
      <vt:lpstr>Size</vt:lpstr>
      <vt:lpstr>PowerPoint Presentation</vt:lpstr>
      <vt:lpstr>Habitat</vt:lpstr>
      <vt:lpstr>Habitat</vt:lpstr>
      <vt:lpstr>Locomotion</vt:lpstr>
      <vt:lpstr>Social Structures</vt:lpstr>
      <vt:lpstr>Diet</vt:lpstr>
      <vt:lpstr>An Early Dichotomy </vt:lpstr>
      <vt:lpstr>Caniformia</vt:lpstr>
      <vt:lpstr>Caniformia</vt:lpstr>
      <vt:lpstr>Caniformia</vt:lpstr>
      <vt:lpstr>Caniformia</vt:lpstr>
      <vt:lpstr>Caniformia</vt:lpstr>
      <vt:lpstr>Caniformia</vt:lpstr>
      <vt:lpstr>Caniformia</vt:lpstr>
      <vt:lpstr>Caniformia</vt:lpstr>
      <vt:lpstr>Feliformia</vt:lpstr>
      <vt:lpstr>Feliformia</vt:lpstr>
      <vt:lpstr>Feliformia</vt:lpstr>
      <vt:lpstr>Feliformia</vt:lpstr>
      <vt:lpstr>Feliformia</vt:lpstr>
      <vt:lpstr>Feliformia</vt:lpstr>
      <vt:lpstr>Feliformia</vt:lpstr>
      <vt:lpstr>Carnivora = all extant species </vt:lpstr>
      <vt:lpstr>Beyond Carnivora?</vt:lpstr>
      <vt:lpstr>Paleocene – Eocene world</vt:lpstr>
      <vt:lpstr>PowerPoint Presentation</vt:lpstr>
      <vt:lpstr>Historically divided into two groups</vt:lpstr>
      <vt:lpstr>PowerPoint Presentation</vt:lpstr>
      <vt:lpstr>PowerPoint Presentation</vt:lpstr>
      <vt:lpstr>Current Hypothesis</vt:lpstr>
      <vt:lpstr>Basal Carnivoramorpha “Miacis” uintensis, AMNH 1964</vt:lpstr>
      <vt:lpstr>Basal Carnivoramorpha “Miacis” uintensis, AMNH 1964</vt:lpstr>
      <vt:lpstr>Basal Carnivoramorpha Dawsonicyon isami, DMNH 19585</vt:lpstr>
      <vt:lpstr>Current Hypothesis</vt:lpstr>
      <vt:lpstr>Ambiguous Relationships</vt:lpstr>
      <vt:lpstr>Postcranial Data</vt:lpstr>
      <vt:lpstr>Expansion of the matrix: additional postcranial data</vt:lpstr>
      <vt:lpstr>Expanded Character Sampling</vt:lpstr>
      <vt:lpstr>Prior Taxon Sampling </vt:lpstr>
      <vt:lpstr>Current Taxon Sampling</vt:lpstr>
      <vt:lpstr>Addition of fragmentary specimens</vt:lpstr>
      <vt:lpstr>Analysis</vt:lpstr>
      <vt:lpstr>Results</vt:lpstr>
      <vt:lpstr>Non-Crown Carnivoramorpha</vt:lpstr>
      <vt:lpstr>Non-Crown Carnivoramorpha</vt:lpstr>
      <vt:lpstr>Vulpavus</vt:lpstr>
      <vt:lpstr>Evolution of Locomotor Modes</vt:lpstr>
      <vt:lpstr>Indicators of Locomotor mode</vt:lpstr>
      <vt:lpstr>Evolution of Locomotor Modes</vt:lpstr>
      <vt:lpstr>Diet</vt:lpstr>
      <vt:lpstr>Diet</vt:lpstr>
      <vt:lpstr>Paleoenvironment?</vt:lpstr>
      <vt:lpstr>PowerPoint Presentation</vt:lpstr>
      <vt:lpstr>PowerPoint Presentation</vt:lpstr>
      <vt:lpstr>Prehensile</vt:lpstr>
      <vt:lpstr>PowerPoint Presentation</vt:lpstr>
      <vt:lpstr>Previous Work</vt:lpstr>
      <vt:lpstr>Tail Terminology</vt:lpstr>
      <vt:lpstr>Transitional Vertebra</vt:lpstr>
      <vt:lpstr>Phylogenetically Independent Bony Indicators of Prehensility</vt:lpstr>
      <vt:lpstr>Testing</vt:lpstr>
      <vt:lpstr>PowerPoint Presentation</vt:lpstr>
      <vt:lpstr>Relative Section Lengths</vt:lpstr>
      <vt:lpstr>Differences in Section lengths, compared to body lenght</vt:lpstr>
      <vt:lpstr>Development of Transverse Processes</vt:lpstr>
      <vt:lpstr>Robusticity of distal tail vertebrae</vt:lpstr>
      <vt:lpstr>PowerPoint Presentation</vt:lpstr>
      <vt:lpstr>PowerPoint Presentation</vt:lpstr>
      <vt:lpstr>Robusticity of distal tail vertebrae</vt:lpstr>
      <vt:lpstr>Its Prehensile!</vt:lpstr>
      <vt:lpstr>Paleoenvironment</vt:lpstr>
      <vt:lpstr>Extant examples of prehensility found in closed canopy forests </vt:lpstr>
      <vt:lpstr>Conclusions</vt:lpstr>
      <vt:lpstr>Conclusions</vt:lpstr>
      <vt:lpstr>Moving forward –  increased sampling</vt:lpstr>
      <vt:lpstr>Moving Forward – locomotor evolution</vt:lpstr>
      <vt:lpstr>Moving Forward - CT Data </vt:lpstr>
      <vt:lpstr>Moving Forward -“Total Evidence” Molecules and Morphology</vt:lpstr>
      <vt:lpstr>Moving Forward - Assembling the Tree of Life: Mammals</vt:lpstr>
      <vt:lpstr>Moving Forward - Field Work</vt:lpstr>
      <vt:lpstr>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Phylogeny and Evolution of Locomotor Modes in Carnivoramorpha (Mammalia)</dc:title>
  <dc:creator>Michelle Spaulding</dc:creator>
  <cp:lastModifiedBy>Michelle Spaulding</cp:lastModifiedBy>
  <cp:revision>117</cp:revision>
  <dcterms:created xsi:type="dcterms:W3CDTF">2012-01-09T16:22:42Z</dcterms:created>
  <dcterms:modified xsi:type="dcterms:W3CDTF">2012-01-24T21:27:37Z</dcterms:modified>
</cp:coreProperties>
</file>