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4.xml" ContentType="application/vnd.openxmlformats-officedocument.presentationml.notesSlide+xml"/>
  <Override PartName="/ppt/embeddings/oleObject3.bin" ContentType="application/vnd.openxmlformats-officedocument.oleObject"/>
  <Override PartName="/ppt/notesSlides/notesSlide25.xml" ContentType="application/vnd.openxmlformats-officedocument.presentationml.notesSlide+xml"/>
  <Override PartName="/ppt/embeddings/oleObject4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98"/>
  </p:notesMasterIdLst>
  <p:sldIdLst>
    <p:sldId id="257" r:id="rId6"/>
    <p:sldId id="365" r:id="rId7"/>
    <p:sldId id="399" r:id="rId8"/>
    <p:sldId id="402" r:id="rId9"/>
    <p:sldId id="258" r:id="rId10"/>
    <p:sldId id="366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401" r:id="rId39"/>
    <p:sldId id="287" r:id="rId40"/>
    <p:sldId id="288" r:id="rId41"/>
    <p:sldId id="389" r:id="rId42"/>
    <p:sldId id="293" r:id="rId43"/>
    <p:sldId id="294" r:id="rId44"/>
    <p:sldId id="295" r:id="rId45"/>
    <p:sldId id="298" r:id="rId46"/>
    <p:sldId id="394" r:id="rId47"/>
    <p:sldId id="368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0" r:id="rId57"/>
    <p:sldId id="323" r:id="rId58"/>
    <p:sldId id="390" r:id="rId59"/>
    <p:sldId id="313" r:id="rId60"/>
    <p:sldId id="314" r:id="rId61"/>
    <p:sldId id="315" r:id="rId62"/>
    <p:sldId id="316" r:id="rId63"/>
    <p:sldId id="317" r:id="rId64"/>
    <p:sldId id="405" r:id="rId65"/>
    <p:sldId id="406" r:id="rId66"/>
    <p:sldId id="400" r:id="rId67"/>
    <p:sldId id="379" r:id="rId68"/>
    <p:sldId id="388" r:id="rId69"/>
    <p:sldId id="342" r:id="rId70"/>
    <p:sldId id="345" r:id="rId71"/>
    <p:sldId id="346" r:id="rId72"/>
    <p:sldId id="347" r:id="rId73"/>
    <p:sldId id="349" r:id="rId74"/>
    <p:sldId id="350" r:id="rId75"/>
    <p:sldId id="352" r:id="rId76"/>
    <p:sldId id="353" r:id="rId77"/>
    <p:sldId id="409" r:id="rId78"/>
    <p:sldId id="354" r:id="rId79"/>
    <p:sldId id="355" r:id="rId80"/>
    <p:sldId id="356" r:id="rId81"/>
    <p:sldId id="358" r:id="rId82"/>
    <p:sldId id="391" r:id="rId83"/>
    <p:sldId id="361" r:id="rId84"/>
    <p:sldId id="392" r:id="rId85"/>
    <p:sldId id="410" r:id="rId86"/>
    <p:sldId id="395" r:id="rId87"/>
    <p:sldId id="380" r:id="rId88"/>
    <p:sldId id="382" r:id="rId89"/>
    <p:sldId id="377" r:id="rId90"/>
    <p:sldId id="378" r:id="rId91"/>
    <p:sldId id="393" r:id="rId92"/>
    <p:sldId id="396" r:id="rId93"/>
    <p:sldId id="397" r:id="rId94"/>
    <p:sldId id="398" r:id="rId95"/>
    <p:sldId id="341" r:id="rId96"/>
    <p:sldId id="407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43FF"/>
    <a:srgbClr val="DDC745"/>
    <a:srgbClr val="DDDA50"/>
    <a:srgbClr val="00004A"/>
    <a:srgbClr val="000067"/>
    <a:srgbClr val="000099"/>
    <a:srgbClr val="BAF2FF"/>
    <a:srgbClr val="6699FF"/>
    <a:srgbClr val="0099FF"/>
    <a:srgbClr val="CC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24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00" Type="http://schemas.openxmlformats.org/officeDocument/2006/relationships/presProps" Target="presProps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7AFA9-6995-5246-9902-66DDA1A9F6B2}" type="datetimeFigureOut">
              <a:rPr lang="en-US" smtClean="0"/>
              <a:t>1/28/12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9398-BA31-2940-B1C0-3353169E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3BA759-C4B0-C64A-9AB2-F6F71A2E1BCF}" type="slidenum">
              <a:rPr lang="en-US" sz="1200">
                <a:solidFill>
                  <a:prstClr val="black"/>
                </a:solidFill>
              </a:rPr>
              <a:pPr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REPLACE VULP</a:t>
            </a:r>
            <a:endParaRPr lang="en-US" dirty="0"/>
          </a:p>
          <a:p>
            <a:pPr eaLnBrk="1" hangingPunct="1"/>
            <a:r>
              <a:rPr lang="en-US" dirty="0"/>
              <a:t>----- Meeting Notes (1/19/12 15:08) -----</a:t>
            </a:r>
          </a:p>
          <a:p>
            <a:pPr eaLnBrk="1" hangingPunct="1"/>
            <a:r>
              <a:rPr lang="en-US" dirty="0"/>
              <a:t>blow up the animal*, kill cm, add logos instead NSF CMNH </a:t>
            </a:r>
          </a:p>
          <a:p>
            <a:pPr eaLnBrk="1" hangingPunct="1"/>
            <a:r>
              <a:rPr lang="en-US" dirty="0"/>
              <a:t>*retake image, its </a:t>
            </a:r>
            <a:r>
              <a:rPr lang="en-US" dirty="0" err="1"/>
              <a:t>kinda</a:t>
            </a:r>
            <a:r>
              <a:rPr lang="en-US" dirty="0"/>
              <a:t> </a:t>
            </a:r>
            <a:r>
              <a:rPr lang="en-US" dirty="0" err="1"/>
              <a:t>blergh</a:t>
            </a:r>
            <a:r>
              <a:rPr lang="en-US" dirty="0"/>
              <a:t>. 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7A4D35-8BCE-2246-94C7-1B53901BFF8D}" type="slidenum">
              <a:rPr lang="en-US" sz="1200">
                <a:solidFill>
                  <a:prstClr val="black"/>
                </a:solidFill>
              </a:rPr>
              <a:pPr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Animate? If I am good for time… which I doubt!!!! Mention fossil groups?  Floating amphicyon and a nimravidea? (yes!)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F59410-FCF0-D140-9A39-527A912324B2}" type="slidenum">
              <a:rPr lang="en-US" sz="1200">
                <a:solidFill>
                  <a:prstClr val="black"/>
                </a:solidFill>
              </a:rPr>
              <a:pPr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52DAA-D503-E04B-835A-6E89161D7739}" type="slidenum">
              <a:rPr lang="en-US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Z-curve</a:t>
            </a:r>
            <a:r>
              <a:rPr lang="en-US" baseline="0" dirty="0" smtClean="0"/>
              <a:t> its own slide. 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WIBLE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20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056B25-9828-B14D-9F73-E9B54B4135A8}" type="slidenum">
              <a:rPr lang="en-US" sz="1200">
                <a:solidFill>
                  <a:prstClr val="black"/>
                </a:solidFill>
              </a:rPr>
              <a:pPr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COLOR</a:t>
            </a:r>
            <a:r>
              <a:rPr lang="en-US" baseline="0" dirty="0" smtClean="0"/>
              <a:t> TAXON NAMES. 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F4DBBA-DAEB-854D-9C7C-6F4163B11299}" type="slidenum">
              <a:rPr lang="en-US" sz="1200">
                <a:solidFill>
                  <a:prstClr val="black"/>
                </a:solidFill>
              </a:rPr>
              <a:pPr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NEW IMAGE. 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F59410-FCF0-D140-9A39-527A912324B2}" type="slidenum">
              <a:rPr lang="en-US" sz="1200">
                <a:solidFill>
                  <a:prstClr val="black"/>
                </a:solidFill>
              </a:rPr>
              <a:pPr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3C1B8A-B502-224A-BD02-00D408146CC0}" type="slidenum">
              <a:rPr lang="en-US" sz="1200">
                <a:solidFill>
                  <a:prstClr val="black"/>
                </a:solidFill>
              </a:rPr>
              <a:pPr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Here mention Miacidae is bad! Won</a:t>
            </a:r>
            <a:r>
              <a:rPr lang="ja-JP" altLang="en-US"/>
              <a:t>’</a:t>
            </a:r>
            <a:r>
              <a:rPr lang="en-US" altLang="ja-JP"/>
              <a:t>t use anymore. Basal carnivoraformies. </a:t>
            </a:r>
          </a:p>
          <a:p>
            <a:pPr eaLnBrk="1" hangingPunct="1"/>
            <a:r>
              <a:rPr lang="en-US"/>
              <a:t>So miacidae is pretty damn important!!! And getting them in the right order is espically important! </a:t>
            </a:r>
          </a:p>
          <a:p>
            <a:pPr eaLnBrk="1" hangingPunct="1"/>
            <a:r>
              <a:rPr lang="en-US"/>
              <a:t>So we need a lot! …. So how many do we have?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731DDA-00E2-6545-8F34-F1D6819BEF68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5DB167-CC9D-7342-A1F6-9FED1FC826D2}" type="slidenum">
              <a:rPr lang="en-US" sz="1200">
                <a:solidFill>
                  <a:prstClr val="black"/>
                </a:solidFill>
              </a:rPr>
              <a:pPr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 !  Not just fossil. Need to look at living to understand the past.  Present is the key to the past. </a:t>
            </a:r>
          </a:p>
          <a:p>
            <a:r>
              <a:rPr lang="en-US" dirty="0" smtClean="0"/>
              <a:t>CROP</a:t>
            </a:r>
            <a:r>
              <a:rPr lang="en-US" baseline="0" dirty="0" smtClean="0"/>
              <a:t> IMAGE KILL SCALE BAR. </a:t>
            </a:r>
            <a:r>
              <a:rPr lang="en-US" dirty="0" smtClean="0"/>
              <a:t>New taxon of </a:t>
            </a:r>
          </a:p>
          <a:p>
            <a:r>
              <a:rPr lang="en-US" dirty="0" err="1" smtClean="0"/>
              <a:t>cimolestid</a:t>
            </a:r>
            <a:r>
              <a:rPr lang="en-US" dirty="0" smtClean="0"/>
              <a:t>  </a:t>
            </a:r>
          </a:p>
          <a:p>
            <a:r>
              <a:rPr lang="en-US" dirty="0" smtClean="0"/>
              <a:t>mammal</a:t>
            </a:r>
          </a:p>
          <a:p>
            <a:endParaRPr lang="en-US" dirty="0" smtClean="0"/>
          </a:p>
          <a:p>
            <a:r>
              <a:rPr lang="en-US" dirty="0" smtClean="0"/>
              <a:t>Eocene</a:t>
            </a:r>
          </a:p>
          <a:p>
            <a:r>
              <a:rPr lang="en-US" dirty="0" smtClean="0"/>
              <a:t>Green Rive</a:t>
            </a:r>
          </a:p>
          <a:p>
            <a:endParaRPr lang="en-US" dirty="0" smtClean="0"/>
          </a:p>
          <a:p>
            <a:r>
              <a:rPr lang="en-US" dirty="0" smtClean="0"/>
              <a:t>r </a:t>
            </a:r>
            <a:r>
              <a:rPr lang="en-US" dirty="0" err="1" smtClean="0"/>
              <a:t>Fm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Blend bio and geo. </a:t>
            </a:r>
          </a:p>
          <a:p>
            <a:r>
              <a:rPr lang="en-US" dirty="0" smtClean="0"/>
              <a:t>----- Meeting Notes (1/19/12 15:08) -----</a:t>
            </a:r>
          </a:p>
          <a:p>
            <a:r>
              <a:rPr lang="en-US" dirty="0" smtClean="0"/>
              <a:t>scripted 1st copule of sentances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17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A09D8C-BCF7-0544-9044-5AADAEE6AAC4}" type="slidenum">
              <a:rPr lang="en-US" sz="1200">
                <a:solidFill>
                  <a:prstClr val="black"/>
                </a:solidFill>
              </a:rPr>
              <a:pPr/>
              <a:t>41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3C1B8A-B502-224A-BD02-00D408146CC0}" type="slidenum">
              <a:rPr lang="en-US" sz="1200">
                <a:solidFill>
                  <a:prstClr val="black"/>
                </a:solidFill>
              </a:rPr>
              <a:pPr/>
              <a:t>42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Here mention Miacidae is bad! Won</a:t>
            </a:r>
            <a:r>
              <a:rPr lang="ja-JP" altLang="en-US"/>
              <a:t>’</a:t>
            </a:r>
            <a:r>
              <a:rPr lang="en-US" altLang="ja-JP"/>
              <a:t>t use anymore. Basal carnivoraformies. </a:t>
            </a:r>
          </a:p>
          <a:p>
            <a:pPr eaLnBrk="1" hangingPunct="1"/>
            <a:r>
              <a:rPr lang="en-US"/>
              <a:t>So miacidae is pretty damn important!!! And getting them in the right order is espically important! </a:t>
            </a:r>
          </a:p>
          <a:p>
            <a:pPr eaLnBrk="1" hangingPunct="1"/>
            <a:r>
              <a:rPr lang="en-US"/>
              <a:t>So we need a lot! …. So how many do we have?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E73877-6FC4-8C4D-9B38-84A231E2DD98}" type="slidenum">
              <a:rPr lang="en-US" sz="1200">
                <a:solidFill>
                  <a:prstClr val="black"/>
                </a:solidFill>
              </a:rPr>
              <a:pPr/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LAAAABEEEEEL – LIE</a:t>
            </a:r>
            <a:r>
              <a:rPr lang="en-US" baseline="0" dirty="0" smtClean="0"/>
              <a:t> MAKE NIMRAVIDS RED. </a:t>
            </a:r>
          </a:p>
          <a:p>
            <a:pPr eaLnBrk="1" hangingPunct="1"/>
            <a:r>
              <a:rPr lang="en-US" baseline="0" dirty="0" smtClean="0"/>
              <a:t>KILL ERRENT PURPLE. 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A4439B-3CC0-6A4B-AE34-8063D0CC772C}" type="slidenum">
              <a:rPr lang="en-US" sz="1200">
                <a:solidFill>
                  <a:prstClr val="black"/>
                </a:solidFill>
              </a:rPr>
              <a:pPr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Names? Less </a:t>
            </a:r>
            <a:r>
              <a:rPr lang="en-US" dirty="0" err="1" smtClean="0"/>
              <a:t>unintensis</a:t>
            </a:r>
            <a:r>
              <a:rPr lang="en-US" dirty="0" smtClean="0"/>
              <a:t> dimming, can vanish</a:t>
            </a:r>
            <a:r>
              <a:rPr lang="en-US" baseline="0" dirty="0" smtClean="0"/>
              <a:t> totally. 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2F391D-E7D6-6B4D-8973-EE9E3305584A}" type="slidenum">
              <a:rPr lang="en-US" sz="1200">
                <a:solidFill>
                  <a:prstClr val="black"/>
                </a:solidFill>
              </a:rPr>
              <a:pPr/>
              <a:t>45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E5F230-8752-B849-8C42-02140537E439}" type="slidenum">
              <a:rPr lang="en-US" sz="1200">
                <a:solidFill>
                  <a:prstClr val="black"/>
                </a:solidFill>
              </a:rPr>
              <a:pPr/>
              <a:t>46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REDO ARROWS ASK VEGA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625948-D8B5-C743-9FD0-72790777F885}" type="slidenum">
              <a:rPr lang="en-US" sz="1200">
                <a:solidFill>
                  <a:prstClr val="black"/>
                </a:solidFill>
              </a:rPr>
              <a:pPr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67D229-F2A3-A54B-B87A-E057AEC3BD91}" type="slidenum">
              <a:rPr lang="en-US" sz="1200">
                <a:solidFill>
                  <a:prstClr val="black"/>
                </a:solidFill>
              </a:rPr>
              <a:pPr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%</a:t>
            </a:r>
            <a:r>
              <a:rPr lang="en-US" baseline="0" dirty="0" smtClean="0"/>
              <a:t> # coding, </a:t>
            </a:r>
            <a:r>
              <a:rPr lang="en-US" baseline="0" dirty="0" err="1" smtClean="0"/>
              <a:t>palarotonyx</a:t>
            </a:r>
            <a:r>
              <a:rPr lang="en-US" baseline="0" dirty="0" smtClean="0"/>
              <a:t> in too. </a:t>
            </a:r>
          </a:p>
          <a:p>
            <a:r>
              <a:rPr lang="en-US" baseline="0" dirty="0" smtClean="0"/>
              <a:t>Label age and </a:t>
            </a:r>
            <a:r>
              <a:rPr lang="en-US" baseline="0" dirty="0" err="1" smtClean="0"/>
              <a:t>provi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49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0BD019-A42D-6C49-B830-74B8AA35EA86}" type="slidenum">
              <a:rPr lang="en-US" sz="1200">
                <a:solidFill>
                  <a:prstClr val="black"/>
                </a:solidFill>
              </a:rPr>
              <a:pPr/>
              <a:t>50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15:08) -----</a:t>
            </a:r>
          </a:p>
          <a:p>
            <a:r>
              <a:rPr lang="en-US"/>
              <a:t>mention coooper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72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C2E4F39-9FE9-C244-BD1E-1CFD2009F3E4}" type="slidenum">
              <a:rPr lang="en-US" sz="1200">
                <a:solidFill>
                  <a:prstClr val="black"/>
                </a:solidFill>
              </a:rPr>
              <a:pPr/>
              <a:t>51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REDO ASK VEGA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38485A7-6C35-A946-905C-1F64CAF6F9C7}" type="slidenum">
              <a:rPr lang="en-US" sz="1200">
                <a:solidFill>
                  <a:prstClr val="black"/>
                </a:solidFill>
              </a:rPr>
              <a:pPr/>
              <a:t>52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400" dirty="0" smtClean="0"/>
              <a:t>REDO ASK VEGA NIMS PURPLE</a:t>
            </a:r>
            <a:endParaRPr lang="en-US" sz="24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BETTER&gt;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75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REDO.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803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Label bones and arrows </a:t>
            </a:r>
          </a:p>
          <a:p>
            <a:r>
              <a:rPr lang="en-US" dirty="0" smtClean="0"/>
              <a:t>----- Meeting Notes (1/19/12 15:08) -----</a:t>
            </a:r>
          </a:p>
          <a:p>
            <a:r>
              <a:rPr lang="en-US" dirty="0" smtClean="0"/>
              <a:t>show skeleton and then pop out image - connect just knee to image. AB 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88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6E0E75-2AD7-EA4E-A56D-20BCBBD66C2C}" type="slidenum">
              <a:rPr lang="en-US" sz="1200">
                <a:solidFill>
                  <a:prstClr val="black"/>
                </a:solidFill>
              </a:rPr>
              <a:pPr/>
              <a:t>56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r>
              <a:rPr lang="en-US"/>
              <a:t>----- Meeting Notes (1/13/12 12:31) -----</a:t>
            </a:r>
          </a:p>
          <a:p>
            <a:pPr eaLnBrk="1" hangingPunct="1"/>
            <a:r>
              <a:rPr lang="en-US"/>
              <a:t>change word color to be blue or red</a:t>
            </a:r>
          </a:p>
          <a:p>
            <a:pPr eaLnBrk="1" hangingPunct="1"/>
            <a:r>
              <a:rPr lang="en-US"/>
              <a:t>make black different - at least outline in white. 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15:08) -----</a:t>
            </a:r>
          </a:p>
          <a:p>
            <a:r>
              <a:rPr lang="en-US"/>
              <a:t>foward, up down.  meat herb.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642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71AC93-6AAC-E640-B071-F8FE96ADE57E}" type="slidenum">
              <a:rPr lang="en-US" sz="1200">
                <a:solidFill>
                  <a:prstClr val="black"/>
                </a:solidFill>
              </a:rPr>
              <a:pPr/>
              <a:t>58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REDO ASK VEGA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AA751E-8CA0-BF44-8EB9-FEA886446AA1}" type="slidenum">
              <a:rPr lang="en-US" sz="1200">
                <a:solidFill>
                  <a:prstClr val="black"/>
                </a:solidFill>
              </a:rPr>
              <a:pPr/>
              <a:t>59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Change background</a:t>
            </a:r>
            <a:r>
              <a:rPr lang="en-US" baseline="0" dirty="0" smtClean="0"/>
              <a:t> – more </a:t>
            </a:r>
            <a:r>
              <a:rPr lang="en-US" baseline="0" dirty="0" err="1" smtClean="0"/>
              <a:t>differenty</a:t>
            </a:r>
            <a:r>
              <a:rPr lang="en-US" baseline="0" dirty="0" smtClean="0"/>
              <a:t>.  0 </a:t>
            </a:r>
            <a:r>
              <a:rPr lang="en-US" dirty="0" smtClean="0"/>
              <a:t>REDO ASK VEGA</a:t>
            </a:r>
          </a:p>
          <a:p>
            <a:pPr eaLnBrk="1" hangingPunct="1"/>
            <a:r>
              <a:rPr lang="en-US" dirty="0" smtClean="0"/>
              <a:t>DRAW CURVE ON . IN WHITE. </a:t>
            </a:r>
          </a:p>
          <a:p>
            <a:pPr eaLnBrk="1" hangingPunct="1"/>
            <a:r>
              <a:rPr lang="en-US" dirty="0" smtClean="0"/>
              <a:t>Animals </a:t>
            </a:r>
            <a:r>
              <a:rPr lang="en-US" dirty="0"/>
              <a:t>are not in a vacuum. </a:t>
            </a:r>
            <a:r>
              <a:rPr lang="en-US" dirty="0" err="1"/>
              <a:t>Tempuratures</a:t>
            </a:r>
            <a:r>
              <a:rPr lang="en-US" dirty="0"/>
              <a:t> imply </a:t>
            </a:r>
            <a:r>
              <a:rPr lang="en-US" dirty="0" err="1"/>
              <a:t>vegitation</a:t>
            </a:r>
            <a:r>
              <a:rPr lang="en-US" dirty="0"/>
              <a:t>, cooling at the end of the </a:t>
            </a:r>
            <a:r>
              <a:rPr lang="en-US" dirty="0" err="1"/>
              <a:t>eocene</a:t>
            </a:r>
            <a:r>
              <a:rPr lang="en-US" dirty="0"/>
              <a:t> brought about loss of forests…. With that </a:t>
            </a:r>
            <a:r>
              <a:rPr lang="en-US" dirty="0" err="1"/>
              <a:t>vulpauvs</a:t>
            </a:r>
            <a:r>
              <a:rPr lang="en-US" dirty="0"/>
              <a:t> line, - highly </a:t>
            </a:r>
            <a:r>
              <a:rPr lang="en-US" dirty="0" err="1"/>
              <a:t>arboreally</a:t>
            </a:r>
            <a:r>
              <a:rPr lang="en-US" dirty="0"/>
              <a:t> adapted. </a:t>
            </a:r>
            <a:r>
              <a:rPr lang="en-US" dirty="0" err="1"/>
              <a:t>Diversivication</a:t>
            </a:r>
            <a:r>
              <a:rPr lang="en-US" dirty="0"/>
              <a:t> of further basal </a:t>
            </a:r>
            <a:r>
              <a:rPr lang="en-US" dirty="0" err="1"/>
              <a:t>carnivoramorpha</a:t>
            </a:r>
            <a:r>
              <a:rPr lang="en-US" dirty="0"/>
              <a:t> with cooler temps/ less closed forests. </a:t>
            </a:r>
          </a:p>
          <a:p>
            <a:pPr eaLnBrk="1" hangingPunct="1"/>
            <a:r>
              <a:rPr lang="en-US" dirty="0"/>
              <a:t>----- Meeting Notes (1/19/12 15:08) -----</a:t>
            </a:r>
          </a:p>
          <a:p>
            <a:pPr eaLnBrk="1" hangingPunct="1"/>
            <a:r>
              <a:rPr lang="en-US" dirty="0"/>
              <a:t>change font make bigger.  super impose the  find image of dried.  use charles knight. make the yellow also red.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of it</a:t>
            </a:r>
          </a:p>
          <a:p>
            <a:r>
              <a:rPr lang="en-US" dirty="0" smtClean="0"/>
              <a:t>Then show fossils</a:t>
            </a:r>
          </a:p>
          <a:p>
            <a:r>
              <a:rPr lang="en-US" dirty="0" smtClean="0"/>
              <a:t>Including long tail</a:t>
            </a:r>
          </a:p>
          <a:p>
            <a:r>
              <a:rPr lang="en-US" dirty="0" smtClean="0"/>
              <a:t>Zoom in!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40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CB40D6-1CB2-B74A-AE0B-6EB22C5DFE99}" type="slidenum">
              <a:rPr lang="en-US" sz="1200">
                <a:solidFill>
                  <a:prstClr val="black"/>
                </a:solidFill>
              </a:rPr>
              <a:pPr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Revise this.  Keep it though the talk possibly in the corner.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6BBB43-B8C9-7E4E-9E3A-3B1495762847}" type="slidenum">
              <a:rPr lang="en-US" sz="1200">
                <a:solidFill>
                  <a:prstClr val="black"/>
                </a:solidFill>
              </a:rPr>
              <a:pPr/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r>
              <a:rPr lang="en-US"/>
              <a:t>----- Meeting Notes (1/19/12 15:08) -----</a:t>
            </a:r>
          </a:p>
          <a:p>
            <a:pPr eaLnBrk="1" hangingPunct="1"/>
            <a:r>
              <a:rPr lang="en-US"/>
              <a:t>crop fossil so it gets bigger. get the good lighting image.  </a:t>
            </a:r>
          </a:p>
          <a:p>
            <a:pPr eaLnBrk="1" hangingPunct="1"/>
            <a:r>
              <a:rPr lang="en-US"/>
              <a:t>kill xray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 transparent again </a:t>
            </a:r>
          </a:p>
          <a:p>
            <a:r>
              <a:rPr lang="en-US" dirty="0" smtClean="0"/>
              <a:t>----- Meeting Notes (1/19/12 15:44) -----</a:t>
            </a:r>
          </a:p>
          <a:p>
            <a:r>
              <a:rPr lang="en-US" dirty="0" smtClean="0"/>
              <a:t>add habitat paleo here implications.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806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title on again. For the first time. </a:t>
            </a:r>
          </a:p>
          <a:p>
            <a:r>
              <a:rPr lang="en-US" dirty="0" smtClean="0"/>
              <a:t>----- Meeting Notes (1/19/12 15:44) -----</a:t>
            </a:r>
          </a:p>
          <a:p>
            <a:r>
              <a:rPr lang="en-US" dirty="0" smtClean="0"/>
              <a:t>8 apperances not events.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13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41951F-45A7-CC46-B9FC-7FFD5DC44A5D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Michelle- what marks the BEGINNING of the </a:t>
            </a:r>
            <a:r>
              <a:rPr lang="ja-JP" altLang="en-US"/>
              <a:t>“</a:t>
            </a:r>
            <a:r>
              <a:rPr lang="en-US" altLang="ja-JP"/>
              <a:t>transitional</a:t>
            </a:r>
            <a:r>
              <a:rPr lang="ja-JP" altLang="en-US"/>
              <a:t>”</a:t>
            </a:r>
            <a:r>
              <a:rPr lang="en-US" altLang="ja-JP"/>
              <a:t> vertebrae?????  I presume it is the reduction or loss of transverse processes, or something similar-- whatever it is, list it on this slide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15:44) -----</a:t>
            </a:r>
          </a:p>
          <a:p>
            <a:r>
              <a:rPr lang="en-US"/>
              <a:t>prehenile long x short 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916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E65097-87A3-DE41-83BE-7B390CBCBB58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Mention sacral stuff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B8B38F-9C53-2343-8562-B9955F5C7D3E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LEGEND.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261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A DIAGRAM.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6525D-9547-4347-A69A-D5A2AC8DB97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268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A DIAGRAM.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6525D-9547-4347-A69A-D5A2AC8DB97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2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Molecular phylogeny – springer  PUT TITLE IN – Extant</a:t>
            </a:r>
            <a:r>
              <a:rPr lang="en-US" baseline="0" dirty="0" smtClean="0"/>
              <a:t> Mammal Phylogeny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47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 OUT REDS.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243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VERTS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455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586FA9-7A1B-D440-8926-2EC1103D717D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Legend, box around end of the tail. 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6BBB43-B8C9-7E4E-9E3A-3B1495762847}" type="slidenum">
              <a:rPr lang="en-US" sz="1200">
                <a:solidFill>
                  <a:prstClr val="black"/>
                </a:solidFill>
              </a:rPr>
              <a:pPr/>
              <a:t>78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56FC16-F885-9447-B688-0A63B224B47C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Thicken black line. Outline in blue.  Box again. </a:t>
            </a:r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6BBB43-B8C9-7E4E-9E3A-3B1495762847}" type="slidenum">
              <a:rPr lang="en-US" sz="1200">
                <a:solidFill>
                  <a:prstClr val="black"/>
                </a:solidFill>
              </a:rPr>
              <a:pPr/>
              <a:t>80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AA751E-8CA0-BF44-8EB9-FEA886446AA1}" type="slidenum">
              <a:rPr lang="en-US" sz="1200">
                <a:solidFill>
                  <a:prstClr val="black"/>
                </a:solidFill>
              </a:rPr>
              <a:pPr/>
              <a:t>81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Change background</a:t>
            </a:r>
            <a:r>
              <a:rPr lang="en-US" baseline="0" dirty="0" smtClean="0"/>
              <a:t> – more </a:t>
            </a:r>
            <a:r>
              <a:rPr lang="en-US" baseline="0" dirty="0" err="1" smtClean="0"/>
              <a:t>differenty</a:t>
            </a:r>
            <a:r>
              <a:rPr lang="en-US" baseline="0" dirty="0" smtClean="0"/>
              <a:t>.  0 </a:t>
            </a:r>
            <a:r>
              <a:rPr lang="en-US" dirty="0" smtClean="0"/>
              <a:t>REDO ASK VEGA</a:t>
            </a:r>
          </a:p>
          <a:p>
            <a:pPr eaLnBrk="1" hangingPunct="1"/>
            <a:r>
              <a:rPr lang="en-US" dirty="0" smtClean="0"/>
              <a:t>DRAW CURVE ON . IN WHITE. </a:t>
            </a:r>
          </a:p>
          <a:p>
            <a:pPr eaLnBrk="1" hangingPunct="1"/>
            <a:r>
              <a:rPr lang="en-US" dirty="0" smtClean="0"/>
              <a:t>Animals </a:t>
            </a:r>
            <a:r>
              <a:rPr lang="en-US" dirty="0"/>
              <a:t>are not in a vacuum. </a:t>
            </a:r>
            <a:r>
              <a:rPr lang="en-US" dirty="0" err="1"/>
              <a:t>Tempuratures</a:t>
            </a:r>
            <a:r>
              <a:rPr lang="en-US" dirty="0"/>
              <a:t> imply </a:t>
            </a:r>
            <a:r>
              <a:rPr lang="en-US" dirty="0" err="1"/>
              <a:t>vegitation</a:t>
            </a:r>
            <a:r>
              <a:rPr lang="en-US" dirty="0"/>
              <a:t>, cooling at the end of the </a:t>
            </a:r>
            <a:r>
              <a:rPr lang="en-US" dirty="0" err="1"/>
              <a:t>eocene</a:t>
            </a:r>
            <a:r>
              <a:rPr lang="en-US" dirty="0"/>
              <a:t> brought about loss of forests…. With that </a:t>
            </a:r>
            <a:r>
              <a:rPr lang="en-US" dirty="0" err="1"/>
              <a:t>vulpauvs</a:t>
            </a:r>
            <a:r>
              <a:rPr lang="en-US" dirty="0"/>
              <a:t> line, - highly </a:t>
            </a:r>
            <a:r>
              <a:rPr lang="en-US" dirty="0" err="1"/>
              <a:t>arboreally</a:t>
            </a:r>
            <a:r>
              <a:rPr lang="en-US" dirty="0"/>
              <a:t> adapted. </a:t>
            </a:r>
            <a:r>
              <a:rPr lang="en-US" dirty="0" err="1"/>
              <a:t>Diversivication</a:t>
            </a:r>
            <a:r>
              <a:rPr lang="en-US" dirty="0"/>
              <a:t> of further basal </a:t>
            </a:r>
            <a:r>
              <a:rPr lang="en-US" dirty="0" err="1"/>
              <a:t>carnivoramorpha</a:t>
            </a:r>
            <a:r>
              <a:rPr lang="en-US" dirty="0"/>
              <a:t> with cooler temps/ less closed forests. </a:t>
            </a:r>
          </a:p>
          <a:p>
            <a:pPr eaLnBrk="1" hangingPunct="1"/>
            <a:r>
              <a:rPr lang="en-US" dirty="0"/>
              <a:t>----- Meeting Notes (1/19/12 15:08) -----</a:t>
            </a:r>
          </a:p>
          <a:p>
            <a:pPr eaLnBrk="1" hangingPunct="1"/>
            <a:r>
              <a:rPr lang="en-US" dirty="0"/>
              <a:t>change font make bigger.  super impose the  find image of dried.  use charles knight. make the yellow also red. 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Fade them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79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057C3-2A5E-7346-BFF5-160D3BB1117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6754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15:49) -----</a:t>
            </a:r>
          </a:p>
          <a:p>
            <a:r>
              <a:rPr lang="en-US"/>
              <a:t>kill right 2 put in pinnipedseseseses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30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383819-87D7-4F43-9F14-C2D0D5C26BCD}" type="slidenum">
              <a:rPr lang="en-US" sz="1200">
                <a:solidFill>
                  <a:prstClr val="black"/>
                </a:solidFill>
              </a:rPr>
              <a:pPr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All living have/are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charaterized</a:t>
            </a:r>
            <a:r>
              <a:rPr lang="en-US" baseline="0" dirty="0" smtClean="0"/>
              <a:t> by: carnassial dentition </a:t>
            </a:r>
          </a:p>
          <a:p>
            <a:pPr eaLnBrk="1" hangingPunct="1"/>
            <a:r>
              <a:rPr lang="en-US" baseline="0" dirty="0" smtClean="0"/>
              <a:t>One order </a:t>
            </a:r>
            <a:r>
              <a:rPr lang="en-US" baseline="0" dirty="0" err="1" smtClean="0"/>
              <a:t>convergeting</a:t>
            </a:r>
            <a:r>
              <a:rPr lang="en-US" baseline="0" dirty="0" smtClean="0"/>
              <a:t> so many others. </a:t>
            </a:r>
          </a:p>
          <a:p>
            <a:pPr eaLnBrk="1" hangingPunct="1"/>
            <a:r>
              <a:rPr lang="en-US" baseline="0" dirty="0" smtClean="0"/>
              <a:t>Molecular and </a:t>
            </a:r>
            <a:r>
              <a:rPr lang="en-US" baseline="0" dirty="0" err="1" smtClean="0"/>
              <a:t>moprhology</a:t>
            </a:r>
            <a:r>
              <a:rPr lang="en-US" baseline="0" dirty="0" smtClean="0"/>
              <a:t>.  Generalized but still informative. </a:t>
            </a:r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VULP.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02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15:44) -----</a:t>
            </a:r>
          </a:p>
          <a:p>
            <a:r>
              <a:rPr lang="en-US"/>
              <a:t># of institutions and PIs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339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Friar’s formation EE </a:t>
            </a:r>
            <a:r>
              <a:rPr lang="en-US" dirty="0" err="1" smtClean="0"/>
              <a:t>uintan</a:t>
            </a:r>
            <a:r>
              <a:rPr lang="en-US" dirty="0" smtClean="0"/>
              <a:t>, mission valley formation, LE u,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santiago</a:t>
            </a:r>
            <a:r>
              <a:rPr lang="en-US" baseline="0" dirty="0" smtClean="0"/>
              <a:t> formation E U-LU, Mission </a:t>
            </a:r>
            <a:r>
              <a:rPr lang="en-US" baseline="0" dirty="0" err="1" smtClean="0"/>
              <a:t>vallye</a:t>
            </a:r>
            <a:r>
              <a:rPr lang="en-US" baseline="0" dirty="0" smtClean="0"/>
              <a:t> L U, </a:t>
            </a:r>
            <a:r>
              <a:rPr lang="en-US" baseline="0" dirty="0" err="1" smtClean="0"/>
              <a:t>Sespe</a:t>
            </a:r>
            <a:r>
              <a:rPr lang="en-US" baseline="0" dirty="0" smtClean="0"/>
              <a:t> Formation LU-O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170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3F7DA7-4F64-D94E-87BF-DCC376371E41}" type="slidenum">
              <a:rPr lang="en-US" sz="1200">
                <a:solidFill>
                  <a:prstClr val="black"/>
                </a:solidFill>
              </a:rPr>
              <a:pPr/>
              <a:t>91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Speed. SLOOOOOOOOOOOW down.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14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548683-E246-A14A-8FFD-CFA09A06C505}" type="slidenum">
              <a:rPr lang="en-US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red why get so dark!!!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8A7AC-B204-3C44-93FF-B60527FF3289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5310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0EE9-F868-D544-8E1B-EE1FA808BA42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975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46B9E-3687-DA40-9780-7B7FF9F7C55C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90257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620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01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1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470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89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884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997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73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4634B-6328-8B4E-82CA-99E25F0E6D8E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46239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827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115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959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8A7AC-B204-3C44-93FF-B60527FF3289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8707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4634B-6328-8B4E-82CA-99E25F0E6D8E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9736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5B04D-AC1A-4A4F-9F1D-448B1F477B3D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6488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13205-85E2-C340-B821-9B2771660DC7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6896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B144-FDEE-2A4E-B712-1BA0B35CC3B3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07846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DE380-E494-784B-93B7-58391C4BAF8E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22179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CB3C-C45E-B94F-B719-D455973D14CB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0346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5B04D-AC1A-4A4F-9F1D-448B1F477B3D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5142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EECD-C3D0-3C4C-A797-BBC67439881F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37624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A4449-22F0-D146-9D92-822B0A3A71E8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6263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0EE9-F868-D544-8E1B-EE1FA808BA42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87478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46B9E-3687-DA40-9780-7B7FF9F7C55C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9065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6930F-FF41-B247-BF56-009601E183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30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60B3E-A172-7644-BD80-D8A8AFF652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64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E7C29-7C5B-6242-BFB1-9787220B66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9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F00AD-FC5D-7748-916C-373636B38A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67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AEACB-D5DE-7941-9248-BFF5C7FEB8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31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279F6-BEFD-A04C-9F75-C4543BE3E72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4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13205-85E2-C340-B821-9B2771660DC7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08393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E7C7C-2F49-9E4A-A04E-3EA23C5D37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12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EE1CB-14AE-744E-A124-33B41AB26B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47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3E302-BCE5-9A4D-9660-EFDD39959D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73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94F6D-9425-E042-8C52-C9AD6BDA08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9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80D5B-5801-2E4D-95EB-F40912872E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62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75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9368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977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366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09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B144-FDEE-2A4E-B712-1BA0B35CC3B3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0568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417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274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558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926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62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74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DE380-E494-784B-93B7-58391C4BAF8E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2053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CB3C-C45E-B94F-B719-D455973D14CB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82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EECD-C3D0-3C4C-A797-BBC67439881F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7703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A4449-22F0-D146-9D92-822B0A3A71E8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319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0928F-671B-5248-AE19-462FCADF9FBF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433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83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0928F-671B-5248-AE19-462FCADF9FBF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255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99CE45-ABEF-E44B-84B0-D7B7EEA41EAA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318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1/28/12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3013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1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10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58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58.png"/><Relationship Id="rId7" Type="http://schemas.openxmlformats.org/officeDocument/2006/relationships/image" Target="../media/image60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58.png"/><Relationship Id="rId7" Type="http://schemas.openxmlformats.org/officeDocument/2006/relationships/image" Target="../media/image60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8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8.png"/><Relationship Id="rId7" Type="http://schemas.openxmlformats.org/officeDocument/2006/relationships/image" Target="../media/image70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8.png"/><Relationship Id="rId7" Type="http://schemas.openxmlformats.org/officeDocument/2006/relationships/image" Target="../media/image70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50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8.png"/><Relationship Id="rId16" Type="http://schemas.openxmlformats.org/officeDocument/2006/relationships/image" Target="../media/image70.png"/><Relationship Id="rId17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7" Type="http://schemas.openxmlformats.org/officeDocument/2006/relationships/image" Target="../media/image58.png"/><Relationship Id="rId8" Type="http://schemas.openxmlformats.org/officeDocument/2006/relationships/image" Target="../media/image60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4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79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ng"/><Relationship Id="rId12" Type="http://schemas.openxmlformats.org/officeDocument/2006/relationships/image" Target="../media/image8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92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93.png"/><Relationship Id="rId10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9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98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97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0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03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9" Type="http://schemas.openxmlformats.org/officeDocument/2006/relationships/image" Target="../media/image124.png"/><Relationship Id="rId10" Type="http://schemas.openxmlformats.org/officeDocument/2006/relationships/image" Target="../media/image125.png"/><Relationship Id="rId11" Type="http://schemas.openxmlformats.org/officeDocument/2006/relationships/image" Target="../media/image12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0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74.png"/><Relationship Id="rId6" Type="http://schemas.openxmlformats.org/officeDocument/2006/relationships/image" Target="../media/image13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jpeg"/><Relationship Id="rId5" Type="http://schemas.microsoft.com/office/2007/relationships/hdphoto" Target="../media/hdphoto2.wdp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9" Type="http://schemas.openxmlformats.org/officeDocument/2006/relationships/image" Target="../media/image144.jp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0.xm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4.png"/><Relationship Id="rId12" Type="http://schemas.openxmlformats.org/officeDocument/2006/relationships/image" Target="../media/image15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9" Type="http://schemas.openxmlformats.org/officeDocument/2006/relationships/image" Target="../media/image152.png"/><Relationship Id="rId10" Type="http://schemas.openxmlformats.org/officeDocument/2006/relationships/image" Target="../media/image1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47.png"/><Relationship Id="rId5" Type="http://schemas.openxmlformats.org/officeDocument/2006/relationships/image" Target="../media/image154.png"/><Relationship Id="rId6" Type="http://schemas.openxmlformats.org/officeDocument/2006/relationships/image" Target="../media/image153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5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27" Type="http://schemas.openxmlformats.org/officeDocument/2006/relationships/image" Target="../media/image31.png"/><Relationship Id="rId28" Type="http://schemas.openxmlformats.org/officeDocument/2006/relationships/image" Target="../media/image32.png"/><Relationship Id="rId29" Type="http://schemas.openxmlformats.org/officeDocument/2006/relationships/image" Target="../media/image33.jpeg"/><Relationship Id="rId30" Type="http://schemas.microsoft.com/office/2007/relationships/hdphoto" Target="../media/hdphoto1.wdp"/><Relationship Id="rId31" Type="http://schemas.openxmlformats.org/officeDocument/2006/relationships/image" Target="../media/image34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3.png"/><Relationship Id="rId12" Type="http://schemas.openxmlformats.org/officeDocument/2006/relationships/image" Target="../media/image164.png"/><Relationship Id="rId13" Type="http://schemas.openxmlformats.org/officeDocument/2006/relationships/image" Target="../media/image16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8" Type="http://schemas.openxmlformats.org/officeDocument/2006/relationships/image" Target="../media/image152.png"/><Relationship Id="rId9" Type="http://schemas.openxmlformats.org/officeDocument/2006/relationships/image" Target="../media/image153.png"/><Relationship Id="rId10" Type="http://schemas.openxmlformats.org/officeDocument/2006/relationships/image" Target="../media/image16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1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61.png"/><Relationship Id="rId3" Type="http://schemas.openxmlformats.org/officeDocument/2006/relationships/image" Target="../media/image15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44.jp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3.png"/><Relationship Id="rId5" Type="http://schemas.openxmlformats.org/officeDocument/2006/relationships/image" Target="../media/image144.jp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4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47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4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81.png"/><Relationship Id="rId5" Type="http://schemas.openxmlformats.org/officeDocument/2006/relationships/image" Target="../media/image174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9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35.xml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4" Type="http://schemas.openxmlformats.org/officeDocument/2006/relationships/image" Target="../media/image185.gif"/><Relationship Id="rId5" Type="http://schemas.openxmlformats.org/officeDocument/2006/relationships/image" Target="../media/image186.png"/><Relationship Id="rId6" Type="http://schemas.openxmlformats.org/officeDocument/2006/relationships/image" Target="../media/image187.png"/><Relationship Id="rId7" Type="http://schemas.openxmlformats.org/officeDocument/2006/relationships/image" Target="../media/image188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emf"/><Relationship Id="rId5" Type="http://schemas.openxmlformats.org/officeDocument/2006/relationships/image" Target="../media/image191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-2291"/>
          <a:stretch/>
        </p:blipFill>
        <p:spPr>
          <a:xfrm>
            <a:off x="0" y="12700"/>
            <a:ext cx="9353550" cy="6865506"/>
          </a:xfrm>
          <a:prstGeom prst="rect">
            <a:avLst/>
          </a:prstGeom>
        </p:spPr>
      </p:pic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8400" y="12700"/>
            <a:ext cx="5645150" cy="15621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Evolutionary History and </a:t>
            </a:r>
            <a:r>
              <a:rPr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Paleobiology</a:t>
            </a:r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of Carnivorous Mammals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0" y="5410200"/>
            <a:ext cx="4978400" cy="1422400"/>
          </a:xfrm>
          <a:noFill/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Michelle </a:t>
            </a:r>
            <a:r>
              <a:rPr lang="en-US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Spaulding, PhD</a:t>
            </a:r>
          </a:p>
          <a:p>
            <a:pPr eaLnBrk="1" hangingPunct="1"/>
            <a:r>
              <a:rPr lang="en-US" sz="2000" dirty="0" smtClean="0">
                <a:solidFill>
                  <a:srgbClr val="BAF2FF"/>
                </a:solidFill>
                <a:latin typeface="Arial" charset="0"/>
                <a:ea typeface="ＭＳ Ｐゴシック" charset="0"/>
                <a:cs typeface="ＭＳ Ｐゴシック" charset="0"/>
              </a:rPr>
              <a:t>NSF Postdoctoral Fellow </a:t>
            </a:r>
            <a:endParaRPr lang="en-US" sz="2000" dirty="0">
              <a:solidFill>
                <a:srgbClr val="BAF2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 defTabSz="457200" eaLnBrk="1" fontAlgn="auto" hangingPunct="1">
              <a:spcAft>
                <a:spcPts val="0"/>
              </a:spcAft>
            </a:pPr>
            <a:r>
              <a:rPr lang="en-US" sz="2000" kern="1200" dirty="0">
                <a:solidFill>
                  <a:srgbClr val="BAF2FF"/>
                </a:solidFill>
                <a:latin typeface="Arial" charset="0"/>
                <a:ea typeface="ＭＳ Ｐゴシック" charset="0"/>
                <a:cs typeface="ＭＳ Ｐゴシック" charset="0"/>
              </a:rPr>
              <a:t>Carnegie Museum of Natural </a:t>
            </a:r>
            <a:r>
              <a:rPr lang="en-US" sz="2000" kern="1200" dirty="0" smtClean="0">
                <a:solidFill>
                  <a:srgbClr val="BAF2FF"/>
                </a:solidFill>
                <a:latin typeface="Arial" charset="0"/>
                <a:ea typeface="ＭＳ Ｐゴシック" charset="0"/>
                <a:cs typeface="ＭＳ Ｐゴシック" charset="0"/>
              </a:rPr>
              <a:t>History</a:t>
            </a:r>
          </a:p>
          <a:p>
            <a:pPr lvl="0" defTabSz="457200" eaLnBrk="1" fontAlgn="auto" hangingPunct="1">
              <a:spcAft>
                <a:spcPts val="0"/>
              </a:spcAft>
            </a:pPr>
            <a:endParaRPr lang="en-US" sz="2800" kern="1200" dirty="0">
              <a:solidFill>
                <a:srgbClr val="1F497D">
                  <a:lumMod val="20000"/>
                  <a:lumOff val="8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8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391400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ADF62"/>
                </a:solidFill>
              </a:rPr>
              <a:t>Habitat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8100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3518" r="3971" b="7170"/>
          <a:stretch/>
        </p:blipFill>
        <p:spPr bwMode="auto">
          <a:xfrm>
            <a:off x="653474" y="3834316"/>
            <a:ext cx="3689926" cy="26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3995738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21" y="2478869"/>
            <a:ext cx="2889281" cy="216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93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Habitat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914400"/>
            <a:ext cx="4664277" cy="3101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758" y="2037686"/>
            <a:ext cx="5473242" cy="3413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507" y="3839734"/>
            <a:ext cx="4840502" cy="32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1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0" y="701398"/>
            <a:ext cx="4009619" cy="3116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1" y="3880279"/>
            <a:ext cx="4212108" cy="2810266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77200" cy="838200"/>
          </a:xfrm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Locomotion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838575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68" y="4018228"/>
            <a:ext cx="402907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0288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389" y="1450012"/>
            <a:ext cx="38354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5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Social Structures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52" y="3897112"/>
            <a:ext cx="4044648" cy="266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0469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946682"/>
            <a:ext cx="3512957" cy="2634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152" y="946682"/>
            <a:ext cx="4129652" cy="2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0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701800"/>
            <a:ext cx="5715000" cy="345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8144" b="11305"/>
          <a:stretch/>
        </p:blipFill>
        <p:spPr>
          <a:xfrm>
            <a:off x="4340412" y="4105552"/>
            <a:ext cx="4603563" cy="2083597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393700"/>
            <a:ext cx="3403600" cy="2387600"/>
          </a:xfrm>
          <a:prstGeom prst="rect">
            <a:avLst/>
          </a:prstGeom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3076575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81000"/>
            <a:ext cx="19240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343400"/>
            <a:ext cx="3048000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29271" b="9950"/>
          <a:stretch/>
        </p:blipFill>
        <p:spPr>
          <a:xfrm>
            <a:off x="1714500" y="762501"/>
            <a:ext cx="3191533" cy="270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b="10824"/>
          <a:stretch/>
        </p:blipFill>
        <p:spPr>
          <a:xfrm>
            <a:off x="2073275" y="1060451"/>
            <a:ext cx="5461000" cy="4813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084" y="647700"/>
            <a:ext cx="5715191" cy="55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1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An Early Dichotomy </a:t>
            </a:r>
            <a:endParaRPr lang="en-US" dirty="0">
              <a:solidFill>
                <a:srgbClr val="FADF62"/>
              </a:solidFill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4648200" y="22098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H="1" flipV="1">
            <a:off x="2819400" y="21336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 flipV="1">
            <a:off x="4876800" y="457200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>
            <a:off x="4495800" y="42672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334000" y="4953000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E8C008"/>
                </a:solidFill>
                <a:latin typeface="Calibri"/>
              </a:rPr>
              <a:t>Carnivora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 rot="2993212">
            <a:off x="2994819" y="27201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C2CDFC"/>
                </a:solidFill>
                <a:latin typeface="Calibri"/>
              </a:rPr>
              <a:t>Caniformia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 rot="-24350442">
            <a:off x="5152232" y="26963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A263"/>
                </a:solidFill>
                <a:latin typeface="Calibri"/>
              </a:rPr>
              <a:t>Feliformia</a:t>
            </a: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41" r="909"/>
          <a:stretch/>
        </p:blipFill>
        <p:spPr bwMode="auto">
          <a:xfrm>
            <a:off x="928170" y="2761692"/>
            <a:ext cx="1874040" cy="178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2670702"/>
            <a:ext cx="1927105" cy="207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3426" y="4603748"/>
            <a:ext cx="18487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FFFF"/>
                </a:solidFill>
              </a:rPr>
              <a:t>“Dog like”</a:t>
            </a:r>
            <a:endParaRPr lang="en-US" sz="3200" dirty="0">
              <a:solidFill>
                <a:srgbClr val="00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3704" y="4841044"/>
            <a:ext cx="173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“Cat like”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3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3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 flipV="1">
            <a:off x="3581400" y="20574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828800" y="3200400"/>
            <a:ext cx="939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Canidae</a:t>
            </a:r>
          </a:p>
        </p:txBody>
      </p:sp>
      <p:pic>
        <p:nvPicPr>
          <p:cNvPr id="14350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r="5535"/>
          <a:stretch/>
        </p:blipFill>
        <p:spPr bwMode="auto">
          <a:xfrm>
            <a:off x="1143001" y="3686702"/>
            <a:ext cx="2438400" cy="246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57200" y="6172200"/>
            <a:ext cx="40046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Dogs, coyotes, wolves, foxes, jackals, etc.</a:t>
            </a: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751" y="4306903"/>
            <a:ext cx="2979505" cy="22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3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  <a:endParaRPr lang="en-US" dirty="0"/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H="1" flipV="1">
            <a:off x="3581400" y="20574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8992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FFFF"/>
                </a:solidFill>
                <a:latin typeface="Calibri"/>
              </a:rPr>
              <a:t>Ursidae</a:t>
            </a:r>
            <a:endParaRPr lang="en-US" dirty="0">
              <a:solidFill>
                <a:srgbClr val="00FFFF"/>
              </a:solidFill>
              <a:latin typeface="Calibri"/>
            </a:endParaRPr>
          </a:p>
        </p:txBody>
      </p:sp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62000" y="6096000"/>
            <a:ext cx="31861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Bears, including the giant panda</a:t>
            </a:r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718" y="3352800"/>
            <a:ext cx="2213082" cy="333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3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  <a:endParaRPr lang="en-US" dirty="0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H="1" flipV="1">
            <a:off x="3581400" y="20574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11733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FFFF"/>
                </a:solidFill>
                <a:latin typeface="Calibri"/>
              </a:rPr>
              <a:t>Pinnipedia</a:t>
            </a:r>
            <a:endParaRPr lang="en-US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762000" y="6096000"/>
            <a:ext cx="30093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Seals, Sea Lions, and </a:t>
            </a:r>
            <a:r>
              <a:rPr lang="en-US" dirty="0" smtClean="0">
                <a:solidFill>
                  <a:srgbClr val="00FFFF"/>
                </a:solidFill>
                <a:latin typeface="Calibri"/>
              </a:rPr>
              <a:t>Walruses</a:t>
            </a:r>
            <a:endParaRPr lang="en-US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33528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88" name="Line 16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8689" name="Oval 17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478" y="3620418"/>
            <a:ext cx="2590078" cy="31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5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H="1" flipV="1">
            <a:off x="3581400" y="20574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337760" y="6096001"/>
            <a:ext cx="2044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00FFFF"/>
                </a:solidFill>
                <a:latin typeface="Calibri"/>
              </a:rPr>
              <a:t>Ailurus</a:t>
            </a:r>
            <a:r>
              <a:rPr lang="en-US" i="1" dirty="0">
                <a:solidFill>
                  <a:srgbClr val="00FFFF"/>
                </a:solidFill>
                <a:latin typeface="Calibri"/>
              </a:rPr>
              <a:t> - </a:t>
            </a:r>
            <a:r>
              <a:rPr lang="en-US" dirty="0">
                <a:solidFill>
                  <a:srgbClr val="00FFFF"/>
                </a:solidFill>
                <a:latin typeface="Calibri"/>
              </a:rPr>
              <a:t>Red Panda</a:t>
            </a:r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35" name="Line 15"/>
          <p:cNvSpPr>
            <a:spLocks noChangeShapeType="1"/>
          </p:cNvSpPr>
          <p:nvPr/>
        </p:nvSpPr>
        <p:spPr bwMode="auto">
          <a:xfrm flipV="1">
            <a:off x="4419600" y="2590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209925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38" name="Line 18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0402" y="3245534"/>
            <a:ext cx="1025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FFFF"/>
                </a:solidFill>
                <a:latin typeface="Calibri"/>
              </a:rPr>
              <a:t>Ailuridae</a:t>
            </a:r>
            <a:endParaRPr lang="en-US" dirty="0">
              <a:solidFill>
                <a:srgbClr val="00FFFF"/>
              </a:solidFill>
              <a:latin typeface="Calibri"/>
            </a:endParaRPr>
          </a:p>
          <a:p>
            <a:endParaRPr lang="en-US" dirty="0">
              <a:solidFill>
                <a:srgbClr val="00FFFF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7310"/>
          <a:stretch/>
        </p:blipFill>
        <p:spPr>
          <a:xfrm>
            <a:off x="4629653" y="4804445"/>
            <a:ext cx="4326180" cy="16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8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33" y="-8368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Paleontology</a:t>
            </a:r>
            <a:endParaRPr lang="en-US" dirty="0">
              <a:solidFill>
                <a:srgbClr val="FADF6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9667" y="24755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sabertoo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6" y="1120965"/>
            <a:ext cx="8219274" cy="51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30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H="1">
            <a:off x="4495800" y="4343400"/>
            <a:ext cx="914400" cy="914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C2CDFC"/>
                </a:solidFill>
                <a:latin typeface="Calibri"/>
              </a:rPr>
              <a:t>Caniformia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Mephitidae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990600" y="6096000"/>
            <a:ext cx="25220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Skunks and stink badgers</a:t>
            </a:r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12" name="Line 16"/>
          <p:cNvSpPr>
            <a:spLocks noChangeShapeType="1"/>
          </p:cNvSpPr>
          <p:nvPr/>
        </p:nvSpPr>
        <p:spPr bwMode="auto">
          <a:xfrm flipV="1">
            <a:off x="4419600" y="2590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15" name="Line 19"/>
          <p:cNvSpPr>
            <a:spLocks noChangeShapeType="1"/>
          </p:cNvSpPr>
          <p:nvPr/>
        </p:nvSpPr>
        <p:spPr bwMode="auto">
          <a:xfrm flipV="1">
            <a:off x="4038600" y="22098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971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667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716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467100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475" y="4288011"/>
            <a:ext cx="3167012" cy="21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4495800" y="4343400"/>
            <a:ext cx="914400" cy="914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C2CDFC"/>
                </a:solidFill>
                <a:latin typeface="Calibri"/>
              </a:rPr>
              <a:t>Caniformia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5029200" y="3505200"/>
            <a:ext cx="381000" cy="381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13444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Procyonidae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8600" y="6172200"/>
            <a:ext cx="45588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Raccoons and relatives (Cacomistle and Coatis)</a:t>
            </a:r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9" name="Line 15"/>
          <p:cNvSpPr>
            <a:spLocks noChangeShapeType="1"/>
          </p:cNvSpPr>
          <p:nvPr/>
        </p:nvSpPr>
        <p:spPr bwMode="auto">
          <a:xfrm flipV="1">
            <a:off x="4419600" y="2590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176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61" name="Line 17"/>
          <p:cNvSpPr>
            <a:spLocks noChangeShapeType="1"/>
          </p:cNvSpPr>
          <p:nvPr/>
        </p:nvSpPr>
        <p:spPr bwMode="auto">
          <a:xfrm flipV="1">
            <a:off x="4038600" y="22098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176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667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3810000" y="1905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176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571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65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33528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8248"/>
          <a:stretch/>
        </p:blipFill>
        <p:spPr>
          <a:xfrm>
            <a:off x="5181600" y="4810508"/>
            <a:ext cx="3683030" cy="15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2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4495800" y="4343400"/>
            <a:ext cx="914400" cy="914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C2CDFC"/>
                </a:solidFill>
                <a:latin typeface="Calibri"/>
              </a:rPr>
              <a:t>Caniformia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12333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FFFF"/>
                </a:solidFill>
                <a:latin typeface="Calibri"/>
              </a:rPr>
              <a:t>Mustelidae</a:t>
            </a:r>
            <a:endParaRPr lang="en-US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61604" y="6172200"/>
            <a:ext cx="4849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Badgers, otters, weasels, wolverines, and martins.</a:t>
            </a:r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4419600" y="2590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85" name="Line 17"/>
          <p:cNvSpPr>
            <a:spLocks noChangeShapeType="1"/>
          </p:cNvSpPr>
          <p:nvPr/>
        </p:nvSpPr>
        <p:spPr bwMode="auto">
          <a:xfrm flipV="1">
            <a:off x="4038600" y="22098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8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667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87" name="Line 19"/>
          <p:cNvSpPr>
            <a:spLocks noChangeShapeType="1"/>
          </p:cNvSpPr>
          <p:nvPr/>
        </p:nvSpPr>
        <p:spPr bwMode="auto">
          <a:xfrm flipV="1">
            <a:off x="3810000" y="1905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8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571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90" name="Line 22"/>
          <p:cNvSpPr>
            <a:spLocks noChangeShapeType="1"/>
          </p:cNvSpPr>
          <p:nvPr/>
        </p:nvSpPr>
        <p:spPr bwMode="auto">
          <a:xfrm flipV="1">
            <a:off x="3581400" y="15240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8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5334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7813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2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86200"/>
            <a:ext cx="14430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b="8517"/>
          <a:stretch/>
        </p:blipFill>
        <p:spPr>
          <a:xfrm>
            <a:off x="5410200" y="4865132"/>
            <a:ext cx="3636935" cy="15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9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05" name="Line 13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07" name="Line 15"/>
          <p:cNvSpPr>
            <a:spLocks noChangeShapeType="1"/>
          </p:cNvSpPr>
          <p:nvPr/>
        </p:nvSpPr>
        <p:spPr bwMode="auto">
          <a:xfrm flipV="1">
            <a:off x="4419600" y="2590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0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09" name="Line 17"/>
          <p:cNvSpPr>
            <a:spLocks noChangeShapeType="1"/>
          </p:cNvSpPr>
          <p:nvPr/>
        </p:nvSpPr>
        <p:spPr bwMode="auto">
          <a:xfrm flipV="1">
            <a:off x="4038600" y="22098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1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667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11" name="Line 19"/>
          <p:cNvSpPr>
            <a:spLocks noChangeShapeType="1"/>
          </p:cNvSpPr>
          <p:nvPr/>
        </p:nvSpPr>
        <p:spPr bwMode="auto">
          <a:xfrm flipV="1">
            <a:off x="3810000" y="1905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571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13" name="Line 21"/>
          <p:cNvSpPr>
            <a:spLocks noChangeShapeType="1"/>
          </p:cNvSpPr>
          <p:nvPr/>
        </p:nvSpPr>
        <p:spPr bwMode="auto">
          <a:xfrm flipV="1">
            <a:off x="3581400" y="15240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14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5334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815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6191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816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03338"/>
            <a:ext cx="3143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0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V="1">
            <a:off x="2971800" y="21336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2771775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724400" y="6019800"/>
            <a:ext cx="2921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/>
              </a:rPr>
              <a:t>Nandinia -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African Palm Civet</a:t>
            </a:r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5720" y="3302000"/>
            <a:ext cx="662646" cy="674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5600" y="3406971"/>
            <a:ext cx="13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alibri"/>
              </a:rPr>
              <a:t>Nandiniidae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52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auto">
          <a:xfrm flipV="1">
            <a:off x="2971800" y="21336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791200" y="3124200"/>
            <a:ext cx="8548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Felidae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5257800" y="6096000"/>
            <a:ext cx="20347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Cats – big and small</a:t>
            </a: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2293938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359" name="Line 15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7360" name="Oval 1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15" name="Picture 14" descr="sabertoo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5" y="4699700"/>
            <a:ext cx="2996875" cy="187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7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 flipV="1">
            <a:off x="2971800" y="21336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172200" y="2590800"/>
            <a:ext cx="1146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Viverridae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5257800" y="6096000"/>
            <a:ext cx="2741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Civets, genets, and linsangs</a:t>
            </a:r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838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82" name="Line 14"/>
          <p:cNvSpPr>
            <a:spLocks noChangeShapeType="1"/>
          </p:cNvSpPr>
          <p:nvPr/>
        </p:nvSpPr>
        <p:spPr bwMode="auto">
          <a:xfrm flipH="1" flipV="1">
            <a:off x="3276600" y="3124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838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8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3033713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8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60875"/>
            <a:ext cx="3048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85" name="Line 17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8386" name="Oval 18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324" t="-1" r="5406" b="71191"/>
          <a:stretch/>
        </p:blipFill>
        <p:spPr>
          <a:xfrm>
            <a:off x="304800" y="4857879"/>
            <a:ext cx="3866299" cy="150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1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auto">
          <a:xfrm flipV="1">
            <a:off x="2971800" y="21336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6019800" y="3505200"/>
            <a:ext cx="1175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Hyaenidae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334000" y="6096000"/>
            <a:ext cx="2518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Hyenas and the aardwolf</a:t>
            </a:r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05" name="Line 13"/>
          <p:cNvSpPr>
            <a:spLocks noChangeShapeType="1"/>
          </p:cNvSpPr>
          <p:nvPr/>
        </p:nvSpPr>
        <p:spPr bwMode="auto">
          <a:xfrm flipH="1" flipV="1">
            <a:off x="3276600" y="3124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940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940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35138"/>
            <a:ext cx="823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09" name="Line 17"/>
          <p:cNvSpPr>
            <a:spLocks noChangeShapeType="1"/>
          </p:cNvSpPr>
          <p:nvPr/>
        </p:nvSpPr>
        <p:spPr bwMode="auto">
          <a:xfrm flipH="1" flipV="1">
            <a:off x="3657600" y="24384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940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8334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941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2971800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11" name="Line 19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9412" name="Oval 20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62" y="4038600"/>
            <a:ext cx="2255195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5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6096000" y="3505200"/>
            <a:ext cx="1322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Herpestidae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105400" y="6019800"/>
            <a:ext cx="32643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Mongooses – including meerkats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04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9" name="Line 13"/>
          <p:cNvSpPr>
            <a:spLocks noChangeShapeType="1"/>
          </p:cNvSpPr>
          <p:nvPr/>
        </p:nvSpPr>
        <p:spPr bwMode="auto">
          <a:xfrm flipH="1" flipV="1">
            <a:off x="3276600" y="3124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04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3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35138"/>
            <a:ext cx="823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32" name="Line 16"/>
          <p:cNvSpPr>
            <a:spLocks noChangeShapeType="1"/>
          </p:cNvSpPr>
          <p:nvPr/>
        </p:nvSpPr>
        <p:spPr bwMode="auto">
          <a:xfrm flipH="1" flipV="1">
            <a:off x="3657600" y="24384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043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8334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35" name="Line 19"/>
          <p:cNvSpPr>
            <a:spLocks noChangeShapeType="1"/>
          </p:cNvSpPr>
          <p:nvPr/>
        </p:nvSpPr>
        <p:spPr bwMode="auto">
          <a:xfrm flipH="1" flipV="1">
            <a:off x="4267200" y="2057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043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5334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3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6200"/>
            <a:ext cx="3086100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855" y="4838120"/>
            <a:ext cx="4463345" cy="15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0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61443" name="Line 3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6096000" y="3200400"/>
            <a:ext cx="11879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Eupleridae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5638800" y="6248400"/>
            <a:ext cx="2198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Malagasy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carnivorans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53" name="Line 13"/>
          <p:cNvSpPr>
            <a:spLocks noChangeShapeType="1"/>
          </p:cNvSpPr>
          <p:nvPr/>
        </p:nvSpPr>
        <p:spPr bwMode="auto">
          <a:xfrm flipH="1" flipV="1">
            <a:off x="3276600" y="3124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5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35138"/>
            <a:ext cx="823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56" name="Line 16"/>
          <p:cNvSpPr>
            <a:spLocks noChangeShapeType="1"/>
          </p:cNvSpPr>
          <p:nvPr/>
        </p:nvSpPr>
        <p:spPr bwMode="auto">
          <a:xfrm flipH="1" flipV="1">
            <a:off x="3657600" y="24384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145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8334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58" name="Line 18"/>
          <p:cNvSpPr>
            <a:spLocks noChangeShapeType="1"/>
          </p:cNvSpPr>
          <p:nvPr/>
        </p:nvSpPr>
        <p:spPr bwMode="auto">
          <a:xfrm flipH="1" flipV="1">
            <a:off x="4267200" y="2057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145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5334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61" name="Line 21"/>
          <p:cNvSpPr>
            <a:spLocks noChangeShapeType="1"/>
          </p:cNvSpPr>
          <p:nvPr/>
        </p:nvSpPr>
        <p:spPr bwMode="auto">
          <a:xfrm flipH="1" flipV="1">
            <a:off x="4572000" y="17526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146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953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62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33788"/>
            <a:ext cx="3633788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7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987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Field Work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3" descr="DSCF5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0" y="833217"/>
            <a:ext cx="7828701" cy="5871525"/>
          </a:xfrm>
          <a:prstGeom prst="rect">
            <a:avLst/>
          </a:prstGeom>
        </p:spPr>
      </p:pic>
      <p:pic>
        <p:nvPicPr>
          <p:cNvPr id="8" name="Picture 7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5" y="833217"/>
            <a:ext cx="7861050" cy="58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0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350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01" name="Line 13"/>
          <p:cNvSpPr>
            <a:spLocks noChangeShapeType="1"/>
          </p:cNvSpPr>
          <p:nvPr/>
        </p:nvSpPr>
        <p:spPr bwMode="auto">
          <a:xfrm flipH="1" flipV="1">
            <a:off x="3276600" y="3124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350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350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35138"/>
            <a:ext cx="823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04" name="Line 16"/>
          <p:cNvSpPr>
            <a:spLocks noChangeShapeType="1"/>
          </p:cNvSpPr>
          <p:nvPr/>
        </p:nvSpPr>
        <p:spPr bwMode="auto">
          <a:xfrm flipH="1" flipV="1">
            <a:off x="3657600" y="24384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350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8334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06" name="Line 18"/>
          <p:cNvSpPr>
            <a:spLocks noChangeShapeType="1"/>
          </p:cNvSpPr>
          <p:nvPr/>
        </p:nvSpPr>
        <p:spPr bwMode="auto">
          <a:xfrm flipH="1" flipV="1">
            <a:off x="4267200" y="2057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350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5334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08" name="Line 20"/>
          <p:cNvSpPr>
            <a:spLocks noChangeShapeType="1"/>
          </p:cNvSpPr>
          <p:nvPr/>
        </p:nvSpPr>
        <p:spPr bwMode="auto">
          <a:xfrm flipH="1" flipV="1">
            <a:off x="4572000" y="17526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350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953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3510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6858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16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 = all extant species </a:t>
            </a: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 flipH="1" flipV="1">
            <a:off x="1752600" y="26670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 rot="2993212">
            <a:off x="1452563" y="4092575"/>
            <a:ext cx="24431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V="1">
            <a:off x="3505200" y="43434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434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3200400" y="39624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2895600" y="35814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2514600" y="31242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4667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9" name="Line 13"/>
          <p:cNvSpPr>
            <a:spLocks noChangeShapeType="1"/>
          </p:cNvSpPr>
          <p:nvPr/>
        </p:nvSpPr>
        <p:spPr bwMode="auto">
          <a:xfrm flipV="1">
            <a:off x="2286000" y="28956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3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19400"/>
            <a:ext cx="571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31" name="Line 15"/>
          <p:cNvSpPr>
            <a:spLocks noChangeShapeType="1"/>
          </p:cNvSpPr>
          <p:nvPr/>
        </p:nvSpPr>
        <p:spPr bwMode="auto">
          <a:xfrm flipV="1">
            <a:off x="2057400" y="25146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32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38400"/>
            <a:ext cx="5334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6191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34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93938"/>
            <a:ext cx="3143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35" name="Line 19"/>
          <p:cNvSpPr>
            <a:spLocks noChangeShapeType="1"/>
          </p:cNvSpPr>
          <p:nvPr/>
        </p:nvSpPr>
        <p:spPr bwMode="auto">
          <a:xfrm flipV="1">
            <a:off x="3810000" y="2057400"/>
            <a:ext cx="3027363" cy="3276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 rot="-24350442">
            <a:off x="4356894" y="3826669"/>
            <a:ext cx="22891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 flipH="1" flipV="1">
            <a:off x="4419600" y="38100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38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39" name="Line 23"/>
          <p:cNvSpPr>
            <a:spLocks noChangeShapeType="1"/>
          </p:cNvSpPr>
          <p:nvPr/>
        </p:nvSpPr>
        <p:spPr bwMode="auto">
          <a:xfrm flipH="1" flipV="1">
            <a:off x="4800600" y="33528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40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41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63738"/>
            <a:ext cx="823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42" name="Line 26"/>
          <p:cNvSpPr>
            <a:spLocks noChangeShapeType="1"/>
          </p:cNvSpPr>
          <p:nvPr/>
        </p:nvSpPr>
        <p:spPr bwMode="auto">
          <a:xfrm flipH="1" flipV="1">
            <a:off x="5181600" y="26670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43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0"/>
            <a:ext cx="8334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44" name="Line 28"/>
          <p:cNvSpPr>
            <a:spLocks noChangeShapeType="1"/>
          </p:cNvSpPr>
          <p:nvPr/>
        </p:nvSpPr>
        <p:spPr bwMode="auto">
          <a:xfrm flipH="1" flipV="1">
            <a:off x="5791200" y="22860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45" name="Picture 2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5334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46" name="Line 30"/>
          <p:cNvSpPr>
            <a:spLocks noChangeShapeType="1"/>
          </p:cNvSpPr>
          <p:nvPr/>
        </p:nvSpPr>
        <p:spPr bwMode="auto">
          <a:xfrm flipH="1" flipV="1">
            <a:off x="6096000" y="1981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47" name="Picture 3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4953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48" name="Picture 3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6858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3657600" y="51054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1299" name="Rectangle 38"/>
          <p:cNvSpPr>
            <a:spLocks noChangeArrowheads="1"/>
          </p:cNvSpPr>
          <p:nvPr/>
        </p:nvSpPr>
        <p:spPr bwMode="auto">
          <a:xfrm>
            <a:off x="3556000" y="1219200"/>
            <a:ext cx="305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ADF62"/>
                </a:solidFill>
                <a:latin typeface="Calibri"/>
              </a:rPr>
              <a:t>and hundreds of fossil species!</a:t>
            </a:r>
          </a:p>
        </p:txBody>
      </p:sp>
    </p:spTree>
    <p:extLst>
      <p:ext uri="{BB962C8B-B14F-4D97-AF65-F5344CB8AC3E}">
        <p14:creationId xmlns:p14="http://schemas.microsoft.com/office/powerpoint/2010/main" val="174250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Beyond Carnivora?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 flipV="1">
            <a:off x="4648200" y="22098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2819400" y="21336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3733800" y="4419600"/>
            <a:ext cx="914400" cy="914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3810000" y="556260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4495800" y="42672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5349875" y="4881563"/>
            <a:ext cx="150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8C008"/>
                </a:solidFill>
                <a:latin typeface="Calibri"/>
              </a:rPr>
              <a:t>Carnivora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4191000" y="5719763"/>
            <a:ext cx="4134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E8C008"/>
                </a:solidFill>
                <a:latin typeface="Calibri"/>
              </a:rPr>
              <a:t>Carnivoramorpha (~63 Ma)</a:t>
            </a: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4876800" y="457200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6334686" y="4876800"/>
            <a:ext cx="141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8C008"/>
                </a:solidFill>
                <a:latin typeface="Calibri"/>
              </a:rPr>
              <a:t>(~43 Ma)</a:t>
            </a:r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3505200" y="52578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 rot="2993212">
            <a:off x="2480634" y="3330929"/>
            <a:ext cx="23669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 rot="-24350442">
            <a:off x="5220397" y="3130262"/>
            <a:ext cx="185439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06453" y="789057"/>
            <a:ext cx="2885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ADF62"/>
                </a:solidFill>
              </a:rPr>
              <a:t>Fossil </a:t>
            </a:r>
            <a:r>
              <a:rPr lang="en-US" sz="4000" dirty="0">
                <a:solidFill>
                  <a:srgbClr val="FADF62"/>
                </a:solidFill>
              </a:rPr>
              <a:t>R</a:t>
            </a:r>
            <a:r>
              <a:rPr lang="en-US" sz="4000" dirty="0" smtClean="0">
                <a:solidFill>
                  <a:srgbClr val="FADF62"/>
                </a:solidFill>
              </a:rPr>
              <a:t>ecord</a:t>
            </a:r>
            <a:endParaRPr lang="en-US" sz="4000" dirty="0">
              <a:solidFill>
                <a:srgbClr val="FADF62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86" y="1295422"/>
            <a:ext cx="1289686" cy="128186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90" y="1295422"/>
            <a:ext cx="1312069" cy="14140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10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nimBg="1"/>
      <p:bldP spid="43014" grpId="0" animBg="1"/>
      <p:bldP spid="43018" grpId="0"/>
      <p:bldP spid="43020" grpId="0"/>
      <p:bldP spid="43021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F51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5"/>
            <a:ext cx="9144000" cy="6858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Paleocene – Eocene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World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2209800" y="152400"/>
            <a:ext cx="12821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~65-56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mya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5638800" y="228600"/>
            <a:ext cx="11149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</a:rPr>
              <a:t>56-34mya</a:t>
            </a:r>
          </a:p>
        </p:txBody>
      </p:sp>
      <p:sp>
        <p:nvSpPr>
          <p:cNvPr id="3" name="Right Arrow 2"/>
          <p:cNvSpPr/>
          <p:nvPr/>
        </p:nvSpPr>
        <p:spPr>
          <a:xfrm rot="6480801">
            <a:off x="6302328" y="3472201"/>
            <a:ext cx="1832820" cy="9966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46" y="1584125"/>
            <a:ext cx="4638130" cy="461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512" y="274638"/>
            <a:ext cx="50673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1"/>
      <p:bldP spid="17422" grpId="0"/>
      <p:bldP spid="17423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592"/>
          <a:stretch/>
        </p:blipFill>
        <p:spPr>
          <a:xfrm>
            <a:off x="1439332" y="1587500"/>
            <a:ext cx="5937705" cy="44843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9331" y="1629436"/>
            <a:ext cx="2116669" cy="4442409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10383"/>
            <a:ext cx="1930399" cy="192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339" y="4576281"/>
            <a:ext cx="3267722" cy="1056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314" y="6071845"/>
            <a:ext cx="127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PALEOCENE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60600" y="6071845"/>
            <a:ext cx="9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EOCENE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72797" y="6071845"/>
            <a:ext cx="128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OLIGOCENE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08600" y="6071845"/>
            <a:ext cx="109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MIOCENE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24494" y="6071845"/>
            <a:ext cx="50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P/P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77038" y="1309132"/>
            <a:ext cx="61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l-GR" baseline="30000" dirty="0"/>
              <a:t>18</a:t>
            </a:r>
            <a:r>
              <a:rPr lang="el-GR" dirty="0"/>
              <a:t>O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055479" y="2472267"/>
            <a:ext cx="0" cy="3084378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14305" y="203566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78426" y="572346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COOLER</a:t>
            </a:r>
            <a:endParaRPr lang="en-US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89789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Isotope Based Inferences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3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89789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Historically divided into two groups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" y="2513764"/>
            <a:ext cx="5524500" cy="419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4301" y="1312214"/>
            <a:ext cx="252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33FF33"/>
                </a:solidFill>
              </a:rPr>
              <a:t>Viverravidae</a:t>
            </a:r>
            <a:endParaRPr lang="en-US" sz="3600" dirty="0">
              <a:solidFill>
                <a:srgbClr val="33FF33"/>
              </a:solidFill>
            </a:endParaRPr>
          </a:p>
        </p:txBody>
      </p:sp>
      <p:pic>
        <p:nvPicPr>
          <p:cNvPr id="3" name="Picture 2" descr="Screen shot 2012-01-17 at 2.26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33" y="979332"/>
            <a:ext cx="3848100" cy="15132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29" y="2513764"/>
            <a:ext cx="1609271" cy="419183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6" name="Picture 5" descr="Screen shot 2012-01-25 at 8.48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4813300"/>
            <a:ext cx="38481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3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82800"/>
            <a:ext cx="5286961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26771" y="2082800"/>
            <a:ext cx="3779290" cy="435693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12700"/>
            <a:ext cx="8978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Historically divided into two groups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1414" y="1055469"/>
            <a:ext cx="203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00FF"/>
                </a:solidFill>
                <a:latin typeface="Arial" charset="0"/>
                <a:ea typeface="ＭＳ Ｐゴシック" charset="0"/>
                <a:cs typeface="ＭＳ Ｐゴシック" charset="0"/>
              </a:rPr>
              <a:t>Miacidae</a:t>
            </a:r>
            <a:endParaRPr lang="en-US" sz="3600" dirty="0">
              <a:solidFill>
                <a:srgbClr val="FF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1686" y="5341613"/>
            <a:ext cx="1986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/>
              <a:t>Vulpavus</a:t>
            </a:r>
            <a:endParaRPr lang="en-US" sz="3600" i="1" dirty="0"/>
          </a:p>
        </p:txBody>
      </p:sp>
      <p:pic>
        <p:nvPicPr>
          <p:cNvPr id="9" name="Picture 8" descr="Screen shot 2012-01-25 at 8.54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2" y="1055469"/>
            <a:ext cx="3069167" cy="2129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741" y="1015574"/>
            <a:ext cx="3830159" cy="2815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741" y="955512"/>
            <a:ext cx="3873126" cy="445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4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Line 3"/>
          <p:cNvSpPr>
            <a:spLocks noChangeShapeType="1"/>
          </p:cNvSpPr>
          <p:nvPr/>
        </p:nvSpPr>
        <p:spPr bwMode="auto">
          <a:xfrm flipV="1">
            <a:off x="4648200" y="22098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2819400" y="21336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3733800" y="4419600"/>
            <a:ext cx="914400" cy="914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3810000" y="556260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4495800" y="42672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5349875" y="4881563"/>
            <a:ext cx="150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8C008"/>
                </a:solidFill>
                <a:latin typeface="Calibri"/>
              </a:rPr>
              <a:t>Carnivora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4191000" y="5719763"/>
            <a:ext cx="4134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E8C008"/>
                </a:solidFill>
                <a:latin typeface="Calibri"/>
              </a:rPr>
              <a:t>Carnivoramorpha (~63 Ma)</a:t>
            </a: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4876800" y="457200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6334686" y="4876800"/>
            <a:ext cx="141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8C008"/>
                </a:solidFill>
                <a:latin typeface="Calibri"/>
              </a:rPr>
              <a:t>(~43 Ma)</a:t>
            </a:r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3505200" y="52578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 rot="2993212">
            <a:off x="2542284" y="3269284"/>
            <a:ext cx="23669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 rot="-24350442">
            <a:off x="5220397" y="3130262"/>
            <a:ext cx="185439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86" y="1295422"/>
            <a:ext cx="1289686" cy="128186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90" y="1295422"/>
            <a:ext cx="1312069" cy="14140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" name="Picture 19" descr="Screen shot 2012-01-17 at 2.26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9" y="4633645"/>
            <a:ext cx="2362200" cy="928955"/>
          </a:xfrm>
          <a:prstGeom prst="rect">
            <a:avLst/>
          </a:prstGeom>
          <a:ln w="38100" cmpd="sng">
            <a:solidFill>
              <a:srgbClr val="33FF33"/>
            </a:solidFill>
          </a:ln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221194" y="2355341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????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705429" y="5661026"/>
            <a:ext cx="685800" cy="1222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1930400" y="2997200"/>
            <a:ext cx="635000" cy="2159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Line 8"/>
          <p:cNvSpPr>
            <a:spLocks noChangeShapeType="1"/>
          </p:cNvSpPr>
          <p:nvPr/>
        </p:nvSpPr>
        <p:spPr bwMode="auto">
          <a:xfrm flipV="1">
            <a:off x="3505200" y="2146300"/>
            <a:ext cx="609600" cy="8382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H="1" flipV="1">
            <a:off x="5334000" y="2298700"/>
            <a:ext cx="609600" cy="685800"/>
          </a:xfrm>
          <a:prstGeom prst="line">
            <a:avLst/>
          </a:prstGeom>
          <a:noFill/>
          <a:ln w="38100">
            <a:solidFill>
              <a:srgbClr val="33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505200" y="1765300"/>
            <a:ext cx="11084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Miacidae</a:t>
            </a:r>
            <a:endParaRPr lang="en-US" dirty="0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4595844" y="1947347"/>
            <a:ext cx="14763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33FF33"/>
                </a:solidFill>
                <a:latin typeface="Arial"/>
                <a:ea typeface="ＭＳ Ｐゴシック"/>
                <a:cs typeface="ＭＳ Ｐゴシック"/>
              </a:rPr>
              <a:t>Viverravidae</a:t>
            </a:r>
            <a:endParaRPr lang="en-US" dirty="0">
              <a:solidFill>
                <a:srgbClr val="33FF33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flipH="1" flipV="1">
            <a:off x="3403929" y="4202621"/>
            <a:ext cx="457529" cy="96627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2819400" y="3835908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Miacidae</a:t>
            </a: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H="1" flipV="1">
            <a:off x="2946400" y="4564578"/>
            <a:ext cx="901700" cy="617020"/>
          </a:xfrm>
          <a:prstGeom prst="line">
            <a:avLst/>
          </a:prstGeom>
          <a:noFill/>
          <a:ln w="38100">
            <a:solidFill>
              <a:srgbClr val="33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967273" y="4195247"/>
            <a:ext cx="14763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FF33"/>
                </a:solidFill>
                <a:latin typeface="Arial"/>
                <a:ea typeface="ＭＳ Ｐゴシック"/>
                <a:cs typeface="ＭＳ Ｐゴシック"/>
              </a:rPr>
              <a:t>Viverravidae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126061" y="3798372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????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4862" y="0"/>
            <a:ext cx="50064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ADF62"/>
                </a:solidFill>
              </a:rPr>
              <a:t>Uncertain Relationships of</a:t>
            </a:r>
          </a:p>
          <a:p>
            <a:r>
              <a:rPr lang="en-US" sz="3200" dirty="0" smtClean="0">
                <a:solidFill>
                  <a:srgbClr val="FADF62"/>
                </a:solidFill>
              </a:rPr>
              <a:t> Basal Carnivoramorphans</a:t>
            </a:r>
            <a:endParaRPr lang="en-US" sz="3200" dirty="0">
              <a:solidFill>
                <a:srgbClr val="FADF62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66" y="3303072"/>
            <a:ext cx="1641497" cy="1206500"/>
          </a:xfrm>
          <a:prstGeom prst="rect">
            <a:avLst/>
          </a:prstGeom>
          <a:ln w="38100" cmpd="sng">
            <a:solidFill>
              <a:srgbClr val="FB43FF"/>
            </a:solidFill>
          </a:ln>
        </p:spPr>
      </p:pic>
    </p:spTree>
    <p:extLst>
      <p:ext uri="{BB962C8B-B14F-4D97-AF65-F5344CB8AC3E}">
        <p14:creationId xmlns:p14="http://schemas.microsoft.com/office/powerpoint/2010/main" val="136424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 animBg="1"/>
      <p:bldP spid="30" grpId="0" animBg="1"/>
      <p:bldP spid="31" grpId="0"/>
      <p:bldP spid="32" grpId="0"/>
      <p:bldP spid="25" grpId="0" animBg="1"/>
      <p:bldP spid="26" grpId="0"/>
      <p:bldP spid="27" grpId="0" animBg="1"/>
      <p:bldP spid="28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 bwMode="auto">
          <a:xfrm flipH="1">
            <a:off x="2791585" y="4982984"/>
            <a:ext cx="942975" cy="107880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087" name="Line 31"/>
          <p:cNvSpPr>
            <a:spLocks noChangeShapeType="1"/>
          </p:cNvSpPr>
          <p:nvPr/>
        </p:nvSpPr>
        <p:spPr bwMode="auto">
          <a:xfrm>
            <a:off x="2714625" y="1915740"/>
            <a:ext cx="1933575" cy="2133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Current Hypothesis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2133600" y="19919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1447800" y="2677740"/>
            <a:ext cx="2209800" cy="24384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 rot="2931644">
            <a:off x="1478757" y="3027783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66FF66"/>
                </a:solidFill>
                <a:latin typeface="Arial" charset="0"/>
                <a:ea typeface="ＭＳ Ｐゴシック" charset="0"/>
                <a:cs typeface="ＭＳ Ｐゴシック" charset="0"/>
              </a:rPr>
              <a:t>Viverravidae</a:t>
            </a:r>
            <a:r>
              <a:rPr lang="en-US">
                <a:solidFill>
                  <a:srgbClr val="CC00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 rot="-2518998">
            <a:off x="1219200" y="1839540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solidFill>
                  <a:srgbClr val="CC0099"/>
                </a:solidFill>
                <a:latin typeface="Arial" charset="0"/>
                <a:ea typeface="ＭＳ Ｐゴシック" charset="0"/>
                <a:cs typeface="ＭＳ Ｐゴシック" charset="0"/>
              </a:rPr>
              <a:t>Miacidae</a:t>
            </a:r>
            <a:r>
              <a:rPr lang="ja-JP" altLang="en-US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>
              <a:solidFill>
                <a:srgbClr val="CC00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1981200" y="21443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1828800" y="22967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3429000" y="1219200"/>
            <a:ext cx="4052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Spaulding et al., 2010: </a:t>
            </a:r>
            <a:r>
              <a:rPr lang="en-US" i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Palaeontology</a:t>
            </a:r>
            <a:endParaRPr lang="en-US" i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			53 (4): 815</a:t>
            </a:r>
            <a:r>
              <a:rPr lang="en-US" sz="1000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832</a:t>
            </a:r>
            <a:endParaRPr lang="en-US" sz="2400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 flipH="1" flipV="1">
            <a:off x="4114800" y="488754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4495800" y="4968503"/>
            <a:ext cx="3938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Carnivoraformes (~55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 flipV="1">
            <a:off x="4648200" y="191574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 flipH="1" flipV="1">
            <a:off x="3810000" y="526854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CCCC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5334000" y="4587503"/>
            <a:ext cx="29983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 (~43 </a:t>
            </a:r>
            <a:r>
              <a:rPr lang="en-US" sz="2400" dirty="0" err="1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CCCC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3" name="Oval 17"/>
          <p:cNvSpPr>
            <a:spLocks noChangeArrowheads="1"/>
          </p:cNvSpPr>
          <p:nvPr/>
        </p:nvSpPr>
        <p:spPr bwMode="auto">
          <a:xfrm>
            <a:off x="3505200" y="49637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191000" y="5425703"/>
            <a:ext cx="4003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Carnivoramorpha (~63 </a:t>
            </a:r>
            <a:r>
              <a:rPr lang="en-US" sz="2400" dirty="0" err="1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 flipH="1" flipV="1">
            <a:off x="4876800" y="427794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flipH="1">
            <a:off x="3657600" y="4201740"/>
            <a:ext cx="914400" cy="914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8" name="Oval 22"/>
          <p:cNvSpPr>
            <a:spLocks noChangeArrowheads="1"/>
          </p:cNvSpPr>
          <p:nvPr/>
        </p:nvSpPr>
        <p:spPr bwMode="auto">
          <a:xfrm>
            <a:off x="3505200" y="49637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4495800" y="39731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0" name="Oval 24"/>
          <p:cNvSpPr>
            <a:spLocks noChangeArrowheads="1"/>
          </p:cNvSpPr>
          <p:nvPr/>
        </p:nvSpPr>
        <p:spPr bwMode="auto">
          <a:xfrm>
            <a:off x="3886200" y="4658940"/>
            <a:ext cx="228600" cy="2286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 rot="2993212">
            <a:off x="2763837" y="2428503"/>
            <a:ext cx="23669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C2CDFC"/>
                </a:solidFill>
                <a:latin typeface="Arial" charset="0"/>
                <a:ea typeface="ＭＳ Ｐゴシック" charset="0"/>
                <a:cs typeface="ＭＳ Ｐゴシック" charset="0"/>
              </a:rPr>
              <a:t>Caniformia</a:t>
            </a:r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 rot="-24466505">
            <a:off x="4639469" y="2394371"/>
            <a:ext cx="1968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A263"/>
                </a:solidFill>
                <a:latin typeface="Arial" charset="0"/>
                <a:ea typeface="ＭＳ Ｐゴシック" charset="0"/>
                <a:cs typeface="ＭＳ Ｐゴシック" charset="0"/>
              </a:rPr>
              <a:t>Feliformia</a:t>
            </a:r>
          </a:p>
        </p:txBody>
      </p:sp>
      <p:sp>
        <p:nvSpPr>
          <p:cNvPr id="45083" name="AutoShape 27"/>
          <p:cNvSpPr>
            <a:spLocks noChangeArrowheads="1"/>
          </p:cNvSpPr>
          <p:nvPr/>
        </p:nvSpPr>
        <p:spPr bwMode="auto">
          <a:xfrm>
            <a:off x="1295400" y="1458540"/>
            <a:ext cx="457200" cy="381000"/>
          </a:xfrm>
          <a:prstGeom prst="star5">
            <a:avLst/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2057400" y="20681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5" name="Line 29"/>
          <p:cNvSpPr>
            <a:spLocks noChangeShapeType="1"/>
          </p:cNvSpPr>
          <p:nvPr/>
        </p:nvSpPr>
        <p:spPr bwMode="auto">
          <a:xfrm>
            <a:off x="1905000" y="22205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 flipH="1">
            <a:off x="2362200" y="1915740"/>
            <a:ext cx="228600" cy="3048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129" y="6177251"/>
            <a:ext cx="284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Placental Mammals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1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 animBg="1"/>
      <p:bldP spid="45068" grpId="0"/>
      <p:bldP spid="45080" grpId="0" animBg="1"/>
      <p:bldP spid="4508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0797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Basal Carnivoramorpha</a:t>
            </a:r>
            <a:b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i="1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200" i="1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Miacis” uintensis, </a:t>
            </a:r>
            <a:r>
              <a:rPr lang="en-US" sz="3200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AMNH 1964</a:t>
            </a:r>
            <a:endParaRPr lang="en-US" sz="3200" i="1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89188"/>
            <a:ext cx="76200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85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Overview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136" y="2144756"/>
            <a:ext cx="7891674" cy="310739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Phylogeny – Carnivoramorpha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Function – Prehensility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Future Plans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8857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4495800" cy="3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030538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5422900"/>
            <a:ext cx="3785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Spaulding and Flynn, 2009</a:t>
            </a:r>
          </a:p>
          <a:p>
            <a:r>
              <a:rPr lang="en-US" i="1" dirty="0" smtClean="0"/>
              <a:t>Journal of Vertebrate Paleontology </a:t>
            </a:r>
            <a:endParaRPr lang="en-US" i="1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2233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Basal Carnivoramorpha</a:t>
            </a:r>
            <a:b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i="1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200" i="1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Miacis” uintensis, </a:t>
            </a:r>
            <a:r>
              <a:rPr lang="en-US" sz="3200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AMNH 1964</a:t>
            </a:r>
            <a:endParaRPr lang="en-US" sz="3200" i="1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6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678524" y="51406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Basal Carnivoramorpha</a:t>
            </a:r>
            <a:b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i="1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Dawsonicyon isami, </a:t>
            </a:r>
            <a:r>
              <a:rPr lang="en-US" sz="3200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DMNH 19585</a:t>
            </a:r>
            <a:endParaRPr lang="en-US" sz="3200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5581" y="-1119241"/>
            <a:ext cx="3500438" cy="83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0441">
            <a:off x="1172649" y="4395354"/>
            <a:ext cx="2459038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075" y="4757102"/>
            <a:ext cx="45212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1351" y="6305034"/>
            <a:ext cx="412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Spaulding et. al, 2010 - </a:t>
            </a:r>
            <a:r>
              <a:rPr lang="en-US" i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Palaeontology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3896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 bwMode="auto">
          <a:xfrm flipH="1">
            <a:off x="2791585" y="4982984"/>
            <a:ext cx="942975" cy="107880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087" name="Line 31"/>
          <p:cNvSpPr>
            <a:spLocks noChangeShapeType="1"/>
          </p:cNvSpPr>
          <p:nvPr/>
        </p:nvSpPr>
        <p:spPr bwMode="auto">
          <a:xfrm>
            <a:off x="2714625" y="1915740"/>
            <a:ext cx="1933575" cy="2133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Current Hypothesis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2133600" y="19919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1447800" y="2677740"/>
            <a:ext cx="2209800" cy="24384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 rot="2931644">
            <a:off x="1478757" y="3027783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66FF66"/>
                </a:solidFill>
                <a:latin typeface="Arial" charset="0"/>
                <a:ea typeface="ＭＳ Ｐゴシック" charset="0"/>
                <a:cs typeface="ＭＳ Ｐゴシック" charset="0"/>
              </a:rPr>
              <a:t>Viverravidae</a:t>
            </a:r>
            <a:r>
              <a:rPr lang="en-US">
                <a:solidFill>
                  <a:srgbClr val="CC00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 rot="-2518998">
            <a:off x="1219200" y="1839540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solidFill>
                  <a:srgbClr val="CC0099"/>
                </a:solidFill>
                <a:latin typeface="Arial" charset="0"/>
                <a:ea typeface="ＭＳ Ｐゴシック" charset="0"/>
                <a:cs typeface="ＭＳ Ｐゴシック" charset="0"/>
              </a:rPr>
              <a:t>Miacidae</a:t>
            </a:r>
            <a:r>
              <a:rPr lang="ja-JP" altLang="en-US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>
              <a:solidFill>
                <a:srgbClr val="CC00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1981200" y="21443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1828800" y="22967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3429000" y="1219200"/>
            <a:ext cx="4052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Spaulding et al., 2010: </a:t>
            </a:r>
            <a:r>
              <a:rPr lang="en-US" i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Palaeontology</a:t>
            </a:r>
            <a:endParaRPr lang="en-US" i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			53 (4): 815</a:t>
            </a:r>
            <a:r>
              <a:rPr lang="en-US" sz="1000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832</a:t>
            </a:r>
            <a:endParaRPr lang="en-US" sz="2400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 flipH="1" flipV="1">
            <a:off x="4114800" y="488754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4495800" y="4968503"/>
            <a:ext cx="3938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Carnivoraformes (~55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 flipV="1">
            <a:off x="4648200" y="191574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 flipH="1" flipV="1">
            <a:off x="3810000" y="526854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CCCC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5334000" y="4587503"/>
            <a:ext cx="29983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 (~43 </a:t>
            </a:r>
            <a:r>
              <a:rPr lang="en-US" sz="2400" dirty="0" err="1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CCCC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3" name="Oval 17"/>
          <p:cNvSpPr>
            <a:spLocks noChangeArrowheads="1"/>
          </p:cNvSpPr>
          <p:nvPr/>
        </p:nvSpPr>
        <p:spPr bwMode="auto">
          <a:xfrm>
            <a:off x="3505200" y="49637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191000" y="5425703"/>
            <a:ext cx="4003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Carnivoramorpha (~63 </a:t>
            </a:r>
            <a:r>
              <a:rPr lang="en-US" sz="2400" dirty="0" err="1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 flipH="1" flipV="1">
            <a:off x="4876800" y="427794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flipH="1">
            <a:off x="3657600" y="4201740"/>
            <a:ext cx="914400" cy="914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8" name="Oval 22"/>
          <p:cNvSpPr>
            <a:spLocks noChangeArrowheads="1"/>
          </p:cNvSpPr>
          <p:nvPr/>
        </p:nvSpPr>
        <p:spPr bwMode="auto">
          <a:xfrm>
            <a:off x="3505200" y="49637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4495800" y="39731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0" name="Oval 24"/>
          <p:cNvSpPr>
            <a:spLocks noChangeArrowheads="1"/>
          </p:cNvSpPr>
          <p:nvPr/>
        </p:nvSpPr>
        <p:spPr bwMode="auto">
          <a:xfrm>
            <a:off x="3886200" y="4658940"/>
            <a:ext cx="228600" cy="2286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 rot="2993212">
            <a:off x="2763837" y="2428503"/>
            <a:ext cx="23669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C2CDFC"/>
                </a:solidFill>
                <a:latin typeface="Arial" charset="0"/>
                <a:ea typeface="ＭＳ Ｐゴシック" charset="0"/>
                <a:cs typeface="ＭＳ Ｐゴシック" charset="0"/>
              </a:rPr>
              <a:t>Caniformia</a:t>
            </a:r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 rot="-24466505">
            <a:off x="4639469" y="2394371"/>
            <a:ext cx="1968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A263"/>
                </a:solidFill>
                <a:latin typeface="Arial" charset="0"/>
                <a:ea typeface="ＭＳ Ｐゴシック" charset="0"/>
                <a:cs typeface="ＭＳ Ｐゴシック" charset="0"/>
              </a:rPr>
              <a:t>Feliformia</a:t>
            </a:r>
          </a:p>
        </p:txBody>
      </p:sp>
      <p:sp>
        <p:nvSpPr>
          <p:cNvPr id="45083" name="AutoShape 27"/>
          <p:cNvSpPr>
            <a:spLocks noChangeArrowheads="1"/>
          </p:cNvSpPr>
          <p:nvPr/>
        </p:nvSpPr>
        <p:spPr bwMode="auto">
          <a:xfrm>
            <a:off x="1295400" y="1458540"/>
            <a:ext cx="457200" cy="381000"/>
          </a:xfrm>
          <a:prstGeom prst="star5">
            <a:avLst/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2057400" y="20681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5" name="Line 29"/>
          <p:cNvSpPr>
            <a:spLocks noChangeShapeType="1"/>
          </p:cNvSpPr>
          <p:nvPr/>
        </p:nvSpPr>
        <p:spPr bwMode="auto">
          <a:xfrm>
            <a:off x="1905000" y="22205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 flipH="1">
            <a:off x="2362200" y="1915740"/>
            <a:ext cx="228600" cy="3048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129" y="6177251"/>
            <a:ext cx="284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Placental Mammals</a:t>
            </a:r>
            <a:endParaRPr lang="en-US" dirty="0"/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 rot="2120162">
            <a:off x="4061658" y="4203072"/>
            <a:ext cx="354055" cy="518549"/>
          </a:xfrm>
          <a:prstGeom prst="ellipse">
            <a:avLst/>
          </a:prstGeom>
          <a:noFill/>
          <a:ln w="3810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862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147"/>
          <a:stretch/>
        </p:blipFill>
        <p:spPr>
          <a:xfrm>
            <a:off x="1257300" y="1023306"/>
            <a:ext cx="6629400" cy="5669594"/>
          </a:xfrm>
          <a:prstGeom prst="rect">
            <a:avLst/>
          </a:prstGeom>
        </p:spPr>
      </p:pic>
      <p:sp>
        <p:nvSpPr>
          <p:cNvPr id="48133" name="Oval 8"/>
          <p:cNvSpPr>
            <a:spLocks noChangeArrowheads="1"/>
          </p:cNvSpPr>
          <p:nvPr/>
        </p:nvSpPr>
        <p:spPr bwMode="auto">
          <a:xfrm>
            <a:off x="1697999" y="4017471"/>
            <a:ext cx="1051830" cy="1256321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Ambiguous Relationships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8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8086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Postcranial Data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5486400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5334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59402" name="Group 10"/>
          <p:cNvGrpSpPr>
            <a:grpSpLocks/>
          </p:cNvGrpSpPr>
          <p:nvPr/>
        </p:nvGrpSpPr>
        <p:grpSpPr bwMode="auto">
          <a:xfrm>
            <a:off x="228600" y="2209800"/>
            <a:ext cx="8788400" cy="3311525"/>
            <a:chOff x="96" y="1488"/>
            <a:chExt cx="5536" cy="2086"/>
          </a:xfrm>
        </p:grpSpPr>
        <p:graphicFrame>
          <p:nvGraphicFramePr>
            <p:cNvPr id="50184" name="Object 7"/>
            <p:cNvGraphicFramePr>
              <a:graphicFrameLocks noChangeAspect="1"/>
            </p:cNvGraphicFramePr>
            <p:nvPr/>
          </p:nvGraphicFramePr>
          <p:xfrm>
            <a:off x="96" y="1488"/>
            <a:ext cx="2592" cy="16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39" name="Image" r:id="rId6" imgW="4063779" imgH="2600818" progId="Photoshop.Image.7">
                    <p:embed/>
                  </p:oleObj>
                </mc:Choice>
                <mc:Fallback>
                  <p:oleObj name="Image" r:id="rId6" imgW="4063779" imgH="2600818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1488"/>
                          <a:ext cx="2592" cy="16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185" name="Object 8"/>
            <p:cNvGraphicFramePr>
              <a:graphicFrameLocks noChangeAspect="1"/>
            </p:cNvGraphicFramePr>
            <p:nvPr/>
          </p:nvGraphicFramePr>
          <p:xfrm>
            <a:off x="3552" y="1488"/>
            <a:ext cx="2080" cy="17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40" name="Image" r:id="rId8" imgW="4063779" imgH="3388176" progId="Photoshop.Image.7">
                    <p:embed/>
                  </p:oleObj>
                </mc:Choice>
                <mc:Fallback>
                  <p:oleObj name="Image" r:id="rId8" imgW="4063779" imgH="3388176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1488"/>
                          <a:ext cx="2080" cy="17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400"/>
              <a:ext cx="1812" cy="1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59405" name="Group 13"/>
          <p:cNvGrpSpPr>
            <a:grpSpLocks/>
          </p:cNvGrpSpPr>
          <p:nvPr/>
        </p:nvGrpSpPr>
        <p:grpSpPr bwMode="auto">
          <a:xfrm>
            <a:off x="304800" y="1752600"/>
            <a:ext cx="5486400" cy="4513263"/>
            <a:chOff x="192" y="1104"/>
            <a:chExt cx="3456" cy="2843"/>
          </a:xfrm>
        </p:grpSpPr>
        <p:pic>
          <p:nvPicPr>
            <p:cNvPr id="59403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04"/>
              <a:ext cx="3456" cy="1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66" y="1566"/>
              <a:ext cx="1403" cy="3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778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Expansion of the M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atrix:</a:t>
            </a:r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additional postcranial data</a:t>
            </a:r>
            <a:endParaRPr lang="en-US" sz="3200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2226" name="Object 4"/>
          <p:cNvGraphicFramePr>
            <a:graphicFrameLocks noChangeAspect="1"/>
          </p:cNvGraphicFramePr>
          <p:nvPr/>
        </p:nvGraphicFramePr>
        <p:xfrm>
          <a:off x="1219200" y="1905000"/>
          <a:ext cx="7162800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8" name="Image" r:id="rId4" imgW="4063779" imgH="2367151" progId="Photoshop.Image.7">
                  <p:embed/>
                </p:oleObj>
              </mc:Choice>
              <mc:Fallback>
                <p:oleObj name="Image" r:id="rId4" imgW="4063779" imgH="236715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05000"/>
                        <a:ext cx="7162800" cy="417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353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2" y="4188201"/>
            <a:ext cx="560795" cy="1834774"/>
          </a:xfrm>
          <a:prstGeom prst="rect">
            <a:avLst/>
          </a:prstGeom>
        </p:spPr>
      </p:pic>
      <p:sp>
        <p:nvSpPr>
          <p:cNvPr id="54274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Expanded Character Sampling</a:t>
            </a: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457200" y="4495800"/>
            <a:ext cx="114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CCFF"/>
                </a:solidFill>
                <a:latin typeface="Arial"/>
                <a:ea typeface="ＭＳ Ｐゴシック"/>
                <a:cs typeface="ＭＳ Ｐゴシック"/>
              </a:rPr>
              <a:t>Cranial</a:t>
            </a: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533400" y="5334000"/>
            <a:ext cx="106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Dental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458835" y="5749782"/>
            <a:ext cx="9459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Postcranial</a:t>
            </a:r>
          </a:p>
        </p:txBody>
      </p:sp>
      <p:sp>
        <p:nvSpPr>
          <p:cNvPr id="54278" name="Rectangle 16"/>
          <p:cNvSpPr>
            <a:spLocks noChangeArrowheads="1"/>
          </p:cNvSpPr>
          <p:nvPr/>
        </p:nvSpPr>
        <p:spPr bwMode="auto">
          <a:xfrm>
            <a:off x="1371600" y="3886200"/>
            <a:ext cx="69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99</a:t>
            </a:r>
          </a:p>
        </p:txBody>
      </p:sp>
      <p:grpSp>
        <p:nvGrpSpPr>
          <p:cNvPr id="64532" name="Group 20"/>
          <p:cNvGrpSpPr>
            <a:grpSpLocks/>
          </p:cNvGrpSpPr>
          <p:nvPr/>
        </p:nvGrpSpPr>
        <p:grpSpPr bwMode="auto">
          <a:xfrm>
            <a:off x="2114550" y="1066800"/>
            <a:ext cx="6729413" cy="5638800"/>
            <a:chOff x="1332" y="672"/>
            <a:chExt cx="4239" cy="3552"/>
          </a:xfrm>
        </p:grpSpPr>
        <p:grpSp>
          <p:nvGrpSpPr>
            <p:cNvPr id="54280" name="Group 18"/>
            <p:cNvGrpSpPr>
              <a:grpSpLocks/>
            </p:cNvGrpSpPr>
            <p:nvPr/>
          </p:nvGrpSpPr>
          <p:grpSpPr bwMode="auto">
            <a:xfrm>
              <a:off x="1332" y="672"/>
              <a:ext cx="4239" cy="3552"/>
              <a:chOff x="1332" y="672"/>
              <a:chExt cx="4239" cy="3552"/>
            </a:xfrm>
          </p:grpSpPr>
          <p:grpSp>
            <p:nvGrpSpPr>
              <p:cNvPr id="54282" name="Group 7"/>
              <p:cNvGrpSpPr>
                <a:grpSpLocks/>
              </p:cNvGrpSpPr>
              <p:nvPr/>
            </p:nvGrpSpPr>
            <p:grpSpPr bwMode="auto">
              <a:xfrm>
                <a:off x="1332" y="672"/>
                <a:ext cx="4239" cy="3552"/>
                <a:chOff x="1332" y="672"/>
                <a:chExt cx="4239" cy="3552"/>
              </a:xfrm>
            </p:grpSpPr>
            <p:graphicFrame>
              <p:nvGraphicFramePr>
                <p:cNvPr id="54284" name="Object 8"/>
                <p:cNvGraphicFramePr>
                  <a:graphicFrameLocks noChangeAspect="1"/>
                </p:cNvGraphicFramePr>
                <p:nvPr/>
              </p:nvGraphicFramePr>
              <p:xfrm>
                <a:off x="3518" y="3063"/>
                <a:ext cx="2002" cy="116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64" name="Image" r:id="rId5" imgW="4063779" imgH="2367151" progId="Photoshop.Image.7">
                        <p:embed/>
                      </p:oleObj>
                    </mc:Choice>
                    <mc:Fallback>
                      <p:oleObj name="Image" r:id="rId5" imgW="4063779" imgH="2367151" progId="Photoshop.Image.7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18" y="3063"/>
                              <a:ext cx="2002" cy="116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4285" name="Rectangle 9"/>
                <p:cNvSpPr>
                  <a:spLocks noChangeArrowheads="1"/>
                </p:cNvSpPr>
                <p:nvPr/>
              </p:nvSpPr>
              <p:spPr bwMode="auto">
                <a:xfrm>
                  <a:off x="3305" y="672"/>
                  <a:ext cx="79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AADDFD"/>
                      </a:solidFill>
                      <a:latin typeface="Arial"/>
                      <a:ea typeface="ＭＳ Ｐゴシック"/>
                      <a:cs typeface="ＭＳ Ｐゴシック"/>
                    </a:rPr>
                    <a:t>+ 3 </a:t>
                  </a:r>
                  <a:r>
                    <a:rPr lang="en-US" dirty="0">
                      <a:solidFill>
                        <a:srgbClr val="AADDFD"/>
                      </a:solidFill>
                      <a:latin typeface="Arial"/>
                      <a:ea typeface="ＭＳ Ｐゴシック"/>
                      <a:cs typeface="ＭＳ Ｐゴシック"/>
                    </a:rPr>
                    <a:t>cranial</a:t>
                  </a:r>
                </a:p>
              </p:txBody>
            </p:sp>
            <p:sp>
              <p:nvSpPr>
                <p:cNvPr id="54286" name="Rectangle 10"/>
                <p:cNvSpPr>
                  <a:spLocks noChangeArrowheads="1"/>
                </p:cNvSpPr>
                <p:nvPr/>
              </p:nvSpPr>
              <p:spPr bwMode="auto">
                <a:xfrm>
                  <a:off x="3254" y="1872"/>
                  <a:ext cx="96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FFFF"/>
                      </a:solidFill>
                      <a:latin typeface="Arial"/>
                      <a:ea typeface="ＭＳ Ｐゴシック"/>
                      <a:cs typeface="ＭＳ Ｐゴシック"/>
                    </a:rPr>
                    <a:t>+ 24 </a:t>
                  </a:r>
                  <a:r>
                    <a:rPr lang="en-US" dirty="0">
                      <a:solidFill>
                        <a:srgbClr val="FFFFFF"/>
                      </a:solidFill>
                      <a:latin typeface="Arial"/>
                      <a:ea typeface="ＭＳ Ｐゴシック"/>
                      <a:cs typeface="ＭＳ Ｐゴシック"/>
                    </a:rPr>
                    <a:t>dental</a:t>
                  </a:r>
                </a:p>
                <a:p>
                  <a:endParaRPr lang="en-US" dirty="0">
                    <a:solidFill>
                      <a:srgbClr val="FFFFFF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  <p:pic>
              <p:nvPicPr>
                <p:cNvPr id="64523" name="Picture 11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7" y="2011"/>
                  <a:ext cx="1302" cy="7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4288" name="Rectangle 12"/>
                <p:cNvSpPr>
                  <a:spLocks noChangeArrowheads="1"/>
                </p:cNvSpPr>
                <p:nvPr/>
              </p:nvSpPr>
              <p:spPr bwMode="auto">
                <a:xfrm>
                  <a:off x="3216" y="2776"/>
                  <a:ext cx="1217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  <a:latin typeface="Arial"/>
                      <a:ea typeface="ＭＳ Ｐゴシック"/>
                      <a:cs typeface="ＭＳ Ｐゴシック"/>
                    </a:rPr>
                    <a:t>+ 117 </a:t>
                  </a:r>
                  <a:r>
                    <a:rPr lang="en-US" dirty="0">
                      <a:solidFill>
                        <a:srgbClr val="FF0000"/>
                      </a:solidFill>
                      <a:latin typeface="Arial"/>
                      <a:ea typeface="ＭＳ Ｐゴシック"/>
                      <a:cs typeface="ＭＳ Ｐゴシック"/>
                    </a:rPr>
                    <a:t>postcranial </a:t>
                  </a:r>
                </a:p>
              </p:txBody>
            </p:sp>
            <p:pic>
              <p:nvPicPr>
                <p:cNvPr id="64525" name="Picture 1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37" y="1007"/>
                  <a:ext cx="1834" cy="7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4290" name="Picture 1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32" y="1398"/>
                  <a:ext cx="828" cy="2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4291" name="Rectangle 15"/>
                <p:cNvSpPr>
                  <a:spLocks noChangeArrowheads="1"/>
                </p:cNvSpPr>
                <p:nvPr/>
              </p:nvSpPr>
              <p:spPr bwMode="auto">
                <a:xfrm>
                  <a:off x="1968" y="3089"/>
                  <a:ext cx="1224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2800">
                      <a:solidFill>
                        <a:srgbClr val="FF0000"/>
                      </a:solidFill>
                      <a:latin typeface="Arial"/>
                      <a:ea typeface="ＭＳ Ｐゴシック"/>
                      <a:cs typeface="ＭＳ Ｐゴシック"/>
                    </a:rPr>
                    <a:t>Postcranial</a:t>
                  </a:r>
                  <a:endParaRPr lang="en-US">
                    <a:solidFill>
                      <a:srgbClr val="FFFFFF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</p:grpSp>
          <p:sp>
            <p:nvSpPr>
              <p:cNvPr id="54283" name="Rectangle 17"/>
              <p:cNvSpPr>
                <a:spLocks noChangeArrowheads="1"/>
              </p:cNvSpPr>
              <p:nvPr/>
            </p:nvSpPr>
            <p:spPr bwMode="auto">
              <a:xfrm>
                <a:off x="1732" y="3742"/>
                <a:ext cx="1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</p:grpSp>
        <p:sp>
          <p:nvSpPr>
            <p:cNvPr id="54281" name="Rectangle 19"/>
            <p:cNvSpPr>
              <a:spLocks noChangeArrowheads="1"/>
            </p:cNvSpPr>
            <p:nvPr/>
          </p:nvSpPr>
          <p:spPr bwMode="auto">
            <a:xfrm>
              <a:off x="1440" y="1152"/>
              <a:ext cx="597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243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6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Prior Taxon Sampling </a:t>
            </a:r>
          </a:p>
        </p:txBody>
      </p:sp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838200" y="1219200"/>
            <a:ext cx="2132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66"/>
                </a:solidFill>
                <a:latin typeface="Arial"/>
                <a:ea typeface="ＭＳ Ｐゴシック"/>
                <a:cs typeface="ＭＳ Ｐゴシック"/>
              </a:rPr>
              <a:t>Viverravidae</a:t>
            </a:r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</a:t>
            </a:r>
          </a:p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3 gen., 5 sp.</a:t>
            </a:r>
          </a:p>
        </p:txBody>
      </p:sp>
      <p:graphicFrame>
        <p:nvGraphicFramePr>
          <p:cNvPr id="56323" name="Object 4"/>
          <p:cNvGraphicFramePr>
            <a:graphicFrameLocks noChangeAspect="1"/>
          </p:cNvGraphicFramePr>
          <p:nvPr/>
        </p:nvGraphicFramePr>
        <p:xfrm>
          <a:off x="1827213" y="3341688"/>
          <a:ext cx="5487987" cy="17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4" name="Document" r:id="rId4" imgW="5486400" imgH="177800" progId="Word.Document.8">
                  <p:embed/>
                </p:oleObj>
              </mc:Choice>
              <mc:Fallback>
                <p:oleObj name="Document" r:id="rId4" imgW="5486400" imgH="1778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3" y="3341688"/>
                        <a:ext cx="5487987" cy="17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990600" y="2286000"/>
            <a:ext cx="20177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200" i="1">
              <a:solidFill>
                <a:srgbClr val="FFFFFF"/>
              </a:solidFill>
              <a:latin typeface="Helvetica" charset="0"/>
              <a:ea typeface="ＭＳ Ｐゴシック"/>
              <a:cs typeface="ＭＳ Ｐゴシック"/>
            </a:endParaRP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Didymictis vancleveae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Protictis schaffi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acutus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minutus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gracilis</a:t>
            </a:r>
          </a:p>
        </p:txBody>
      </p:sp>
      <p:sp>
        <p:nvSpPr>
          <p:cNvPr id="56325" name="Rectangle 6"/>
          <p:cNvSpPr>
            <a:spLocks noChangeArrowheads="1"/>
          </p:cNvSpPr>
          <p:nvPr/>
        </p:nvSpPr>
        <p:spPr bwMode="auto">
          <a:xfrm>
            <a:off x="5105400" y="2057400"/>
            <a:ext cx="215423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parvivorus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slyvestris</a:t>
            </a:r>
            <a:r>
              <a:rPr lang="en-US" sz="1600" i="1">
                <a:solidFill>
                  <a:srgbClr val="AE00E9"/>
                </a:solidFill>
                <a:latin typeface="Times New Roman" charset="0"/>
                <a:ea typeface="ＭＳ Ｐゴシック"/>
                <a:cs typeface="ＭＳ Ｐゴシック"/>
              </a:rPr>
              <a:t> 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Oodectes herpestoides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Procynodictis vulpiceps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Quercygale</a:t>
            </a:r>
            <a:r>
              <a:rPr lang="en-US" sz="1600" i="1">
                <a:solidFill>
                  <a:srgbClr val="3366CC"/>
                </a:solidFill>
                <a:latin typeface="Times New Roman" charset="0"/>
                <a:ea typeface="ＭＳ Ｐゴシック"/>
                <a:cs typeface="ＭＳ Ｐゴシック"/>
              </a:rPr>
              <a:t> </a:t>
            </a:r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angustidens</a:t>
            </a:r>
            <a:endParaRPr lang="en-US" sz="1600" i="1">
              <a:solidFill>
                <a:srgbClr val="3366CC"/>
              </a:solidFill>
              <a:latin typeface="Times New Roman" charset="0"/>
              <a:ea typeface="ＭＳ Ｐゴシック"/>
              <a:cs typeface="ＭＳ Ｐゴシック"/>
            </a:endParaRP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Tapocyon robustus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Vulpavus ovatus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Vulpavus profectus</a:t>
            </a:r>
          </a:p>
          <a:p>
            <a:endParaRPr lang="en-US" sz="1600" i="1">
              <a:solidFill>
                <a:srgbClr val="BAF2FF"/>
              </a:solidFill>
              <a:latin typeface="Times New Roman" charset="0"/>
              <a:ea typeface="ＭＳ Ｐゴシック"/>
              <a:cs typeface="ＭＳ Ｐゴシック"/>
            </a:endParaRPr>
          </a:p>
        </p:txBody>
      </p:sp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4498975" y="1219200"/>
            <a:ext cx="464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Basal Carnivoraformes</a:t>
            </a:r>
          </a:p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6 gen., 8 sp.</a:t>
            </a:r>
          </a:p>
        </p:txBody>
      </p:sp>
    </p:spTree>
    <p:extLst>
      <p:ext uri="{BB962C8B-B14F-4D97-AF65-F5344CB8AC3E}">
        <p14:creationId xmlns:p14="http://schemas.microsoft.com/office/powerpoint/2010/main" val="211057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Current Taxon Sampling</a:t>
            </a:r>
          </a:p>
        </p:txBody>
      </p:sp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838200" y="1219200"/>
            <a:ext cx="19637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66"/>
                </a:solidFill>
                <a:latin typeface="Arial"/>
                <a:ea typeface="ＭＳ Ｐゴシック"/>
                <a:cs typeface="ＭＳ Ｐゴシック"/>
              </a:rPr>
              <a:t>Viverravidae</a:t>
            </a:r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</a:p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3 gen., 8 sp.</a:t>
            </a: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4876800" y="1219200"/>
            <a:ext cx="464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Basal Carnivoraformes </a:t>
            </a:r>
          </a:p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10 gen., 19 sp. 	</a:t>
            </a: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990600" y="2238375"/>
            <a:ext cx="20177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Didymictis</a:t>
            </a:r>
            <a:r>
              <a:rPr lang="en-US" sz="1200" i="1">
                <a:solidFill>
                  <a:srgbClr val="FFFFFF"/>
                </a:solidFill>
                <a:latin typeface="Helvetica" charset="0"/>
                <a:ea typeface="ＭＳ Ｐゴシック"/>
                <a:cs typeface="ＭＳ Ｐゴシック"/>
              </a:rPr>
              <a:t> </a:t>
            </a:r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protenus</a:t>
            </a:r>
            <a:endParaRPr lang="en-US" sz="1200" i="1">
              <a:solidFill>
                <a:srgbClr val="FFFFFF"/>
              </a:solidFill>
              <a:latin typeface="Helvetica" charset="0"/>
              <a:ea typeface="ＭＳ Ｐゴシック"/>
              <a:cs typeface="ＭＳ Ｐゴシック"/>
            </a:endParaRP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Didymictis vancleveae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Protictis schaffi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acutus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minutus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gracilis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sicarius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sp. nov. </a:t>
            </a: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5181600" y="2057400"/>
            <a:ext cx="21653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Dawsonicyon isami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exiguus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medius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parvivorus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petilus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slyvestris</a:t>
            </a:r>
            <a:r>
              <a:rPr lang="en-US" sz="1600" i="1">
                <a:solidFill>
                  <a:srgbClr val="AE00E9"/>
                </a:solidFill>
                <a:latin typeface="Times New Roman" charset="0"/>
                <a:ea typeface="ＭＳ Ｐゴシック"/>
                <a:cs typeface="ＭＳ Ｐゴシック"/>
              </a:rPr>
              <a:t> 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uintensis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washakius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Oodectes herpestoides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Palaearctonyx meadi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PM 58053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Procynodictis vulpiceps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Quercygale</a:t>
            </a:r>
            <a:r>
              <a:rPr lang="en-US" sz="1600" i="1">
                <a:solidFill>
                  <a:srgbClr val="3366CC"/>
                </a:solidFill>
                <a:latin typeface="Times New Roman" charset="0"/>
                <a:ea typeface="ＭＳ Ｐゴシック"/>
                <a:cs typeface="ＭＳ Ｐゴシック"/>
              </a:rPr>
              <a:t> </a:t>
            </a:r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angustidens</a:t>
            </a:r>
            <a:endParaRPr lang="en-US" sz="1600" i="1">
              <a:solidFill>
                <a:srgbClr val="3366CC"/>
              </a:solidFill>
              <a:latin typeface="Times New Roman" charset="0"/>
              <a:ea typeface="ＭＳ Ｐゴシック"/>
              <a:cs typeface="ＭＳ Ｐゴシック"/>
            </a:endParaRP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Tapocyon robustus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Uintacyon vorax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Vassocyon promicrodon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Vulpavus ovatus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Vulpavus profectus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Vulpavus palustris</a:t>
            </a:r>
          </a:p>
          <a:p>
            <a:endParaRPr lang="en-US" sz="1600" i="1">
              <a:solidFill>
                <a:srgbClr val="BAF2FF"/>
              </a:solidFill>
              <a:latin typeface="Times New Roman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7678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284" y="21499"/>
            <a:ext cx="8423433" cy="1143000"/>
          </a:xfrm>
        </p:spPr>
        <p:txBody>
          <a:bodyPr/>
          <a:lstStyle/>
          <a:p>
            <a:r>
              <a:rPr lang="en-US" sz="4000" dirty="0">
                <a:solidFill>
                  <a:srgbClr val="FADF62"/>
                </a:solidFill>
              </a:rPr>
              <a:t>Addition of </a:t>
            </a:r>
            <a:r>
              <a:rPr lang="en-US" sz="4000" dirty="0" smtClean="0">
                <a:solidFill>
                  <a:srgbClr val="FADF62"/>
                </a:solidFill>
              </a:rPr>
              <a:t>Fragmentary </a:t>
            </a:r>
            <a:r>
              <a:rPr lang="en-US" sz="4000" dirty="0">
                <a:solidFill>
                  <a:srgbClr val="FADF62"/>
                </a:solidFill>
              </a:rPr>
              <a:t>S</a:t>
            </a:r>
            <a:r>
              <a:rPr lang="en-US" sz="4000" dirty="0" smtClean="0">
                <a:solidFill>
                  <a:srgbClr val="FADF62"/>
                </a:solidFill>
              </a:rPr>
              <a:t>pecimens</a:t>
            </a:r>
            <a:endParaRPr lang="en-US" sz="4000" dirty="0">
              <a:solidFill>
                <a:srgbClr val="FADF62"/>
              </a:solidFill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228600" y="3683862"/>
            <a:ext cx="278942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i="1" dirty="0" smtClean="0">
                <a:solidFill>
                  <a:srgbClr val="DDC745"/>
                </a:solidFill>
                <a:latin typeface="Arial"/>
                <a:ea typeface="ＭＳ Ｐゴシック"/>
                <a:cs typeface="ＭＳ Ｐゴシック"/>
              </a:rPr>
              <a:t>Miacis exiguus </a:t>
            </a:r>
          </a:p>
          <a:p>
            <a:r>
              <a:rPr lang="en-US" dirty="0" smtClean="0">
                <a:solidFill>
                  <a:srgbClr val="DDC745"/>
                </a:solidFill>
                <a:latin typeface="Arial"/>
                <a:ea typeface="ＭＳ Ｐゴシック"/>
                <a:cs typeface="ＭＳ Ｐゴシック"/>
              </a:rPr>
              <a:t>60/243 characters scored</a:t>
            </a:r>
          </a:p>
          <a:p>
            <a:r>
              <a:rPr lang="en-US" sz="3200" dirty="0" smtClean="0">
                <a:solidFill>
                  <a:srgbClr val="DDC745"/>
                </a:solidFill>
                <a:latin typeface="Arial"/>
                <a:ea typeface="ＭＳ Ｐゴシック"/>
                <a:cs typeface="ＭＳ Ｐゴシック"/>
              </a:rPr>
              <a:t>&gt; 25%</a:t>
            </a:r>
            <a:endParaRPr lang="en-US" sz="3200" dirty="0">
              <a:solidFill>
                <a:srgbClr val="DDC745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6248400" y="3683862"/>
            <a:ext cx="278942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DDC745"/>
                </a:solidFill>
                <a:latin typeface="Arial"/>
                <a:ea typeface="ＭＳ Ｐゴシック"/>
                <a:cs typeface="ＭＳ Ｐゴシック"/>
              </a:rPr>
              <a:t>Miacis </a:t>
            </a:r>
            <a:r>
              <a:rPr lang="en-US" i="1" dirty="0" smtClean="0">
                <a:solidFill>
                  <a:srgbClr val="DDC745"/>
                </a:solidFill>
                <a:latin typeface="Arial"/>
                <a:ea typeface="ＭＳ Ｐゴシック"/>
                <a:cs typeface="ＭＳ Ｐゴシック"/>
              </a:rPr>
              <a:t>medius</a:t>
            </a:r>
          </a:p>
          <a:p>
            <a:r>
              <a:rPr lang="en-US" dirty="0" smtClean="0">
                <a:solidFill>
                  <a:srgbClr val="DDC745"/>
                </a:solidFill>
                <a:latin typeface="Arial"/>
                <a:ea typeface="ＭＳ Ｐゴシック"/>
                <a:cs typeface="ＭＳ Ｐゴシック"/>
              </a:rPr>
              <a:t>69/243 characters scored              </a:t>
            </a:r>
          </a:p>
          <a:p>
            <a:r>
              <a:rPr lang="en-US" sz="3200" dirty="0" smtClean="0">
                <a:solidFill>
                  <a:srgbClr val="DDC745"/>
                </a:solidFill>
                <a:latin typeface="Arial"/>
                <a:ea typeface="ＭＳ Ｐゴシック"/>
                <a:cs typeface="ＭＳ Ｐゴシック"/>
              </a:rPr>
              <a:t>&gt;30%</a:t>
            </a:r>
            <a:endParaRPr lang="en-US" sz="3200" dirty="0">
              <a:solidFill>
                <a:srgbClr val="DDC745"/>
              </a:solidFill>
              <a:latin typeface="Arial"/>
              <a:ea typeface="ＭＳ Ｐゴシック"/>
              <a:cs typeface="ＭＳ Ｐゴシック"/>
            </a:endParaRPr>
          </a:p>
        </p:txBody>
      </p:sp>
      <p:graphicFrame>
        <p:nvGraphicFramePr>
          <p:cNvPr id="297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501497"/>
              </p:ext>
            </p:extLst>
          </p:nvPr>
        </p:nvGraphicFramePr>
        <p:xfrm>
          <a:off x="423335" y="1135344"/>
          <a:ext cx="3750733" cy="248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3" name="Image" r:id="rId4" imgW="4063779" imgH="2696953" progId="Photoshop.Image.7">
                  <p:embed/>
                </p:oleObj>
              </mc:Choice>
              <mc:Fallback>
                <p:oleObj name="Image" r:id="rId4" imgW="4063779" imgH="269695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35" y="1135344"/>
                        <a:ext cx="3750733" cy="2489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484634"/>
              </p:ext>
            </p:extLst>
          </p:nvPr>
        </p:nvGraphicFramePr>
        <p:xfrm>
          <a:off x="5595593" y="1144399"/>
          <a:ext cx="3188123" cy="2597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4" name="Image" r:id="rId6" imgW="4063779" imgH="3311512" progId="Photoshop.Image.7">
                  <p:embed/>
                </p:oleObj>
              </mc:Choice>
              <mc:Fallback>
                <p:oleObj name="Image" r:id="rId6" imgW="4063779" imgH="331151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593" y="1144399"/>
                        <a:ext cx="3188123" cy="2597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06580" y="5685282"/>
            <a:ext cx="27894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 smtClean="0">
                <a:solidFill>
                  <a:srgbClr val="DDC745"/>
                </a:solidFill>
              </a:rPr>
              <a:t>Palearctonyx</a:t>
            </a:r>
            <a:r>
              <a:rPr lang="en-US" i="1" dirty="0" smtClean="0">
                <a:solidFill>
                  <a:srgbClr val="DDC745"/>
                </a:solidFill>
              </a:rPr>
              <a:t>  </a:t>
            </a:r>
          </a:p>
          <a:p>
            <a:pPr algn="ctr"/>
            <a:r>
              <a:rPr lang="en-US" dirty="0" smtClean="0">
                <a:solidFill>
                  <a:srgbClr val="DDC745"/>
                </a:solidFill>
              </a:rPr>
              <a:t>34/243 characters scored</a:t>
            </a:r>
          </a:p>
          <a:p>
            <a:pPr algn="ctr"/>
            <a:r>
              <a:rPr lang="en-US" sz="3200" dirty="0" smtClean="0">
                <a:solidFill>
                  <a:srgbClr val="DDC745"/>
                </a:solidFill>
              </a:rPr>
              <a:t>&gt; 15%</a:t>
            </a:r>
            <a:endParaRPr lang="en-US" sz="3200" dirty="0">
              <a:solidFill>
                <a:srgbClr val="DDC74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8020" y="3222295"/>
            <a:ext cx="3310467" cy="24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0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14800"/>
            <a:ext cx="14303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6388"/>
            <a:ext cx="1966913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169545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15240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13716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86400"/>
            <a:ext cx="1752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43200"/>
            <a:ext cx="1371600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05400"/>
            <a:ext cx="1752600" cy="130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1447800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19150"/>
            <a:ext cx="10668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10969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657600"/>
            <a:ext cx="16764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17049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1447800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0"/>
            <a:ext cx="1752600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53000"/>
            <a:ext cx="188277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22860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0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158908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1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14478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2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129540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3" name="Picture 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1676400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4" name="Picture 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121761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5" name="Picture 2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7699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81000" y="2131222"/>
            <a:ext cx="8407400" cy="3122606"/>
          </a:xfrm>
          <a:solidFill>
            <a:schemeClr val="bg1">
              <a:alpha val="83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30047"/>
                </a:solidFill>
              </a:rPr>
              <a:t>Phylogeny</a:t>
            </a:r>
          </a:p>
          <a:p>
            <a:r>
              <a:rPr lang="en-US" dirty="0" smtClean="0">
                <a:solidFill>
                  <a:srgbClr val="030047"/>
                </a:solidFill>
              </a:rPr>
              <a:t>What is Carnivora?  </a:t>
            </a:r>
          </a:p>
          <a:p>
            <a:r>
              <a:rPr lang="en-US" dirty="0" smtClean="0">
                <a:solidFill>
                  <a:srgbClr val="030047"/>
                </a:solidFill>
              </a:rPr>
              <a:t>Fossil </a:t>
            </a:r>
            <a:r>
              <a:rPr lang="en-US" dirty="0">
                <a:solidFill>
                  <a:srgbClr val="030047"/>
                </a:solidFill>
              </a:rPr>
              <a:t>R</a:t>
            </a:r>
            <a:r>
              <a:rPr lang="en-US" dirty="0" smtClean="0">
                <a:solidFill>
                  <a:srgbClr val="030047"/>
                </a:solidFill>
              </a:rPr>
              <a:t>elatives of Carnivora</a:t>
            </a:r>
          </a:p>
          <a:p>
            <a:r>
              <a:rPr lang="en-US" dirty="0" smtClean="0">
                <a:solidFill>
                  <a:srgbClr val="030047"/>
                </a:solidFill>
              </a:rPr>
              <a:t>Phylogenetic Relationships of Fossil Taxa</a:t>
            </a:r>
          </a:p>
          <a:p>
            <a:r>
              <a:rPr lang="en-US" dirty="0" smtClean="0">
                <a:solidFill>
                  <a:srgbClr val="030047"/>
                </a:solidFill>
              </a:rPr>
              <a:t>Locomotor and Diet Evolution</a:t>
            </a:r>
          </a:p>
        </p:txBody>
      </p:sp>
    </p:spTree>
    <p:extLst>
      <p:ext uri="{BB962C8B-B14F-4D97-AF65-F5344CB8AC3E}">
        <p14:creationId xmlns:p14="http://schemas.microsoft.com/office/powerpoint/2010/main" val="358403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nalysis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610600" cy="4876800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243 characters</a:t>
            </a:r>
          </a:p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60 taxa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8 Viverravidae (3 genera)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19 basal Carnivoraformes (10 genera, 8 </a:t>
            </a:r>
            <a:r>
              <a:rPr lang="ja-JP" altLang="en-US">
                <a:latin typeface="Arial" charset="0"/>
                <a:ea typeface="ＭＳ Ｐゴシック" charset="0"/>
              </a:rPr>
              <a:t>‘</a:t>
            </a:r>
            <a:r>
              <a:rPr lang="en-US" altLang="ja-JP">
                <a:latin typeface="Arial" charset="0"/>
                <a:ea typeface="ＭＳ Ｐゴシック" charset="0"/>
              </a:rPr>
              <a:t>Miacis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</a:rPr>
              <a:t>)</a:t>
            </a:r>
          </a:p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Parsimony analysis in TNT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New Technology Search 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Find a shortest topology 100 times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Traditional search with TBR branch swapping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Upon trees generated in the previous search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54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08" y="161741"/>
            <a:ext cx="7204992" cy="5924917"/>
          </a:xfrm>
          <a:prstGeom prst="rect">
            <a:avLst/>
          </a:prstGeom>
        </p:spPr>
      </p:pic>
      <p:sp>
        <p:nvSpPr>
          <p:cNvPr id="62466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696200" cy="990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Results</a:t>
            </a: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5614988" y="6096000"/>
            <a:ext cx="330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3 trees of length 1252</a:t>
            </a: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1752600" y="6096000"/>
            <a:ext cx="374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CI: .236 RI: .590 RC: .140</a:t>
            </a:r>
          </a:p>
        </p:txBody>
      </p:sp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603250" y="838200"/>
            <a:ext cx="6102350" cy="2286000"/>
            <a:chOff x="380" y="528"/>
            <a:chExt cx="3844" cy="1440"/>
          </a:xfrm>
        </p:grpSpPr>
        <p:sp>
          <p:nvSpPr>
            <p:cNvPr id="75783" name="AutoShape 7"/>
            <p:cNvSpPr>
              <a:spLocks noChangeArrowheads="1"/>
            </p:cNvSpPr>
            <p:nvPr/>
          </p:nvSpPr>
          <p:spPr bwMode="auto">
            <a:xfrm>
              <a:off x="4032" y="1776"/>
              <a:ext cx="192" cy="192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2481" name="Rectangle 8"/>
            <p:cNvSpPr>
              <a:spLocks noChangeArrowheads="1"/>
            </p:cNvSpPr>
            <p:nvPr/>
          </p:nvSpPr>
          <p:spPr bwMode="auto">
            <a:xfrm>
              <a:off x="380" y="528"/>
              <a:ext cx="10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Carnivora</a:t>
              </a:r>
            </a:p>
          </p:txBody>
        </p:sp>
      </p:grp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609600" y="1600200"/>
            <a:ext cx="6805613" cy="1295400"/>
            <a:chOff x="369" y="1008"/>
            <a:chExt cx="4287" cy="816"/>
          </a:xfrm>
        </p:grpSpPr>
        <p:sp>
          <p:nvSpPr>
            <p:cNvPr id="75786" name="AutoShape 10"/>
            <p:cNvSpPr>
              <a:spLocks noChangeArrowheads="1"/>
            </p:cNvSpPr>
            <p:nvPr/>
          </p:nvSpPr>
          <p:spPr bwMode="auto">
            <a:xfrm>
              <a:off x="4464" y="1632"/>
              <a:ext cx="192" cy="192"/>
            </a:xfrm>
            <a:prstGeom prst="star5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2479" name="Rectangle 11"/>
            <p:cNvSpPr>
              <a:spLocks noChangeArrowheads="1"/>
            </p:cNvSpPr>
            <p:nvPr/>
          </p:nvSpPr>
          <p:spPr bwMode="auto">
            <a:xfrm>
              <a:off x="369" y="1008"/>
              <a:ext cx="11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b="1">
                  <a:solidFill>
                    <a:srgbClr val="66CCFF"/>
                  </a:solidFill>
                  <a:latin typeface="Arial"/>
                  <a:ea typeface="ＭＳ Ｐゴシック"/>
                  <a:cs typeface="ＭＳ Ｐゴシック"/>
                </a:rPr>
                <a:t>Caniformia</a:t>
              </a:r>
            </a:p>
          </p:txBody>
        </p:sp>
      </p:grpSp>
      <p:grpSp>
        <p:nvGrpSpPr>
          <p:cNvPr id="75788" name="Group 12"/>
          <p:cNvGrpSpPr>
            <a:grpSpLocks/>
          </p:cNvGrpSpPr>
          <p:nvPr/>
        </p:nvGrpSpPr>
        <p:grpSpPr bwMode="auto">
          <a:xfrm>
            <a:off x="609600" y="1219200"/>
            <a:ext cx="5410200" cy="1676400"/>
            <a:chOff x="384" y="768"/>
            <a:chExt cx="3408" cy="1056"/>
          </a:xfrm>
        </p:grpSpPr>
        <p:sp>
          <p:nvSpPr>
            <p:cNvPr id="75789" name="AutoShape 13"/>
            <p:cNvSpPr>
              <a:spLocks noChangeArrowheads="1"/>
            </p:cNvSpPr>
            <p:nvPr/>
          </p:nvSpPr>
          <p:spPr bwMode="auto">
            <a:xfrm>
              <a:off x="3600" y="1632"/>
              <a:ext cx="192" cy="192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2477" name="Rectangle 14"/>
            <p:cNvSpPr>
              <a:spLocks noChangeArrowheads="1"/>
            </p:cNvSpPr>
            <p:nvPr/>
          </p:nvSpPr>
          <p:spPr bwMode="auto">
            <a:xfrm>
              <a:off x="384" y="768"/>
              <a:ext cx="10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Arial"/>
                  <a:ea typeface="ＭＳ Ｐゴシック"/>
                  <a:cs typeface="ＭＳ Ｐゴシック"/>
                </a:rPr>
                <a:t>Feliformia</a:t>
              </a:r>
              <a:endPara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sp>
        <p:nvSpPr>
          <p:cNvPr id="62473" name="Rectangle 18"/>
          <p:cNvSpPr>
            <a:spLocks noChangeArrowheads="1"/>
          </p:cNvSpPr>
          <p:nvPr/>
        </p:nvSpPr>
        <p:spPr bwMode="auto">
          <a:xfrm>
            <a:off x="6324600" y="4191000"/>
            <a:ext cx="26241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Matrix size</a:t>
            </a:r>
          </a:p>
          <a:p>
            <a:r>
              <a: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243 Characters</a:t>
            </a:r>
          </a:p>
          <a:p>
            <a:r>
              <a: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60 Taxa</a:t>
            </a:r>
          </a:p>
        </p:txBody>
      </p:sp>
    </p:spTree>
    <p:extLst>
      <p:ext uri="{BB962C8B-B14F-4D97-AF65-F5344CB8AC3E}">
        <p14:creationId xmlns:p14="http://schemas.microsoft.com/office/powerpoint/2010/main" val="18724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391"/>
          <a:stretch/>
        </p:blipFill>
        <p:spPr>
          <a:xfrm>
            <a:off x="914908" y="147058"/>
            <a:ext cx="7619492" cy="6372276"/>
          </a:xfrm>
          <a:prstGeom prst="rect">
            <a:avLst/>
          </a:prstGeom>
        </p:spPr>
      </p:pic>
      <p:sp>
        <p:nvSpPr>
          <p:cNvPr id="66562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6200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Non-Crown Carnivoramorpha</a:t>
            </a:r>
          </a:p>
        </p:txBody>
      </p:sp>
      <p:sp>
        <p:nvSpPr>
          <p:cNvPr id="79876" name="AutoShape 4"/>
          <p:cNvSpPr>
            <a:spLocks noChangeArrowheads="1"/>
          </p:cNvSpPr>
          <p:nvPr/>
        </p:nvSpPr>
        <p:spPr bwMode="auto">
          <a:xfrm>
            <a:off x="3200400" y="5410200"/>
            <a:ext cx="304800" cy="3048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4911725" y="152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355600" y="776288"/>
            <a:ext cx="1997075" cy="5395912"/>
            <a:chOff x="224" y="489"/>
            <a:chExt cx="1258" cy="3399"/>
          </a:xfrm>
        </p:grpSpPr>
        <p:sp>
          <p:nvSpPr>
            <p:cNvPr id="79880" name="AutoShape 8"/>
            <p:cNvSpPr>
              <a:spLocks noChangeArrowheads="1"/>
            </p:cNvSpPr>
            <p:nvPr/>
          </p:nvSpPr>
          <p:spPr bwMode="auto">
            <a:xfrm>
              <a:off x="768" y="3696"/>
              <a:ext cx="192" cy="192"/>
            </a:xfrm>
            <a:prstGeom prst="star5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83" name="Rectangle 9"/>
            <p:cNvSpPr>
              <a:spLocks noChangeArrowheads="1"/>
            </p:cNvSpPr>
            <p:nvPr/>
          </p:nvSpPr>
          <p:spPr bwMode="auto">
            <a:xfrm>
              <a:off x="224" y="489"/>
              <a:ext cx="12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FF00"/>
                  </a:solidFill>
                  <a:latin typeface="Arial"/>
                  <a:ea typeface="ＭＳ Ｐゴシック"/>
                  <a:cs typeface="ＭＳ Ｐゴシック"/>
                </a:rPr>
                <a:t>Viverravidae</a:t>
              </a:r>
            </a:p>
          </p:txBody>
        </p:sp>
      </p:grpSp>
      <p:grpSp>
        <p:nvGrpSpPr>
          <p:cNvPr id="79882" name="Group 10"/>
          <p:cNvGrpSpPr>
            <a:grpSpLocks/>
          </p:cNvGrpSpPr>
          <p:nvPr/>
        </p:nvGrpSpPr>
        <p:grpSpPr bwMode="auto">
          <a:xfrm>
            <a:off x="381000" y="1219200"/>
            <a:ext cx="4191000" cy="4876800"/>
            <a:chOff x="240" y="768"/>
            <a:chExt cx="2640" cy="3072"/>
          </a:xfrm>
        </p:grpSpPr>
        <p:sp>
          <p:nvSpPr>
            <p:cNvPr id="79883" name="AutoShape 11"/>
            <p:cNvSpPr>
              <a:spLocks noChangeArrowheads="1"/>
            </p:cNvSpPr>
            <p:nvPr/>
          </p:nvSpPr>
          <p:spPr bwMode="auto">
            <a:xfrm>
              <a:off x="2688" y="3648"/>
              <a:ext cx="192" cy="192"/>
            </a:xfrm>
            <a:prstGeom prst="star5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81" name="Rectangle 12"/>
            <p:cNvSpPr>
              <a:spLocks noChangeArrowheads="1"/>
            </p:cNvSpPr>
            <p:nvPr/>
          </p:nvSpPr>
          <p:spPr bwMode="auto">
            <a:xfrm>
              <a:off x="240" y="768"/>
              <a:ext cx="16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FF"/>
                  </a:solidFill>
                  <a:latin typeface="Arial"/>
                  <a:ea typeface="ＭＳ Ｐゴシック"/>
                  <a:cs typeface="ＭＳ Ｐゴシック"/>
                </a:rPr>
                <a:t>Carnivoraformes</a:t>
              </a:r>
            </a:p>
          </p:txBody>
        </p:sp>
      </p:grp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7854546" y="2318150"/>
            <a:ext cx="304800" cy="304800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79888" name="Group 16"/>
          <p:cNvGrpSpPr>
            <a:grpSpLocks/>
          </p:cNvGrpSpPr>
          <p:nvPr/>
        </p:nvGrpSpPr>
        <p:grpSpPr bwMode="auto">
          <a:xfrm>
            <a:off x="3048000" y="685800"/>
            <a:ext cx="5260975" cy="2895600"/>
            <a:chOff x="1920" y="432"/>
            <a:chExt cx="3314" cy="1824"/>
          </a:xfrm>
        </p:grpSpPr>
        <p:sp>
          <p:nvSpPr>
            <p:cNvPr id="66571" name="AutoShape 17"/>
            <p:cNvSpPr>
              <a:spLocks noChangeAspect="1" noChangeArrowheads="1"/>
            </p:cNvSpPr>
            <p:nvPr/>
          </p:nvSpPr>
          <p:spPr bwMode="auto">
            <a:xfrm>
              <a:off x="3262" y="2112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2" name="AutoShape 18"/>
            <p:cNvSpPr>
              <a:spLocks noChangeAspect="1" noChangeArrowheads="1"/>
            </p:cNvSpPr>
            <p:nvPr/>
          </p:nvSpPr>
          <p:spPr bwMode="auto">
            <a:xfrm>
              <a:off x="3406" y="1728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3" name="AutoShape 19"/>
            <p:cNvSpPr>
              <a:spLocks noChangeAspect="1" noChangeArrowheads="1"/>
            </p:cNvSpPr>
            <p:nvPr/>
          </p:nvSpPr>
          <p:spPr bwMode="auto">
            <a:xfrm>
              <a:off x="3840" y="624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4" name="AutoShape 20"/>
            <p:cNvSpPr>
              <a:spLocks noChangeAspect="1" noChangeArrowheads="1"/>
            </p:cNvSpPr>
            <p:nvPr/>
          </p:nvSpPr>
          <p:spPr bwMode="auto">
            <a:xfrm>
              <a:off x="1920" y="1248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5" name="AutoShape 21"/>
            <p:cNvSpPr>
              <a:spLocks noChangeAspect="1" noChangeArrowheads="1"/>
            </p:cNvSpPr>
            <p:nvPr/>
          </p:nvSpPr>
          <p:spPr bwMode="auto">
            <a:xfrm>
              <a:off x="2064" y="1296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6" name="AutoShape 22"/>
            <p:cNvSpPr>
              <a:spLocks noChangeAspect="1" noChangeArrowheads="1"/>
            </p:cNvSpPr>
            <p:nvPr/>
          </p:nvSpPr>
          <p:spPr bwMode="auto">
            <a:xfrm>
              <a:off x="5088" y="432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7" name="AutoShape 23"/>
            <p:cNvSpPr>
              <a:spLocks noChangeAspect="1" noChangeArrowheads="1"/>
            </p:cNvSpPr>
            <p:nvPr/>
          </p:nvSpPr>
          <p:spPr bwMode="auto">
            <a:xfrm>
              <a:off x="3552" y="1344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3886200" y="838200"/>
            <a:ext cx="0" cy="1066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932" y="654319"/>
            <a:ext cx="1417135" cy="163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7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85800" y="255032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FADF62"/>
                </a:solidFill>
              </a:rPr>
              <a:t>Vulpavus</a:t>
            </a:r>
            <a:endParaRPr lang="en-US" i="1" dirty="0">
              <a:solidFill>
                <a:srgbClr val="FADF6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61" y="1398032"/>
            <a:ext cx="3873126" cy="4459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249" y="1947334"/>
            <a:ext cx="4930249" cy="36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6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o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51" y="771248"/>
            <a:ext cx="5993212" cy="5351082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Evolution of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Locomotion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tip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50" y="3168057"/>
            <a:ext cx="5307387" cy="254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4811" y="6470753"/>
            <a:ext cx="36491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Spaulding and Flynn, 2009</a:t>
            </a:r>
            <a:endParaRPr lang="en-US" dirty="0"/>
          </a:p>
        </p:txBody>
      </p:sp>
      <p:pic>
        <p:nvPicPr>
          <p:cNvPr id="13" name="Picture 12" descr="nod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2" y="3507566"/>
            <a:ext cx="4013197" cy="2088608"/>
          </a:xfrm>
          <a:prstGeom prst="rect">
            <a:avLst/>
          </a:prstGeom>
        </p:spPr>
      </p:pic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4732866" y="5255667"/>
            <a:ext cx="411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3366CC"/>
                </a:solidFill>
                <a:effectLst/>
                <a:latin typeface="Arial"/>
                <a:ea typeface="ＭＳ Ｐゴシック"/>
                <a:cs typeface="ＭＳ Ｐゴシック"/>
              </a:rPr>
              <a:t>Blue</a:t>
            </a:r>
            <a:r>
              <a:rPr lang="en-US" dirty="0">
                <a:solidFill>
                  <a:srgbClr val="FFFFFF"/>
                </a:solidFill>
                <a:effectLst/>
                <a:latin typeface="Arial"/>
                <a:ea typeface="ＭＳ Ｐゴシック"/>
                <a:cs typeface="ＭＳ Ｐゴシック"/>
              </a:rPr>
              <a:t> - Arboreal</a:t>
            </a:r>
          </a:p>
          <a:p>
            <a:r>
              <a:rPr lang="en-US" dirty="0">
                <a:solidFill>
                  <a:srgbClr val="FF0000"/>
                </a:solidFill>
                <a:effectLst/>
                <a:latin typeface="Arial"/>
                <a:ea typeface="ＭＳ Ｐゴシック"/>
                <a:cs typeface="ＭＳ Ｐゴシック"/>
              </a:rPr>
              <a:t>Red</a:t>
            </a:r>
            <a:r>
              <a:rPr lang="en-US" dirty="0">
                <a:solidFill>
                  <a:srgbClr val="FFFFFF"/>
                </a:solidFill>
                <a:effectLst/>
                <a:latin typeface="Arial"/>
                <a:ea typeface="ＭＳ Ｐゴシック"/>
                <a:cs typeface="ＭＳ Ｐゴシック"/>
              </a:rPr>
              <a:t> - Terrestrial</a:t>
            </a:r>
          </a:p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ea typeface="ＭＳ Ｐゴシック"/>
                <a:cs typeface="ＭＳ Ｐゴシック"/>
              </a:rPr>
              <a:t>Black </a:t>
            </a:r>
            <a:r>
              <a:rPr lang="en-US" dirty="0">
                <a:solidFill>
                  <a:srgbClr val="FFFFFF"/>
                </a:solidFill>
                <a:effectLst/>
                <a:latin typeface="Arial"/>
                <a:ea typeface="ＭＳ Ｐゴシック"/>
                <a:cs typeface="ＭＳ Ｐゴシック"/>
              </a:rPr>
              <a:t>- </a:t>
            </a:r>
            <a:r>
              <a:rPr lang="en-US" dirty="0" smtClean="0">
                <a:solidFill>
                  <a:srgbClr val="FFFFFF"/>
                </a:solidFill>
                <a:effectLst/>
                <a:latin typeface="Helvetica" charset="0"/>
                <a:ea typeface="ＭＳ Ｐゴシック"/>
                <a:cs typeface="ＭＳ Ｐゴシック"/>
              </a:rPr>
              <a:t>Ambiguous </a:t>
            </a:r>
            <a:endParaRPr lang="en-US" dirty="0">
              <a:solidFill>
                <a:srgbClr val="FFFFFF"/>
              </a:solidFill>
              <a:effectLst/>
              <a:latin typeface="Helvetica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874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124" y="1491504"/>
            <a:ext cx="4358791" cy="326909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0" y="1531507"/>
            <a:ext cx="4320616" cy="3240462"/>
          </a:xfrm>
          <a:prstGeom prst="rect">
            <a:avLst/>
          </a:prstGeom>
          <a:ln w="38100" cmpd="sng">
            <a:solidFill>
              <a:srgbClr val="0099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Indicators of Locomotion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10" name="Picture 9" descr="Screen shot 2011-11-08 at 1.49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76" y="3364670"/>
            <a:ext cx="1622900" cy="2470150"/>
          </a:xfrm>
          <a:prstGeom prst="rect">
            <a:avLst/>
          </a:prstGeom>
        </p:spPr>
      </p:pic>
      <p:pic>
        <p:nvPicPr>
          <p:cNvPr id="12" name="Picture 11" descr="Screen shot 2011-11-08 at 1.49.0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1" y="3751818"/>
            <a:ext cx="1742956" cy="2470150"/>
          </a:xfrm>
          <a:prstGeom prst="rect">
            <a:avLst/>
          </a:prstGeom>
        </p:spPr>
      </p:pic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-2154" y="4940518"/>
            <a:ext cx="687954" cy="260774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13" name="Picture 12" descr="Screen shot 2011-11-08 at 1.51.2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76" y="1540302"/>
            <a:ext cx="1370720" cy="2663852"/>
          </a:xfrm>
          <a:prstGeom prst="rect">
            <a:avLst/>
          </a:prstGeom>
        </p:spPr>
      </p:pic>
      <p:pic>
        <p:nvPicPr>
          <p:cNvPr id="14" name="Picture 13" descr="Screen shot 2011-11-08 at 1.51.30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51" y="1935893"/>
            <a:ext cx="1606550" cy="2663852"/>
          </a:xfrm>
          <a:prstGeom prst="rect">
            <a:avLst/>
          </a:prstGeom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8458199" y="3149765"/>
            <a:ext cx="845431" cy="26405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1986607" y="3022766"/>
            <a:ext cx="820138" cy="245053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H="1" flipV="1">
            <a:off x="6537758" y="4258857"/>
            <a:ext cx="845431" cy="46379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6618" y="4827561"/>
            <a:ext cx="1541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99FF"/>
                </a:solidFill>
              </a:rPr>
              <a:t>Arboreal</a:t>
            </a:r>
            <a:endParaRPr lang="en-US" sz="2800" dirty="0">
              <a:solidFill>
                <a:srgbClr val="0099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8232" y="4790574"/>
            <a:ext cx="176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Terrestrial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1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 animBg="1"/>
      <p:bldP spid="23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Evolution of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Locomotion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2706" name="Picture 8" descr="loco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599238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9" descr="carnivoramor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486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" descr="carnivoraform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5159375"/>
            <a:ext cx="4032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1" descr="crow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2590800"/>
            <a:ext cx="127317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3" descr="stemform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1905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Picture 14" descr="basalsu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12477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15" descr="vivo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4648200"/>
            <a:ext cx="7731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Picture 16" descr="termina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038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4" name="Rectangle 17"/>
          <p:cNvSpPr>
            <a:spLocks noChangeArrowheads="1"/>
          </p:cNvSpPr>
          <p:nvPr/>
        </p:nvSpPr>
        <p:spPr bwMode="auto">
          <a:xfrm>
            <a:off x="4876800" y="5562600"/>
            <a:ext cx="411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3366CC"/>
                </a:solidFill>
                <a:effectLst/>
                <a:latin typeface="Arial"/>
                <a:ea typeface="ＭＳ Ｐゴシック"/>
                <a:cs typeface="ＭＳ Ｐゴシック"/>
              </a:rPr>
              <a:t>Blue</a:t>
            </a:r>
            <a:r>
              <a:rPr lang="en-US" dirty="0">
                <a:solidFill>
                  <a:srgbClr val="FFFFFF"/>
                </a:solidFill>
                <a:effectLst/>
                <a:latin typeface="Arial"/>
                <a:ea typeface="ＭＳ Ｐゴシック"/>
                <a:cs typeface="ＭＳ Ｐゴシック"/>
              </a:rPr>
              <a:t> - Arboreal</a:t>
            </a:r>
          </a:p>
          <a:p>
            <a:r>
              <a:rPr lang="en-US" dirty="0">
                <a:solidFill>
                  <a:srgbClr val="FF0000"/>
                </a:solidFill>
                <a:effectLst/>
                <a:latin typeface="Arial"/>
                <a:ea typeface="ＭＳ Ｐゴシック"/>
                <a:cs typeface="ＭＳ Ｐゴシック"/>
              </a:rPr>
              <a:t>Red</a:t>
            </a:r>
            <a:r>
              <a:rPr lang="en-US" dirty="0">
                <a:solidFill>
                  <a:srgbClr val="FFFFFF"/>
                </a:solidFill>
                <a:effectLst/>
                <a:latin typeface="Arial"/>
                <a:ea typeface="ＭＳ Ｐゴシック"/>
                <a:cs typeface="ＭＳ Ｐゴシック"/>
              </a:rPr>
              <a:t> - Terrestrial</a:t>
            </a:r>
          </a:p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ea typeface="ＭＳ Ｐゴシック"/>
                <a:cs typeface="ＭＳ Ｐゴシック"/>
              </a:rPr>
              <a:t>Black </a:t>
            </a:r>
            <a:r>
              <a:rPr lang="en-US" dirty="0">
                <a:solidFill>
                  <a:srgbClr val="FFFFFF"/>
                </a:solidFill>
                <a:effectLst/>
                <a:latin typeface="Arial"/>
                <a:ea typeface="ＭＳ Ｐゴシック"/>
                <a:cs typeface="ＭＳ Ｐゴシック"/>
              </a:rPr>
              <a:t>- Unknown/</a:t>
            </a:r>
            <a:r>
              <a:rPr lang="en-US" dirty="0">
                <a:solidFill>
                  <a:srgbClr val="FFFFFF"/>
                </a:solidFill>
                <a:effectLst/>
                <a:latin typeface="Helvetica" charset="0"/>
                <a:ea typeface="ＭＳ Ｐゴシック"/>
                <a:cs typeface="ＭＳ Ｐゴシック"/>
              </a:rPr>
              <a:t>Ambiguous </a:t>
            </a:r>
          </a:p>
        </p:txBody>
      </p:sp>
      <p:grpSp>
        <p:nvGrpSpPr>
          <p:cNvPr id="62483" name="Group 19"/>
          <p:cNvGrpSpPr>
            <a:grpSpLocks/>
          </p:cNvGrpSpPr>
          <p:nvPr/>
        </p:nvGrpSpPr>
        <p:grpSpPr bwMode="auto">
          <a:xfrm>
            <a:off x="5334000" y="1098550"/>
            <a:ext cx="1189038" cy="2863850"/>
            <a:chOff x="3360" y="692"/>
            <a:chExt cx="749" cy="1804"/>
          </a:xfrm>
        </p:grpSpPr>
        <p:pic>
          <p:nvPicPr>
            <p:cNvPr id="72716" name="Picture 12" descr="procyno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095"/>
              <a:ext cx="269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Line 18"/>
            <p:cNvSpPr>
              <a:spLocks noChangeShapeType="1"/>
            </p:cNvSpPr>
            <p:nvPr/>
          </p:nvSpPr>
          <p:spPr bwMode="auto">
            <a:xfrm flipH="1" flipV="1">
              <a:off x="3677" y="692"/>
              <a:ext cx="43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22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 shot 2012-01-25 at 8.54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3176" y="745223"/>
            <a:ext cx="3527956" cy="2445118"/>
          </a:xfrm>
          <a:prstGeom prst="rect">
            <a:avLst/>
          </a:prstGeom>
        </p:spPr>
      </p:pic>
      <p:pic>
        <p:nvPicPr>
          <p:cNvPr id="23" name="Picture 22" descr="Screen shot 2012-01-25 at 8.48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132" y="881766"/>
            <a:ext cx="3841779" cy="1892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57262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Diet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Picture 4" descr="Screen shot 2011-11-07 at 12.38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34" y="4030572"/>
            <a:ext cx="3002298" cy="1101967"/>
          </a:xfrm>
          <a:prstGeom prst="rect">
            <a:avLst/>
          </a:prstGeom>
        </p:spPr>
      </p:pic>
      <p:pic>
        <p:nvPicPr>
          <p:cNvPr id="6" name="Picture 5" descr="Screen shot 2011-11-07 at 12.39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27" y="5101888"/>
            <a:ext cx="3229366" cy="898692"/>
          </a:xfrm>
          <a:prstGeom prst="rect">
            <a:avLst/>
          </a:prstGeom>
        </p:spPr>
      </p:pic>
      <p:pic>
        <p:nvPicPr>
          <p:cNvPr id="7" name="Picture 6" descr="Screen shot 2011-11-07 at 12.39.5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4" y="3467943"/>
            <a:ext cx="2713789" cy="928827"/>
          </a:xfrm>
          <a:prstGeom prst="rect">
            <a:avLst/>
          </a:prstGeom>
        </p:spPr>
      </p:pic>
      <p:pic>
        <p:nvPicPr>
          <p:cNvPr id="8" name="Picture 7" descr="Screen shot 2011-11-07 at 12.39.38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4442115"/>
            <a:ext cx="2713789" cy="7940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5339" y="2828238"/>
            <a:ext cx="132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Viverravus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55104" y="3218120"/>
            <a:ext cx="118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Vulpavus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H="1">
            <a:off x="2152022" y="680793"/>
            <a:ext cx="495300" cy="643352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1544781" y="2953631"/>
            <a:ext cx="495300" cy="593734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1074092" y="1967782"/>
            <a:ext cx="864185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744132" y="4841133"/>
            <a:ext cx="688036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7192219" y="1106607"/>
            <a:ext cx="495300" cy="593734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6212069" y="2532946"/>
            <a:ext cx="884552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2421" y="2666337"/>
            <a:ext cx="2676379" cy="19554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Explosion 2 24"/>
          <p:cNvSpPr/>
          <p:nvPr/>
        </p:nvSpPr>
        <p:spPr bwMode="auto">
          <a:xfrm>
            <a:off x="4748864" y="3111012"/>
            <a:ext cx="288053" cy="241125"/>
          </a:xfrm>
          <a:prstGeom prst="irregularSeal2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Explosion 2 25"/>
          <p:cNvSpPr/>
          <p:nvPr/>
        </p:nvSpPr>
        <p:spPr bwMode="auto">
          <a:xfrm>
            <a:off x="4267200" y="3741752"/>
            <a:ext cx="288053" cy="241125"/>
          </a:xfrm>
          <a:prstGeom prst="irregularSeal2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H="1">
            <a:off x="6850058" y="3636694"/>
            <a:ext cx="495300" cy="593734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5727964" y="5466342"/>
            <a:ext cx="884552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216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  <p:bldP spid="15" grpId="0" animBg="1"/>
      <p:bldP spid="16" grpId="0" animBg="1"/>
      <p:bldP spid="18" grpId="0" animBg="1"/>
      <p:bldP spid="21" grpId="0" animBg="1"/>
      <p:bldP spid="22" grpId="0" animBg="1"/>
      <p:bldP spid="25" grpId="0" animBg="1"/>
      <p:bldP spid="25" grpId="1" animBg="1"/>
      <p:bldP spid="26" grpId="0" animBg="1"/>
      <p:bldP spid="26" grpId="1" animBg="1"/>
      <p:bldP spid="28" grpId="0" animBg="1"/>
      <p:bldP spid="2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b="2391"/>
          <a:stretch/>
        </p:blipFill>
        <p:spPr>
          <a:xfrm>
            <a:off x="1127868" y="0"/>
            <a:ext cx="7619492" cy="6372276"/>
          </a:xfrm>
          <a:prstGeom prst="rect">
            <a:avLst/>
          </a:prstGeom>
        </p:spPr>
      </p:pic>
      <p:sp>
        <p:nvSpPr>
          <p:cNvPr id="7475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Diet</a:t>
            </a:r>
          </a:p>
        </p:txBody>
      </p:sp>
      <p:pic>
        <p:nvPicPr>
          <p:cNvPr id="2" name="Picture 1" descr="Screen shot 2011-11-07 at 12.39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98" y="5450188"/>
            <a:ext cx="1290055" cy="441537"/>
          </a:xfrm>
          <a:prstGeom prst="rect">
            <a:avLst/>
          </a:prstGeom>
        </p:spPr>
      </p:pic>
      <p:pic>
        <p:nvPicPr>
          <p:cNvPr id="4" name="Picture 3" descr="Screen shot 2011-11-07 at 12.39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35" y="5851621"/>
            <a:ext cx="1290055" cy="377488"/>
          </a:xfrm>
          <a:prstGeom prst="rect">
            <a:avLst/>
          </a:prstGeom>
        </p:spPr>
      </p:pic>
      <p:pic>
        <p:nvPicPr>
          <p:cNvPr id="8" name="Picture 7" descr="Screen shot 2011-11-07 at 12.38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89" y="1712280"/>
            <a:ext cx="1056106" cy="387635"/>
          </a:xfrm>
          <a:prstGeom prst="rect">
            <a:avLst/>
          </a:prstGeom>
        </p:spPr>
      </p:pic>
      <p:pic>
        <p:nvPicPr>
          <p:cNvPr id="5" name="Picture 4" descr="Screen shot 2011-11-07 at 12.39.1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59" y="2087070"/>
            <a:ext cx="1135981" cy="316130"/>
          </a:xfrm>
          <a:prstGeom prst="rect">
            <a:avLst/>
          </a:prstGeom>
        </p:spPr>
      </p:pic>
      <p:sp>
        <p:nvSpPr>
          <p:cNvPr id="74759" name="Line 8"/>
          <p:cNvSpPr>
            <a:spLocks noChangeShapeType="1"/>
          </p:cNvSpPr>
          <p:nvPr/>
        </p:nvSpPr>
        <p:spPr bwMode="auto">
          <a:xfrm flipV="1">
            <a:off x="4648199" y="2806032"/>
            <a:ext cx="685800" cy="1447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12" name="Picture 11" descr="Screen shot 2011-11-07 at 12.39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89" y="4150090"/>
            <a:ext cx="1290055" cy="441537"/>
          </a:xfrm>
          <a:prstGeom prst="rect">
            <a:avLst/>
          </a:prstGeom>
        </p:spPr>
      </p:pic>
      <p:pic>
        <p:nvPicPr>
          <p:cNvPr id="13" name="Picture 12" descr="Screen shot 2011-11-07 at 12.39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26" y="4551523"/>
            <a:ext cx="1290055" cy="377488"/>
          </a:xfrm>
          <a:prstGeom prst="rect">
            <a:avLst/>
          </a:prstGeom>
        </p:spPr>
      </p:pic>
      <p:pic>
        <p:nvPicPr>
          <p:cNvPr id="14" name="Picture 13" descr="Screen shot 2011-11-07 at 12.39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22" y="4708242"/>
            <a:ext cx="1290055" cy="441537"/>
          </a:xfrm>
          <a:prstGeom prst="rect">
            <a:avLst/>
          </a:prstGeom>
        </p:spPr>
      </p:pic>
      <p:pic>
        <p:nvPicPr>
          <p:cNvPr id="15" name="Picture 14" descr="Screen shot 2011-11-07 at 12.39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59" y="5109675"/>
            <a:ext cx="1290055" cy="377488"/>
          </a:xfrm>
          <a:prstGeom prst="rect">
            <a:avLst/>
          </a:prstGeom>
        </p:spPr>
      </p:pic>
      <p:pic>
        <p:nvPicPr>
          <p:cNvPr id="16" name="Picture 15" descr="Screen shot 2011-11-07 at 12.39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95" y="4370858"/>
            <a:ext cx="1290055" cy="441537"/>
          </a:xfrm>
          <a:prstGeom prst="rect">
            <a:avLst/>
          </a:prstGeom>
        </p:spPr>
      </p:pic>
      <p:pic>
        <p:nvPicPr>
          <p:cNvPr id="17" name="Picture 16" descr="Screen shot 2011-11-07 at 12.39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32" y="4772291"/>
            <a:ext cx="1290055" cy="3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224"/>
            <a:ext cx="6244233" cy="6427576"/>
          </a:xfrm>
          <a:prstGeom prst="rect">
            <a:avLst/>
          </a:prstGeom>
        </p:spPr>
      </p:pic>
      <p:pic>
        <p:nvPicPr>
          <p:cNvPr id="7" name="Picture 6" descr="nicecur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8" y="151025"/>
            <a:ext cx="5676575" cy="6427575"/>
          </a:xfrm>
          <a:prstGeom prst="rect">
            <a:avLst/>
          </a:prstGeom>
        </p:spPr>
      </p:pic>
      <p:grpSp>
        <p:nvGrpSpPr>
          <p:cNvPr id="76805" name="Group 6"/>
          <p:cNvGrpSpPr>
            <a:grpSpLocks/>
          </p:cNvGrpSpPr>
          <p:nvPr/>
        </p:nvGrpSpPr>
        <p:grpSpPr bwMode="auto">
          <a:xfrm>
            <a:off x="2578100" y="1061778"/>
            <a:ext cx="457200" cy="1694122"/>
            <a:chOff x="2640" y="1200"/>
            <a:chExt cx="288" cy="1008"/>
          </a:xfrm>
        </p:grpSpPr>
        <p:sp>
          <p:nvSpPr>
            <p:cNvPr id="76809" name="Line 7"/>
            <p:cNvSpPr>
              <a:spLocks noChangeShapeType="1"/>
            </p:cNvSpPr>
            <p:nvPr/>
          </p:nvSpPr>
          <p:spPr bwMode="auto">
            <a:xfrm>
              <a:off x="2640" y="1200"/>
              <a:ext cx="0" cy="100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86024" name="AutoShape 8"/>
            <p:cNvSpPr>
              <a:spLocks noChangeArrowheads="1"/>
            </p:cNvSpPr>
            <p:nvPr/>
          </p:nvSpPr>
          <p:spPr bwMode="auto">
            <a:xfrm>
              <a:off x="2688" y="1680"/>
              <a:ext cx="240" cy="1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76806" name="Group 9"/>
          <p:cNvGrpSpPr>
            <a:grpSpLocks/>
          </p:cNvGrpSpPr>
          <p:nvPr/>
        </p:nvGrpSpPr>
        <p:grpSpPr bwMode="auto">
          <a:xfrm>
            <a:off x="1028700" y="5867400"/>
            <a:ext cx="1765300" cy="228600"/>
            <a:chOff x="768" y="3456"/>
            <a:chExt cx="864" cy="144"/>
          </a:xfrm>
        </p:grpSpPr>
        <p:sp>
          <p:nvSpPr>
            <p:cNvPr id="76807" name="Line 10"/>
            <p:cNvSpPr>
              <a:spLocks noChangeShapeType="1"/>
            </p:cNvSpPr>
            <p:nvPr/>
          </p:nvSpPr>
          <p:spPr bwMode="auto">
            <a:xfrm rot="-5400000">
              <a:off x="1176" y="3144"/>
              <a:ext cx="0" cy="81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86027" name="AutoShape 11"/>
            <p:cNvSpPr>
              <a:spLocks noChangeArrowheads="1"/>
            </p:cNvSpPr>
            <p:nvPr/>
          </p:nvSpPr>
          <p:spPr bwMode="auto">
            <a:xfrm>
              <a:off x="1488" y="3456"/>
              <a:ext cx="144" cy="144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sp>
        <p:nvSpPr>
          <p:cNvPr id="76802" name="Rectangle 3"/>
          <p:cNvSpPr>
            <a:spLocks noGrp="1" noChangeArrowheads="1"/>
          </p:cNvSpPr>
          <p:nvPr>
            <p:ph type="title"/>
          </p:nvPr>
        </p:nvSpPr>
        <p:spPr>
          <a:xfrm>
            <a:off x="4199467" y="-81222"/>
            <a:ext cx="51816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Paleoenvironment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33" y="854869"/>
            <a:ext cx="3555267" cy="353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08200" y="6234668"/>
            <a:ext cx="1484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EOCENE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57700" y="6234668"/>
            <a:ext cx="201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OLIGOCENE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38348" r="7260"/>
          <a:stretch/>
        </p:blipFill>
        <p:spPr>
          <a:xfrm>
            <a:off x="4897012" y="854868"/>
            <a:ext cx="4094588" cy="243443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50800" y="6361668"/>
            <a:ext cx="126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PALEOCENE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549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90" y="499462"/>
            <a:ext cx="6623695" cy="5767921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71816" y="6299533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Carnivora (carnivoran)</a:t>
            </a: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5504487" y="5287433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4965561" y="5421888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6072216" y="4932538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6409170" y="4515213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2" name="AutoShape 9"/>
          <p:cNvSpPr>
            <a:spLocks noChangeArrowheads="1"/>
          </p:cNvSpPr>
          <p:nvPr/>
        </p:nvSpPr>
        <p:spPr bwMode="auto">
          <a:xfrm>
            <a:off x="2871816" y="153360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2280641" y="2289131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4" name="AutoShape 9"/>
          <p:cNvSpPr>
            <a:spLocks noChangeArrowheads="1"/>
          </p:cNvSpPr>
          <p:nvPr/>
        </p:nvSpPr>
        <p:spPr bwMode="auto">
          <a:xfrm>
            <a:off x="2128241" y="3542982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5" name="AutoShape 9"/>
          <p:cNvSpPr>
            <a:spLocks noChangeArrowheads="1"/>
          </p:cNvSpPr>
          <p:nvPr/>
        </p:nvSpPr>
        <p:spPr bwMode="auto">
          <a:xfrm>
            <a:off x="1981200" y="3172012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auto">
          <a:xfrm>
            <a:off x="6561570" y="2036541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96695" y="-53246"/>
            <a:ext cx="3520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arnivores (meat eaters)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2" y="88106"/>
            <a:ext cx="2927754" cy="1903040"/>
          </a:xfrm>
          <a:prstGeom prst="rect">
            <a:avLst/>
          </a:prstGeom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273" y="3256138"/>
            <a:ext cx="1589088" cy="1981200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" name="AutoShape 9"/>
          <p:cNvSpPr>
            <a:spLocks noChangeArrowheads="1"/>
          </p:cNvSpPr>
          <p:nvPr/>
        </p:nvSpPr>
        <p:spPr bwMode="auto">
          <a:xfrm>
            <a:off x="6561570" y="4031087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5451902" y="122880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4813161" y="92400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4267200" y="85970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2" name="AutoShape 9"/>
          <p:cNvSpPr>
            <a:spLocks noChangeArrowheads="1"/>
          </p:cNvSpPr>
          <p:nvPr/>
        </p:nvSpPr>
        <p:spPr bwMode="auto">
          <a:xfrm>
            <a:off x="5919816" y="138120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6524" y="5619253"/>
            <a:ext cx="926061" cy="67515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beve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>
            <a:off x="3761724" y="42807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424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" grpId="0"/>
      <p:bldP spid="28" grpId="0" animBg="1"/>
      <p:bldP spid="29" grpId="0" animBg="1"/>
      <p:bldP spid="30" grpId="0" animBg="1"/>
      <p:bldP spid="31" grpId="0" animBg="1"/>
      <p:bldP spid="32" grpId="0" animBg="1"/>
      <p:bldP spid="5" grpId="0" animBg="1"/>
      <p:bldP spid="33" grpId="0" animBg="1"/>
      <p:bldP spid="33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217" y="-10445"/>
            <a:ext cx="8458200" cy="972106"/>
          </a:xfrm>
        </p:spPr>
        <p:txBody>
          <a:bodyPr/>
          <a:lstStyle/>
          <a:p>
            <a:r>
              <a:rPr lang="en-US" dirty="0" smtClean="0">
                <a:solidFill>
                  <a:srgbClr val="DDDA50"/>
                </a:solidFill>
              </a:rPr>
              <a:t>Eocene of North America</a:t>
            </a:r>
            <a:endParaRPr lang="en-US" dirty="0">
              <a:solidFill>
                <a:srgbClr val="DDDA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498" y="813714"/>
            <a:ext cx="5989004" cy="5785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195" y="3854379"/>
            <a:ext cx="23114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195" y="813714"/>
            <a:ext cx="4316119" cy="589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13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DDDA50"/>
                </a:solidFill>
              </a:rPr>
              <a:t>Green River Fossils</a:t>
            </a:r>
            <a:endParaRPr lang="en-US" dirty="0">
              <a:solidFill>
                <a:srgbClr val="DDDA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445573"/>
            <a:ext cx="3030934" cy="2914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679" y="1092584"/>
            <a:ext cx="2077511" cy="3061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244" y="880851"/>
            <a:ext cx="4382956" cy="3287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575" y="2524460"/>
            <a:ext cx="2992185" cy="3701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5244" y="3007987"/>
            <a:ext cx="2097589" cy="3495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8198" y="4153598"/>
            <a:ext cx="2975043" cy="2539816"/>
          </a:xfrm>
          <a:prstGeom prst="rect">
            <a:avLst/>
          </a:prstGeom>
        </p:spPr>
      </p:pic>
      <p:pic>
        <p:nvPicPr>
          <p:cNvPr id="10" name="Picture 9" descr="GEO86848_15Ad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2739" r="3698" b="6627"/>
          <a:stretch/>
        </p:blipFill>
        <p:spPr>
          <a:xfrm>
            <a:off x="61647" y="2774023"/>
            <a:ext cx="2565435" cy="4005694"/>
          </a:xfrm>
          <a:prstGeom prst="rect">
            <a:avLst/>
          </a:prstGeom>
          <a:ln w="76200" cmpd="sng">
            <a:noFill/>
          </a:ln>
        </p:spPr>
      </p:pic>
      <p:sp>
        <p:nvSpPr>
          <p:cNvPr id="3" name="Rectangle 2"/>
          <p:cNvSpPr/>
          <p:nvPr/>
        </p:nvSpPr>
        <p:spPr bwMode="auto">
          <a:xfrm>
            <a:off x="33867" y="2774022"/>
            <a:ext cx="2593216" cy="400569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60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86848_15A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2739" r="3698" b="6627"/>
          <a:stretch/>
        </p:blipFill>
        <p:spPr>
          <a:xfrm rot="16200000">
            <a:off x="1686428" y="-600754"/>
            <a:ext cx="5759626" cy="8993133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30" y="1670852"/>
            <a:ext cx="4036377" cy="248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635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 err="1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Cimolestid</a:t>
            </a:r>
            <a:r>
              <a:rPr lang="en-US" sz="3200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br>
              <a:rPr lang="en-US" sz="3200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Extinct group of Placental Mammals</a:t>
            </a:r>
            <a:endParaRPr lang="en-US" sz="3200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0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205" y="739626"/>
            <a:ext cx="1905000" cy="3162300"/>
          </a:xfrm>
          <a:prstGeom prst="rect">
            <a:avLst/>
          </a:prstGeom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24400"/>
            <a:ext cx="2159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1371600"/>
            <a:ext cx="339248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20367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25241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2133600"/>
            <a:ext cx="22875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38862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29200"/>
            <a:ext cx="23622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206" y="3810000"/>
            <a:ext cx="1916146" cy="297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5252" y="1138321"/>
            <a:ext cx="1435100" cy="2159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200400"/>
          </a:xfrm>
          <a:solidFill>
            <a:schemeClr val="tx1">
              <a:alpha val="77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</a:rPr>
              <a:t>	Function – Prehensile Tails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Occurrence 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Tail </a:t>
            </a:r>
            <a:r>
              <a:rPr lang="en-US" dirty="0">
                <a:solidFill>
                  <a:schemeClr val="bg2"/>
                </a:solidFill>
              </a:rPr>
              <a:t>T</a:t>
            </a:r>
            <a:r>
              <a:rPr lang="en-US" dirty="0" smtClean="0">
                <a:solidFill>
                  <a:schemeClr val="bg2"/>
                </a:solidFill>
              </a:rPr>
              <a:t>erminology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Identification of Correlated </a:t>
            </a:r>
            <a:r>
              <a:rPr lang="en-US" dirty="0">
                <a:solidFill>
                  <a:schemeClr val="bg2"/>
                </a:solidFill>
              </a:rPr>
              <a:t>F</a:t>
            </a:r>
            <a:r>
              <a:rPr lang="en-US" dirty="0" smtClean="0">
                <a:solidFill>
                  <a:schemeClr val="bg2"/>
                </a:solidFill>
              </a:rPr>
              <a:t>eatures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Test Case – Fossil </a:t>
            </a:r>
            <a:r>
              <a:rPr lang="en-US" dirty="0">
                <a:solidFill>
                  <a:schemeClr val="bg2"/>
                </a:solidFill>
              </a:rPr>
              <a:t>M</a:t>
            </a:r>
            <a:r>
              <a:rPr lang="en-US" dirty="0" smtClean="0">
                <a:solidFill>
                  <a:schemeClr val="bg2"/>
                </a:solidFill>
              </a:rPr>
              <a:t>ammal</a:t>
            </a:r>
          </a:p>
          <a:p>
            <a:pPr marL="0" indent="0">
              <a:buNone/>
            </a:pPr>
            <a:endParaRPr lang="en-US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9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90" y="-8929"/>
            <a:ext cx="4569326" cy="106537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Prehensile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4574" y="1056442"/>
            <a:ext cx="3308020" cy="330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2687"/>
            <a:ext cx="2736187" cy="429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807988"/>
            <a:ext cx="4038600" cy="53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1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" y="499462"/>
            <a:ext cx="6623695" cy="5767921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1056114" y="935789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19777" y="2077452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034514" y="1737894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3935672" y="5866330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227145" y="5911780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287220" y="3962400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283261" y="2002588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3227145" y="6188509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40428" y="1737894"/>
            <a:ext cx="2403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Minimum 8 acquisitions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 6 orders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322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09-11 at 10.4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6" y="1351295"/>
            <a:ext cx="2242689" cy="3345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025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Previous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ADF62"/>
                </a:solidFill>
              </a:rPr>
              <a:t>Work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2" y="1811921"/>
            <a:ext cx="20367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52" y="3908088"/>
            <a:ext cx="2495909" cy="167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77" y="1624298"/>
            <a:ext cx="1916146" cy="2971800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32" y="4172152"/>
            <a:ext cx="23622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8396" y="5797249"/>
            <a:ext cx="1835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Primates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363723" y="5743777"/>
            <a:ext cx="2404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Carnivorans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565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Tail Terminology</a:t>
            </a:r>
          </a:p>
        </p:txBody>
      </p:sp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1143000" y="1295400"/>
            <a:ext cx="3730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folHlink"/>
                </a:solidFill>
              </a:rPr>
              <a:t>3 regions of the tail </a:t>
            </a:r>
          </a:p>
        </p:txBody>
      </p:sp>
      <p:sp>
        <p:nvSpPr>
          <p:cNvPr id="91139" name="Rectangle 4"/>
          <p:cNvSpPr>
            <a:spLocks noChangeArrowheads="1"/>
          </p:cNvSpPr>
          <p:nvPr/>
        </p:nvSpPr>
        <p:spPr bwMode="auto">
          <a:xfrm>
            <a:off x="2057400" y="2895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102405" name="Group 5"/>
          <p:cNvGrpSpPr>
            <a:grpSpLocks/>
          </p:cNvGrpSpPr>
          <p:nvPr/>
        </p:nvGrpSpPr>
        <p:grpSpPr bwMode="auto">
          <a:xfrm>
            <a:off x="533400" y="2057401"/>
            <a:ext cx="3811591" cy="827088"/>
            <a:chOff x="336" y="1296"/>
            <a:chExt cx="2401" cy="521"/>
          </a:xfrm>
        </p:grpSpPr>
        <p:sp>
          <p:nvSpPr>
            <p:cNvPr id="91148" name="Rectangle 6"/>
            <p:cNvSpPr>
              <a:spLocks noChangeArrowheads="1"/>
            </p:cNvSpPr>
            <p:nvPr/>
          </p:nvSpPr>
          <p:spPr bwMode="auto">
            <a:xfrm>
              <a:off x="336" y="1296"/>
              <a:ext cx="14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2161E"/>
                  </a:solidFill>
                </a:rPr>
                <a:t>Proximal region</a:t>
              </a:r>
              <a:endParaRPr lang="en-US"/>
            </a:p>
          </p:txBody>
        </p:sp>
        <p:sp>
          <p:nvSpPr>
            <p:cNvPr id="91149" name="Rectangle 7"/>
            <p:cNvSpPr>
              <a:spLocks noChangeArrowheads="1"/>
            </p:cNvSpPr>
            <p:nvPr/>
          </p:nvSpPr>
          <p:spPr bwMode="auto">
            <a:xfrm>
              <a:off x="528" y="1584"/>
              <a:ext cx="22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From 1</a:t>
              </a:r>
              <a:r>
                <a:rPr lang="en-US" baseline="30000" dirty="0"/>
                <a:t>st</a:t>
              </a:r>
              <a:r>
                <a:rPr lang="en-US" dirty="0"/>
                <a:t> </a:t>
              </a:r>
              <a:r>
                <a:rPr lang="en-US" dirty="0" smtClean="0"/>
                <a:t>vertebra to  transitional</a:t>
              </a:r>
              <a:endParaRPr lang="en-US" dirty="0"/>
            </a:p>
          </p:txBody>
        </p:sp>
      </p:grpSp>
      <p:grpSp>
        <p:nvGrpSpPr>
          <p:cNvPr id="102409" name="Group 9"/>
          <p:cNvGrpSpPr>
            <a:grpSpLocks/>
          </p:cNvGrpSpPr>
          <p:nvPr/>
        </p:nvGrpSpPr>
        <p:grpSpPr bwMode="auto">
          <a:xfrm>
            <a:off x="533400" y="3352802"/>
            <a:ext cx="4070355" cy="827088"/>
            <a:chOff x="336" y="1872"/>
            <a:chExt cx="2564" cy="521"/>
          </a:xfrm>
        </p:grpSpPr>
        <p:sp>
          <p:nvSpPr>
            <p:cNvPr id="91146" name="Rectangle 10"/>
            <p:cNvSpPr>
              <a:spLocks noChangeArrowheads="1"/>
            </p:cNvSpPr>
            <p:nvPr/>
          </p:nvSpPr>
          <p:spPr bwMode="auto">
            <a:xfrm>
              <a:off x="336" y="1872"/>
              <a:ext cx="16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37D72B"/>
                  </a:solidFill>
                </a:rPr>
                <a:t>Transitional region</a:t>
              </a:r>
            </a:p>
          </p:txBody>
        </p:sp>
        <p:sp>
          <p:nvSpPr>
            <p:cNvPr id="91147" name="Rectangle 11"/>
            <p:cNvSpPr>
              <a:spLocks noChangeArrowheads="1"/>
            </p:cNvSpPr>
            <p:nvPr/>
          </p:nvSpPr>
          <p:spPr bwMode="auto">
            <a:xfrm>
              <a:off x="480" y="2160"/>
              <a:ext cx="24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/>
                <a:t>After transitional </a:t>
              </a:r>
              <a:r>
                <a:rPr lang="en-US" dirty="0"/>
                <a:t>to longest </a:t>
              </a:r>
              <a:r>
                <a:rPr lang="en-US" dirty="0" smtClean="0"/>
                <a:t>vertebra</a:t>
              </a:r>
              <a:endParaRPr lang="en-US" dirty="0"/>
            </a:p>
          </p:txBody>
        </p:sp>
      </p:grpSp>
      <p:grpSp>
        <p:nvGrpSpPr>
          <p:cNvPr id="102412" name="Group 12"/>
          <p:cNvGrpSpPr>
            <a:grpSpLocks/>
          </p:cNvGrpSpPr>
          <p:nvPr/>
        </p:nvGrpSpPr>
        <p:grpSpPr bwMode="auto">
          <a:xfrm>
            <a:off x="609600" y="4648203"/>
            <a:ext cx="2633665" cy="750888"/>
            <a:chOff x="384" y="2592"/>
            <a:chExt cx="1659" cy="473"/>
          </a:xfrm>
        </p:grpSpPr>
        <p:sp>
          <p:nvSpPr>
            <p:cNvPr id="91144" name="Rectangle 13"/>
            <p:cNvSpPr>
              <a:spLocks noChangeArrowheads="1"/>
            </p:cNvSpPr>
            <p:nvPr/>
          </p:nvSpPr>
          <p:spPr bwMode="auto">
            <a:xfrm>
              <a:off x="384" y="2592"/>
              <a:ext cx="11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hlink"/>
                  </a:solidFill>
                </a:rPr>
                <a:t>Distal region</a:t>
              </a:r>
            </a:p>
          </p:txBody>
        </p:sp>
        <p:sp>
          <p:nvSpPr>
            <p:cNvPr id="91145" name="Rectangle 14"/>
            <p:cNvSpPr>
              <a:spLocks noChangeArrowheads="1"/>
            </p:cNvSpPr>
            <p:nvPr/>
          </p:nvSpPr>
          <p:spPr bwMode="auto">
            <a:xfrm>
              <a:off x="528" y="2832"/>
              <a:ext cx="151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After longest </a:t>
              </a:r>
              <a:r>
                <a:rPr lang="en-US" dirty="0" smtClean="0"/>
                <a:t>vertebra</a:t>
              </a:r>
              <a:endParaRPr lang="en-US" dirty="0"/>
            </a:p>
          </p:txBody>
        </p:sp>
      </p:grpSp>
      <p:pic>
        <p:nvPicPr>
          <p:cNvPr id="10241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179228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485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09-11 at 11.0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21" y="2606174"/>
            <a:ext cx="6604000" cy="9906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Transitional Vertebra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Left Arrow 10"/>
          <p:cNvSpPr/>
          <p:nvPr/>
        </p:nvSpPr>
        <p:spPr>
          <a:xfrm rot="14612820">
            <a:off x="4398827" y="2319418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7846184">
            <a:off x="5674175" y="2318929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30421" y="3596774"/>
            <a:ext cx="4518526" cy="641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48947" y="3596774"/>
            <a:ext cx="2085474" cy="6410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71053" y="3248529"/>
            <a:ext cx="6216315" cy="0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51523" y="4237789"/>
            <a:ext cx="181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Proximal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8947" y="4237789"/>
            <a:ext cx="235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Transitional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7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9" grpId="0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226550" y="609600"/>
            <a:ext cx="891745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Independent Bony Indicators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6567">
            <a:off x="228600" y="2286000"/>
            <a:ext cx="2386013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09800"/>
            <a:ext cx="1644650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2667000" y="2819400"/>
            <a:ext cx="446789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AutoNum type="arabicPeriod"/>
            </a:pPr>
            <a:r>
              <a:rPr lang="en-US" dirty="0"/>
              <a:t>Long tail compared to body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Long proximal section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Short transitional section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Well developed </a:t>
            </a:r>
            <a:r>
              <a:rPr lang="en-US" dirty="0" smtClean="0"/>
              <a:t>transverse processes</a:t>
            </a:r>
            <a:endParaRPr lang="en-US" dirty="0"/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Increase in robusticity</a:t>
            </a:r>
          </a:p>
          <a:p>
            <a:pPr marL="457200" indent="-457200">
              <a:buFont typeface="Arial" charset="0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6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3413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24200"/>
            <a:ext cx="6715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09800"/>
            <a:ext cx="7048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38400"/>
            <a:ext cx="788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81597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63341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23" name="Rectangle 8"/>
          <p:cNvSpPr>
            <a:spLocks noGrp="1" noChangeArrowheads="1"/>
          </p:cNvSpPr>
          <p:nvPr>
            <p:ph type="title"/>
          </p:nvPr>
        </p:nvSpPr>
        <p:spPr>
          <a:xfrm>
            <a:off x="669053" y="215073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H="1" flipV="1">
            <a:off x="4876800" y="457200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334000" y="4953000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</a:t>
            </a:r>
          </a:p>
        </p:txBody>
      </p: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33775"/>
            <a:ext cx="685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6365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6096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5969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639763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533400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6381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8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62200"/>
            <a:ext cx="53657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9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6889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0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635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1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69056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2" name="Picture 2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3968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3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77946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4" name="Picture 2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62865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5" name="Picture 2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6" name="Picture 2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4762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7" name="Picture 2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28800"/>
            <a:ext cx="44926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8" name="Picture 30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35401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99" name="Line 31"/>
          <p:cNvSpPr>
            <a:spLocks noChangeShapeType="1"/>
          </p:cNvSpPr>
          <p:nvPr/>
        </p:nvSpPr>
        <p:spPr bwMode="auto">
          <a:xfrm flipH="1" flipV="1">
            <a:off x="2819400" y="2133600"/>
            <a:ext cx="1828800" cy="2286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00" name="Oval 32"/>
          <p:cNvSpPr>
            <a:spLocks noChangeArrowheads="1"/>
          </p:cNvSpPr>
          <p:nvPr/>
        </p:nvSpPr>
        <p:spPr bwMode="auto">
          <a:xfrm>
            <a:off x="4495800" y="42672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 flipV="1">
            <a:off x="4648200" y="2209800"/>
            <a:ext cx="2057400" cy="2209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8945" y="2747011"/>
            <a:ext cx="4180655" cy="24991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 flipV="1">
            <a:off x="2057903" y="4340226"/>
            <a:ext cx="904518" cy="18502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2946345" y="3874688"/>
            <a:ext cx="2692455" cy="3925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913" y="1664417"/>
            <a:ext cx="4047932" cy="2290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62421" y="4267200"/>
            <a:ext cx="2676379" cy="19554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Explosion 2 15"/>
          <p:cNvSpPr/>
          <p:nvPr/>
        </p:nvSpPr>
        <p:spPr bwMode="auto">
          <a:xfrm>
            <a:off x="4748864" y="4711875"/>
            <a:ext cx="288053" cy="241125"/>
          </a:xfrm>
          <a:prstGeom prst="irregularSeal2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Explosion 2 48"/>
          <p:cNvSpPr/>
          <p:nvPr/>
        </p:nvSpPr>
        <p:spPr bwMode="auto">
          <a:xfrm>
            <a:off x="4267200" y="5342615"/>
            <a:ext cx="288053" cy="241125"/>
          </a:xfrm>
          <a:prstGeom prst="irregularSeal2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06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/>
      <p:bldP spid="16" grpId="0" animBg="1"/>
      <p:bldP spid="4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Testing</a:t>
            </a:r>
          </a:p>
        </p:txBody>
      </p:sp>
      <p:grpSp>
        <p:nvGrpSpPr>
          <p:cNvPr id="104472" name="Group 24"/>
          <p:cNvGrpSpPr>
            <a:grpSpLocks/>
          </p:cNvGrpSpPr>
          <p:nvPr/>
        </p:nvGrpSpPr>
        <p:grpSpPr bwMode="auto">
          <a:xfrm>
            <a:off x="455613" y="1371600"/>
            <a:ext cx="8305800" cy="5324475"/>
            <a:chOff x="287" y="864"/>
            <a:chExt cx="5232" cy="3354"/>
          </a:xfrm>
        </p:grpSpPr>
        <p:pic>
          <p:nvPicPr>
            <p:cNvPr id="10446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3018"/>
              <a:ext cx="1360" cy="912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1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864"/>
              <a:ext cx="2137" cy="2208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2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" y="1866"/>
              <a:ext cx="1283" cy="2016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3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914"/>
              <a:ext cx="1590" cy="1042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4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7" y="1344"/>
              <a:ext cx="1441" cy="1920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5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" y="2448"/>
              <a:ext cx="2448" cy="1640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6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1" y="3168"/>
              <a:ext cx="1488" cy="990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7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3210"/>
              <a:ext cx="848" cy="1008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04471" name="Group 23"/>
          <p:cNvGrpSpPr>
            <a:grpSpLocks/>
          </p:cNvGrpSpPr>
          <p:nvPr/>
        </p:nvGrpSpPr>
        <p:grpSpPr bwMode="auto">
          <a:xfrm>
            <a:off x="381000" y="1066800"/>
            <a:ext cx="3683000" cy="2471738"/>
            <a:chOff x="240" y="672"/>
            <a:chExt cx="2320" cy="1557"/>
          </a:xfrm>
        </p:grpSpPr>
        <p:pic>
          <p:nvPicPr>
            <p:cNvPr id="104468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1056" cy="58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9" name="Picture 2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720"/>
              <a:ext cx="1072" cy="139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70" name="Picture 2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48"/>
              <a:ext cx="1473" cy="98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80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96900" y="-1778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Tail Length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" y="1231900"/>
            <a:ext cx="461665" cy="4000705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dirty="0" smtClean="0"/>
              <a:t>Percentage of body length</a:t>
            </a:r>
            <a:endParaRPr lang="en-US" dirty="0"/>
          </a:p>
        </p:txBody>
      </p:sp>
      <p:pic>
        <p:nvPicPr>
          <p:cNvPr id="4" name="Picture 3" descr="Screen shot 2011-09-15 at 6.08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5" y="793750"/>
            <a:ext cx="7615307" cy="55285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0257" y="6362990"/>
            <a:ext cx="438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FF"/>
                </a:solidFill>
              </a:rPr>
              <a:t>Blue – Prehensile  </a:t>
            </a:r>
            <a:r>
              <a:rPr lang="en-US" dirty="0" smtClean="0">
                <a:solidFill>
                  <a:srgbClr val="FF0000"/>
                </a:solidFill>
              </a:rPr>
              <a:t>Red – Non Prehensile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Relative Section Lengths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Picture 4" descr="Screen shot 2011-09-11 at 11.0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21" y="1996574"/>
            <a:ext cx="6604000" cy="9906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4612820">
            <a:off x="4233727" y="1709818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7846184">
            <a:off x="5509075" y="1709329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65321" y="2987174"/>
            <a:ext cx="4518526" cy="641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83847" y="2987174"/>
            <a:ext cx="2085474" cy="6410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05953" y="2638929"/>
            <a:ext cx="6216315" cy="0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91637" y="3674978"/>
            <a:ext cx="181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Proximal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3847" y="3674978"/>
            <a:ext cx="235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Transitional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Picture 21" descr="Screen shot 2011-09-15 at 6.08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87" y="4435609"/>
            <a:ext cx="3040647" cy="220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8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Relative Section Lengths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Picture 4" descr="Screen shot 2011-09-11 at 11.0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21" y="1996574"/>
            <a:ext cx="6604000" cy="9906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4612820">
            <a:off x="4233727" y="1709818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7846184">
            <a:off x="5509075" y="1709329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65321" y="2987174"/>
            <a:ext cx="4518526" cy="641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83847" y="2987174"/>
            <a:ext cx="2085474" cy="6410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05953" y="2638929"/>
            <a:ext cx="6216315" cy="0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91637" y="3674978"/>
            <a:ext cx="181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Proximal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3847" y="3674978"/>
            <a:ext cx="235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Transitional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224560" y="4965700"/>
            <a:ext cx="1461740" cy="127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3224560" y="5854700"/>
            <a:ext cx="941040" cy="817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ctangle 16"/>
          <p:cNvSpPr/>
          <p:nvPr/>
        </p:nvSpPr>
        <p:spPr bwMode="auto">
          <a:xfrm>
            <a:off x="1265321" y="4584700"/>
            <a:ext cx="1959239" cy="673100"/>
          </a:xfrm>
          <a:prstGeom prst="rect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265321" y="5518150"/>
            <a:ext cx="1959239" cy="673100"/>
          </a:xfrm>
          <a:prstGeom prst="rect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165600" y="5862876"/>
            <a:ext cx="5207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4686300" y="4972050"/>
            <a:ext cx="1905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4864100" y="4965700"/>
            <a:ext cx="2540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4616450" y="5862876"/>
            <a:ext cx="958361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3179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674"/>
          <a:stretch/>
        </p:blipFill>
        <p:spPr>
          <a:xfrm>
            <a:off x="1863160" y="1297286"/>
            <a:ext cx="5360740" cy="51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89725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ADF62"/>
                </a:solidFill>
              </a:rPr>
              <a:t>Differences in Section Lengths, When Compared to Body </a:t>
            </a:r>
            <a:r>
              <a:rPr lang="en-US" dirty="0">
                <a:solidFill>
                  <a:srgbClr val="FADF62"/>
                </a:solidFill>
              </a:rPr>
              <a:t>L</a:t>
            </a:r>
            <a:r>
              <a:rPr lang="en-US" dirty="0" smtClean="0">
                <a:solidFill>
                  <a:srgbClr val="FADF62"/>
                </a:solidFill>
              </a:rPr>
              <a:t>ength</a:t>
            </a:r>
            <a:endParaRPr lang="en-US" dirty="0">
              <a:solidFill>
                <a:srgbClr val="FADF6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63160" y="3321384"/>
            <a:ext cx="2500505" cy="2983832"/>
            <a:chOff x="1155700" y="3402568"/>
            <a:chExt cx="2603500" cy="3176032"/>
          </a:xfrm>
        </p:grpSpPr>
        <p:sp>
          <p:nvSpPr>
            <p:cNvPr id="7" name="Rectangle 6"/>
            <p:cNvSpPr/>
            <p:nvPr/>
          </p:nvSpPr>
          <p:spPr>
            <a:xfrm>
              <a:off x="1155700" y="3784600"/>
              <a:ext cx="2603500" cy="2794000"/>
            </a:xfrm>
            <a:prstGeom prst="rect">
              <a:avLst/>
            </a:prstGeom>
            <a:noFill/>
            <a:ln w="76200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92300" y="3402568"/>
              <a:ext cx="1010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Primates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05506" y="1634654"/>
            <a:ext cx="1814146" cy="3302200"/>
            <a:chOff x="4000500" y="1675368"/>
            <a:chExt cx="1701800" cy="3188732"/>
          </a:xfrm>
        </p:grpSpPr>
        <p:sp>
          <p:nvSpPr>
            <p:cNvPr id="8" name="Rectangle 7"/>
            <p:cNvSpPr/>
            <p:nvPr/>
          </p:nvSpPr>
          <p:spPr>
            <a:xfrm>
              <a:off x="4000500" y="2044700"/>
              <a:ext cx="1701800" cy="2819400"/>
            </a:xfrm>
            <a:prstGeom prst="rect">
              <a:avLst/>
            </a:prstGeom>
            <a:noFill/>
            <a:ln w="76200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00" y="1675368"/>
              <a:ext cx="1340608" cy="356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5000"/>
                  </a:solidFill>
                </a:rPr>
                <a:t>Carnivorans</a:t>
              </a:r>
              <a:endParaRPr lang="en-US" dirty="0">
                <a:solidFill>
                  <a:srgbClr val="005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46350" y="3225618"/>
            <a:ext cx="1300732" cy="1422582"/>
            <a:chOff x="6503159" y="3225618"/>
            <a:chExt cx="1240660" cy="1422582"/>
          </a:xfrm>
        </p:grpSpPr>
        <p:sp>
          <p:nvSpPr>
            <p:cNvPr id="10" name="Rectangle 9"/>
            <p:cNvSpPr/>
            <p:nvPr/>
          </p:nvSpPr>
          <p:spPr>
            <a:xfrm>
              <a:off x="6581523" y="3594100"/>
              <a:ext cx="990600" cy="1054100"/>
            </a:xfrm>
            <a:prstGeom prst="rect">
              <a:avLst/>
            </a:prstGeom>
            <a:noFill/>
            <a:ln w="76200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noFill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03159" y="3225618"/>
              <a:ext cx="1240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5000"/>
                  </a:solidFill>
                </a:rPr>
                <a:t>Marsupials</a:t>
              </a:r>
              <a:endParaRPr lang="en-US" dirty="0">
                <a:solidFill>
                  <a:srgbClr val="005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908582" y="6393934"/>
            <a:ext cx="438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FF"/>
                </a:solidFill>
              </a:rPr>
              <a:t>Blue – Prehensile  </a:t>
            </a:r>
            <a:r>
              <a:rPr lang="en-US" dirty="0" smtClean="0">
                <a:solidFill>
                  <a:srgbClr val="FF0000"/>
                </a:solidFill>
              </a:rPr>
              <a:t>Red – Non Prehensile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4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09537"/>
            <a:ext cx="8902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ADF62"/>
                </a:solidFill>
              </a:rPr>
              <a:t>Development of Transverse Processes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1" y="1239838"/>
            <a:ext cx="2077712" cy="52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6567">
            <a:off x="6517426" y="1873244"/>
            <a:ext cx="2472050" cy="425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73401" y="3209612"/>
            <a:ext cx="4724602" cy="1810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03762" y="3184010"/>
            <a:ext cx="4724602" cy="1810579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3304819">
            <a:off x="2010925" y="4642053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20269443">
            <a:off x="5916544" y="5200651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1600200" y="1726998"/>
            <a:ext cx="860573" cy="35186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1600200" y="5588000"/>
            <a:ext cx="860573" cy="863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6340992" y="1752600"/>
            <a:ext cx="1101208" cy="34930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6340992" y="5422900"/>
            <a:ext cx="1101208" cy="10287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224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86308" y="381000"/>
            <a:ext cx="9057692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Robusticity of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Distal </a:t>
            </a:r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ail </a:t>
            </a:r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ertebrae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85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50975"/>
            <a:ext cx="7010400" cy="47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1" name="Rectangle 11"/>
          <p:cNvSpPr>
            <a:spLocks noChangeArrowheads="1"/>
          </p:cNvSpPr>
          <p:nvPr/>
        </p:nvSpPr>
        <p:spPr bwMode="auto">
          <a:xfrm>
            <a:off x="1958407" y="6275024"/>
            <a:ext cx="296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Percent of tail length</a:t>
            </a:r>
          </a:p>
        </p:txBody>
      </p:sp>
      <p:sp>
        <p:nvSpPr>
          <p:cNvPr id="99332" name="Rectangle 12"/>
          <p:cNvSpPr>
            <a:spLocks noChangeArrowheads="1"/>
          </p:cNvSpPr>
          <p:nvPr/>
        </p:nvSpPr>
        <p:spPr bwMode="auto">
          <a:xfrm>
            <a:off x="609600" y="1676400"/>
            <a:ext cx="304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/>
              <a:t>Robust</a:t>
            </a:r>
          </a:p>
          <a:p>
            <a:r>
              <a:rPr lang="en-US" dirty="0" err="1" smtClean="0"/>
              <a:t>Ici</a:t>
            </a:r>
            <a:endParaRPr lang="en-US" dirty="0" smtClean="0"/>
          </a:p>
          <a:p>
            <a:r>
              <a:rPr lang="en-US" dirty="0" err="1" smtClean="0"/>
              <a:t>ty</a:t>
            </a:r>
            <a:endParaRPr lang="en-US" dirty="0"/>
          </a:p>
        </p:txBody>
      </p:sp>
      <p:sp>
        <p:nvSpPr>
          <p:cNvPr id="108560" name="Line 16"/>
          <p:cNvSpPr>
            <a:spLocks noChangeShapeType="1"/>
          </p:cNvSpPr>
          <p:nvPr/>
        </p:nvSpPr>
        <p:spPr bwMode="auto">
          <a:xfrm flipV="1">
            <a:off x="8305800" y="2438400"/>
            <a:ext cx="76200" cy="1752600"/>
          </a:xfrm>
          <a:prstGeom prst="line">
            <a:avLst/>
          </a:prstGeom>
          <a:noFill/>
          <a:ln w="444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1" name="Line 17"/>
          <p:cNvSpPr>
            <a:spLocks noChangeShapeType="1"/>
          </p:cNvSpPr>
          <p:nvPr/>
        </p:nvSpPr>
        <p:spPr bwMode="auto">
          <a:xfrm>
            <a:off x="8305800" y="5181600"/>
            <a:ext cx="609600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63324" y="6362990"/>
            <a:ext cx="438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FF"/>
                </a:solidFill>
              </a:rPr>
              <a:t>Blue – Prehensile  </a:t>
            </a:r>
            <a:r>
              <a:rPr lang="en-US" dirty="0" smtClean="0">
                <a:solidFill>
                  <a:srgbClr val="FF0000"/>
                </a:solidFill>
              </a:rPr>
              <a:t>Red – Non Prehensile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0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0" grpId="0" animBg="1"/>
      <p:bldP spid="10856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6567">
            <a:off x="228600" y="2286000"/>
            <a:ext cx="2386013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09800"/>
            <a:ext cx="1644650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667000" y="2819400"/>
            <a:ext cx="446789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AutoNum type="arabicPeriod"/>
            </a:pPr>
            <a:r>
              <a:rPr lang="en-US" dirty="0"/>
              <a:t>Long tail compared to body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Long proximal section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Short transitional section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Well developed </a:t>
            </a:r>
            <a:r>
              <a:rPr lang="en-US" dirty="0" smtClean="0"/>
              <a:t>transverse processes</a:t>
            </a:r>
            <a:endParaRPr lang="en-US" dirty="0"/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Increase in </a:t>
            </a:r>
            <a:r>
              <a:rPr lang="en-US" dirty="0" smtClean="0"/>
              <a:t>robusticity</a:t>
            </a:r>
            <a:endParaRPr lang="en-US" dirty="0"/>
          </a:p>
        </p:txBody>
      </p:sp>
      <p:sp>
        <p:nvSpPr>
          <p:cNvPr id="2" name="Multiply 1"/>
          <p:cNvSpPr/>
          <p:nvPr/>
        </p:nvSpPr>
        <p:spPr>
          <a:xfrm>
            <a:off x="5727700" y="2768600"/>
            <a:ext cx="431800" cy="4445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5549900" y="3213100"/>
            <a:ext cx="355600" cy="34290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6552427" y="3657600"/>
            <a:ext cx="355600" cy="34290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5321300" y="3911600"/>
            <a:ext cx="355600" cy="34290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550" y="609600"/>
            <a:ext cx="891745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Independent Bony Indicators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5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  <p:bldP spid="11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09-15 at 6.06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4135236"/>
            <a:ext cx="3745829" cy="2412087"/>
          </a:xfrm>
          <a:prstGeom prst="rect">
            <a:avLst/>
          </a:prstGeom>
        </p:spPr>
      </p:pic>
      <p:pic>
        <p:nvPicPr>
          <p:cNvPr id="9" name="Picture 8" descr="Screen shot 2011-09-15 at 6.30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01988"/>
            <a:ext cx="3790260" cy="26110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2800" y="298636"/>
            <a:ext cx="21695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DDC745"/>
                </a:solidFill>
              </a:rPr>
              <a:t>Tail Length</a:t>
            </a:r>
            <a:endParaRPr lang="en-US" sz="3200" dirty="0">
              <a:solidFill>
                <a:srgbClr val="DDC74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9100" y="3563568"/>
            <a:ext cx="31277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DDC745"/>
                </a:solidFill>
              </a:rPr>
              <a:t>Section Lengths</a:t>
            </a:r>
            <a:endParaRPr lang="en-US" sz="3200" dirty="0">
              <a:solidFill>
                <a:srgbClr val="DDC745"/>
              </a:solidFill>
            </a:endParaRPr>
          </a:p>
        </p:txBody>
      </p:sp>
      <p:pic>
        <p:nvPicPr>
          <p:cNvPr id="13" name="Picture 12" descr="GEO86848_15A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2739" r="3698" b="6627"/>
          <a:stretch/>
        </p:blipFill>
        <p:spPr>
          <a:xfrm>
            <a:off x="258923" y="135620"/>
            <a:ext cx="4192094" cy="65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8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50975"/>
            <a:ext cx="7010400" cy="47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445550"/>
            <a:ext cx="7010400" cy="4711200"/>
          </a:xfrm>
          <a:prstGeom prst="rect">
            <a:avLst/>
          </a:prstGeom>
        </p:spPr>
      </p:pic>
      <p:sp>
        <p:nvSpPr>
          <p:cNvPr id="99331" name="Rectangle 11"/>
          <p:cNvSpPr>
            <a:spLocks noChangeArrowheads="1"/>
          </p:cNvSpPr>
          <p:nvPr/>
        </p:nvSpPr>
        <p:spPr bwMode="auto">
          <a:xfrm>
            <a:off x="3200400" y="6248400"/>
            <a:ext cx="296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Percent of tail length</a:t>
            </a:r>
          </a:p>
        </p:txBody>
      </p:sp>
      <p:sp>
        <p:nvSpPr>
          <p:cNvPr id="99332" name="Rectangle 12"/>
          <p:cNvSpPr>
            <a:spLocks noChangeArrowheads="1"/>
          </p:cNvSpPr>
          <p:nvPr/>
        </p:nvSpPr>
        <p:spPr bwMode="auto">
          <a:xfrm>
            <a:off x="609600" y="1676400"/>
            <a:ext cx="304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/>
              <a:t>Robust</a:t>
            </a:r>
          </a:p>
          <a:p>
            <a:r>
              <a:rPr lang="en-US" dirty="0" err="1" smtClean="0"/>
              <a:t>Ici</a:t>
            </a:r>
            <a:endParaRPr lang="en-US" dirty="0" smtClean="0"/>
          </a:p>
          <a:p>
            <a:r>
              <a:rPr lang="en-US" dirty="0" err="1" smtClean="0"/>
              <a:t>ty</a:t>
            </a:r>
            <a:endParaRPr lang="en-US" dirty="0"/>
          </a:p>
        </p:txBody>
      </p:sp>
      <p:sp>
        <p:nvSpPr>
          <p:cNvPr id="108557" name="Line 13"/>
          <p:cNvSpPr>
            <a:spLocks noChangeShapeType="1"/>
          </p:cNvSpPr>
          <p:nvPr/>
        </p:nvSpPr>
        <p:spPr bwMode="auto">
          <a:xfrm flipH="1" flipV="1">
            <a:off x="7848600" y="3352800"/>
            <a:ext cx="838200" cy="228600"/>
          </a:xfrm>
          <a:prstGeom prst="line">
            <a:avLst/>
          </a:prstGeom>
          <a:noFill/>
          <a:ln w="7620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ffectLst>
            <a:outerShdw blurRad="114300" dist="38091" dir="857999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08560" name="Line 16"/>
          <p:cNvSpPr>
            <a:spLocks noChangeShapeType="1"/>
          </p:cNvSpPr>
          <p:nvPr/>
        </p:nvSpPr>
        <p:spPr bwMode="auto">
          <a:xfrm flipV="1">
            <a:off x="8305800" y="2438400"/>
            <a:ext cx="76200" cy="1752600"/>
          </a:xfrm>
          <a:prstGeom prst="line">
            <a:avLst/>
          </a:prstGeom>
          <a:noFill/>
          <a:ln w="444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1" name="Line 17"/>
          <p:cNvSpPr>
            <a:spLocks noChangeShapeType="1"/>
          </p:cNvSpPr>
          <p:nvPr/>
        </p:nvSpPr>
        <p:spPr bwMode="auto">
          <a:xfrm>
            <a:off x="8305800" y="5181600"/>
            <a:ext cx="609600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262293" y="264450"/>
            <a:ext cx="8832245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Robusticity of distal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tail vertebrae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15" descr="GEO86848_15A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2739" r="3698" b="6627"/>
          <a:stretch/>
        </p:blipFill>
        <p:spPr>
          <a:xfrm rot="16200000">
            <a:off x="4720500" y="953636"/>
            <a:ext cx="1901825" cy="29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9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7" grpId="0" animBg="1"/>
      <p:bldP spid="108560" grpId="0" animBg="1"/>
      <p:bldP spid="108560" grpId="1" animBg="1"/>
      <p:bldP spid="108561" grpId="0" animBg="1"/>
      <p:bldP spid="10856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Size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1910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8862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18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08645" y="1450005"/>
            <a:ext cx="43353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Increase in </a:t>
            </a:r>
            <a:r>
              <a:rPr lang="en-US" sz="2800" dirty="0" smtClean="0"/>
              <a:t>robusticity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Long proximal section compared to transitional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Well </a:t>
            </a:r>
            <a:r>
              <a:rPr lang="en-US" sz="2800" dirty="0"/>
              <a:t>developed distal </a:t>
            </a:r>
            <a:r>
              <a:rPr lang="en-US" sz="2800" dirty="0" smtClean="0"/>
              <a:t>transverse processes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51 </a:t>
            </a:r>
            <a:r>
              <a:rPr lang="en-US" sz="2800" dirty="0" smtClean="0"/>
              <a:t>tail vertebrae</a:t>
            </a:r>
            <a:r>
              <a:rPr lang="en-US" sz="2800" dirty="0"/>
              <a:t>!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457200" indent="-457200">
              <a:buFont typeface="Arial" charset="0"/>
              <a:buNone/>
            </a:pPr>
            <a:endParaRPr lang="en-US" sz="2800" dirty="0"/>
          </a:p>
          <a:p>
            <a:pPr marL="457200" indent="-457200">
              <a:buFont typeface="Arial" charset="0"/>
              <a:buNone/>
            </a:pPr>
            <a:endParaRPr lang="en-US" sz="28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700" y="0"/>
            <a:ext cx="40767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Its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Prehensile!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GEO86848_15A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2739" r="3698" b="6627"/>
          <a:stretch/>
        </p:blipFill>
        <p:spPr>
          <a:xfrm>
            <a:off x="258923" y="135620"/>
            <a:ext cx="4192094" cy="65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4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224"/>
            <a:ext cx="6244233" cy="6427576"/>
          </a:xfrm>
          <a:prstGeom prst="rect">
            <a:avLst/>
          </a:prstGeom>
        </p:spPr>
      </p:pic>
      <p:grpSp>
        <p:nvGrpSpPr>
          <p:cNvPr id="76805" name="Group 6"/>
          <p:cNvGrpSpPr>
            <a:grpSpLocks/>
          </p:cNvGrpSpPr>
          <p:nvPr/>
        </p:nvGrpSpPr>
        <p:grpSpPr bwMode="auto">
          <a:xfrm>
            <a:off x="2578100" y="1061778"/>
            <a:ext cx="457200" cy="1694122"/>
            <a:chOff x="2640" y="1200"/>
            <a:chExt cx="288" cy="1008"/>
          </a:xfrm>
        </p:grpSpPr>
        <p:sp>
          <p:nvSpPr>
            <p:cNvPr id="76809" name="Line 7"/>
            <p:cNvSpPr>
              <a:spLocks noChangeShapeType="1"/>
            </p:cNvSpPr>
            <p:nvPr/>
          </p:nvSpPr>
          <p:spPr bwMode="auto">
            <a:xfrm>
              <a:off x="2640" y="1200"/>
              <a:ext cx="0" cy="100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86024" name="AutoShape 8"/>
            <p:cNvSpPr>
              <a:spLocks noChangeArrowheads="1"/>
            </p:cNvSpPr>
            <p:nvPr/>
          </p:nvSpPr>
          <p:spPr bwMode="auto">
            <a:xfrm>
              <a:off x="2688" y="1680"/>
              <a:ext cx="240" cy="1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76806" name="Group 9"/>
          <p:cNvGrpSpPr>
            <a:grpSpLocks/>
          </p:cNvGrpSpPr>
          <p:nvPr/>
        </p:nvGrpSpPr>
        <p:grpSpPr bwMode="auto">
          <a:xfrm>
            <a:off x="1028700" y="5867400"/>
            <a:ext cx="1765300" cy="228600"/>
            <a:chOff x="768" y="3456"/>
            <a:chExt cx="864" cy="144"/>
          </a:xfrm>
        </p:grpSpPr>
        <p:sp>
          <p:nvSpPr>
            <p:cNvPr id="76807" name="Line 10"/>
            <p:cNvSpPr>
              <a:spLocks noChangeShapeType="1"/>
            </p:cNvSpPr>
            <p:nvPr/>
          </p:nvSpPr>
          <p:spPr bwMode="auto">
            <a:xfrm rot="-5400000">
              <a:off x="1176" y="3144"/>
              <a:ext cx="0" cy="81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86027" name="AutoShape 11"/>
            <p:cNvSpPr>
              <a:spLocks noChangeArrowheads="1"/>
            </p:cNvSpPr>
            <p:nvPr/>
          </p:nvSpPr>
          <p:spPr bwMode="auto">
            <a:xfrm>
              <a:off x="1488" y="3456"/>
              <a:ext cx="144" cy="144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sp>
        <p:nvSpPr>
          <p:cNvPr id="76802" name="Rectangle 3"/>
          <p:cNvSpPr>
            <a:spLocks noGrp="1" noChangeArrowheads="1"/>
          </p:cNvSpPr>
          <p:nvPr>
            <p:ph type="title"/>
          </p:nvPr>
        </p:nvSpPr>
        <p:spPr>
          <a:xfrm>
            <a:off x="4199467" y="-81222"/>
            <a:ext cx="51816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Paleoenvironment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33" y="854869"/>
            <a:ext cx="3555267" cy="353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50800" y="6361668"/>
            <a:ext cx="126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PALEOCENE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108200" y="6234668"/>
            <a:ext cx="1484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EOCENE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57700" y="6234668"/>
            <a:ext cx="201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OLIGOCENE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660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12" y="388708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Extant examples of prehensility found in closed canopy forests 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0" y="1752600"/>
            <a:ext cx="1905000" cy="31623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22875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25700"/>
            <a:ext cx="38862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54048"/>
            <a:ext cx="23622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06" y="3810000"/>
            <a:ext cx="1916146" cy="2971800"/>
          </a:xfrm>
          <a:prstGeom prst="rect">
            <a:avLst/>
          </a:prstGeom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19" y="4877873"/>
            <a:ext cx="2159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39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Conclusions</a:t>
            </a:r>
            <a:endParaRPr lang="en-US" dirty="0">
              <a:solidFill>
                <a:srgbClr val="FADF6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2438"/>
            <a:ext cx="10204266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Relationships among basal Carnivoramorpha resolved to an unprecedented degree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 method presented for reconstructing ancestral conditions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Basal group develops arboreality and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omnivory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 correlating with expanding Eocene forests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1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Conclusions</a:t>
            </a:r>
            <a:endParaRPr lang="en-US" dirty="0">
              <a:solidFill>
                <a:srgbClr val="FADF6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7721" y="1981200"/>
            <a:ext cx="948551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Suite of features for identifying prehensility in fossils developed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Prehensility demonstrated in the first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cimolestid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with significant postcranial material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Implications for canopy cover of early Eocene forests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8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127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Moving </a:t>
            </a:r>
            <a:r>
              <a:rPr lang="en-US" dirty="0">
                <a:solidFill>
                  <a:srgbClr val="FADF62"/>
                </a:solidFill>
              </a:rPr>
              <a:t>F</a:t>
            </a:r>
            <a:r>
              <a:rPr lang="en-US" dirty="0" smtClean="0">
                <a:solidFill>
                  <a:srgbClr val="FADF62"/>
                </a:solidFill>
              </a:rPr>
              <a:t>orward – </a:t>
            </a:r>
            <a:br>
              <a:rPr lang="en-US" dirty="0" smtClean="0">
                <a:solidFill>
                  <a:srgbClr val="FADF62"/>
                </a:solidFill>
              </a:rPr>
            </a:br>
            <a:r>
              <a:rPr lang="en-US" dirty="0" smtClean="0">
                <a:solidFill>
                  <a:srgbClr val="FADF62"/>
                </a:solidFill>
              </a:rPr>
              <a:t>Increased </a:t>
            </a:r>
            <a:r>
              <a:rPr lang="en-US" dirty="0">
                <a:solidFill>
                  <a:srgbClr val="FADF62"/>
                </a:solidFill>
              </a:rPr>
              <a:t>S</a:t>
            </a:r>
            <a:r>
              <a:rPr lang="en-US" dirty="0" smtClean="0">
                <a:solidFill>
                  <a:srgbClr val="FADF62"/>
                </a:solidFill>
              </a:rPr>
              <a:t>ampling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62558"/>
            <a:ext cx="4385244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1762558"/>
            <a:ext cx="4419600" cy="367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651000" y="34798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1320800" y="30099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879600" y="46101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197600" y="27051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6413500" y="29210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7785100" y="31623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8267700" y="34671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8102600" y="39878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6413500" y="43053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527800" y="45212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6400800" y="4785158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304800" y="26797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04800" y="33147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3517900" y="37973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42900" y="40259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304800" y="43688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7886700" y="4950258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7302500" y="37211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24" name="Picture 23" descr="Screen shot 2011-11-08 at 2.37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2714625"/>
            <a:ext cx="3755828" cy="39179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75056" y="5664835"/>
            <a:ext cx="249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Viverriscus </a:t>
            </a:r>
            <a:r>
              <a:rPr lang="en-US" i="1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omnivorus</a:t>
            </a:r>
            <a:endParaRPr lang="en-US" i="1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6029" y="6034167"/>
            <a:ext cx="278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Beard and </a:t>
            </a:r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Dawson, </a:t>
            </a: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1432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  <p:bldP spid="2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8637" y="0"/>
            <a:ext cx="9242637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Moving Forward – </a:t>
            </a:r>
            <a:br>
              <a:rPr lang="en-US" dirty="0" smtClean="0">
                <a:solidFill>
                  <a:srgbClr val="FADF62"/>
                </a:solidFill>
              </a:rPr>
            </a:br>
            <a:r>
              <a:rPr lang="en-US" dirty="0" smtClean="0">
                <a:solidFill>
                  <a:srgbClr val="FADF62"/>
                </a:solidFill>
              </a:rPr>
              <a:t>Locomotor </a:t>
            </a:r>
            <a:r>
              <a:rPr lang="en-US" dirty="0">
                <a:solidFill>
                  <a:srgbClr val="FADF62"/>
                </a:solidFill>
              </a:rPr>
              <a:t>E</a:t>
            </a:r>
            <a:r>
              <a:rPr lang="en-US" dirty="0" smtClean="0">
                <a:solidFill>
                  <a:srgbClr val="FADF62"/>
                </a:solidFill>
              </a:rPr>
              <a:t>volution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44600"/>
            <a:ext cx="3175000" cy="222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840406"/>
            <a:ext cx="3344651" cy="2596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036" y="1192316"/>
            <a:ext cx="3908509" cy="2605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036" y="3929865"/>
            <a:ext cx="4081164" cy="26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9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5668"/>
            <a:ext cx="7772400" cy="976603"/>
          </a:xfrm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Moving Forward </a:t>
            </a:r>
            <a:r>
              <a:rPr lang="en-US" dirty="0" smtClean="0">
                <a:solidFill>
                  <a:srgbClr val="FADF62"/>
                </a:solidFill>
              </a:rPr>
              <a:t>- CT Data 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yz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5626" y="1172759"/>
            <a:ext cx="6515101" cy="2527300"/>
          </a:xfrm>
          <a:prstGeom prst="rect">
            <a:avLst/>
          </a:prstGeom>
        </p:spPr>
      </p:pic>
      <p:pic>
        <p:nvPicPr>
          <p:cNvPr id="6" name="cutx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5625" y="3617223"/>
            <a:ext cx="6515101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3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789" y="1947334"/>
            <a:ext cx="4930249" cy="3623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082"/>
            <a:ext cx="9042826" cy="1143000"/>
          </a:xfrm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Moving Forward </a:t>
            </a:r>
            <a:r>
              <a:rPr lang="en-US" dirty="0" smtClean="0">
                <a:solidFill>
                  <a:srgbClr val="FADF62"/>
                </a:solidFill>
              </a:rPr>
              <a:t>-“Total Evidence”</a:t>
            </a:r>
            <a:br>
              <a:rPr lang="en-US" dirty="0" smtClean="0">
                <a:solidFill>
                  <a:srgbClr val="FADF62"/>
                </a:solidFill>
              </a:rPr>
            </a:br>
            <a:r>
              <a:rPr lang="en-US" dirty="0" smtClean="0">
                <a:solidFill>
                  <a:srgbClr val="FADF62"/>
                </a:solidFill>
              </a:rPr>
              <a:t>Molecules and </a:t>
            </a:r>
            <a:r>
              <a:rPr lang="en-US" dirty="0">
                <a:solidFill>
                  <a:srgbClr val="FADF62"/>
                </a:solidFill>
              </a:rPr>
              <a:t>M</a:t>
            </a:r>
            <a:r>
              <a:rPr lang="en-US" dirty="0" smtClean="0">
                <a:solidFill>
                  <a:srgbClr val="FADF62"/>
                </a:solidFill>
              </a:rPr>
              <a:t>orphology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711910"/>
            <a:ext cx="2998146" cy="4497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293" y="6248808"/>
            <a:ext cx="365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Spaulding et. al, 2009 </a:t>
            </a:r>
            <a:r>
              <a:rPr lang="en-US" i="1" dirty="0" err="1" smtClean="0"/>
              <a:t>PLoS</a:t>
            </a:r>
            <a:r>
              <a:rPr lang="en-US" i="1" dirty="0" smtClean="0"/>
              <a:t> ONE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874" y="4313652"/>
            <a:ext cx="1239850" cy="12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9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Moving Forward </a:t>
            </a:r>
            <a:r>
              <a:rPr lang="en-US" dirty="0" smtClean="0">
                <a:solidFill>
                  <a:srgbClr val="FADF62"/>
                </a:solidFill>
              </a:rPr>
              <a:t>- Assembling the Tree of Life: Mammals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814" y="2222659"/>
            <a:ext cx="5096302" cy="1617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9755" y="4196943"/>
            <a:ext cx="49613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5000+ Morphological</a:t>
            </a:r>
          </a:p>
          <a:p>
            <a:r>
              <a:rPr lang="en-US" sz="4000" dirty="0" smtClean="0"/>
              <a:t> Characters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288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8" y="262503"/>
            <a:ext cx="8924194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14" y="2031423"/>
            <a:ext cx="530150" cy="395772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10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3485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Moving Forward </a:t>
            </a:r>
            <a:r>
              <a:rPr lang="en-US" dirty="0" smtClean="0">
                <a:solidFill>
                  <a:srgbClr val="FADF62"/>
                </a:solidFill>
              </a:rPr>
              <a:t>- Field Work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Picture 4" descr="DSCF51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68" y="1476485"/>
            <a:ext cx="6377850" cy="4783388"/>
          </a:xfrm>
          <a:prstGeom prst="rect">
            <a:avLst/>
          </a:prstGeom>
        </p:spPr>
      </p:pic>
      <p:pic>
        <p:nvPicPr>
          <p:cNvPr id="8" name="Picture 7" descr="californiama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98" y="1296619"/>
            <a:ext cx="4898167" cy="5370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655" y="1813719"/>
            <a:ext cx="469900" cy="96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854" y="1296619"/>
            <a:ext cx="6787978" cy="5258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800" y="1309319"/>
            <a:ext cx="8166100" cy="538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1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Acknowledgments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Access to collections and specimens: 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Carnegie Museum of Natural History - Dr.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Zhe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-xi Lou, Alan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Tabrum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, and Amy C.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Henrici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; San Diego Natural History Museum </a:t>
            </a:r>
            <a:r>
              <a:rPr lang="en-US" sz="1200" dirty="0"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Dr.Thomas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Demere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Kesler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A.Randall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; Yale Peabody Museum </a:t>
            </a:r>
            <a:r>
              <a:rPr lang="en-US" sz="1200" dirty="0"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Daniel Brinkman; Center for Functional Anatomy and Evolution at the Johns Hopkins University School of Medicine </a:t>
            </a:r>
            <a:r>
              <a:rPr lang="en-US" sz="1200" dirty="0"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Dr. Ken D. Rose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andArlene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Daniel; The Field Museum of Natural History </a:t>
            </a:r>
            <a:r>
              <a:rPr lang="en-US" sz="1200" dirty="0"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Dr. Lance Grande and William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F.Simpson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; The University of Texas, at Austin </a:t>
            </a:r>
            <a:r>
              <a:rPr lang="en-US" sz="1200" dirty="0"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Dr. Timothy Rowe and Dr. Lyn Murray.</a:t>
            </a: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 AMNH: 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Ivy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Rutzky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, Carl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Mehling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, Dr. Chris Norris, Ruth O</a:t>
            </a: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Leary, Judy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Galkin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and Susan Bell. Eileen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Westwig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Darrin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Lunde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Neil Duncan, Catherine Doyle-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Capitman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and Dr. Robert Voss, Ana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Barcel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Jeanne Kelly, Amy Davidson, Dr. Robert Evander,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Justy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Alicea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Edward Pedersen, Lorraine Meeker, and Chester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Tarka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Discussions: Andres Giallombardo, Alan Turner, Steve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Brussatte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, Sterling Nesbitt, Doug Boyer, Ken Rose,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Ornella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Bertand,Ni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Xijun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AtoL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members, my advisor John Flynn and the rest of my committee.</a:t>
            </a:r>
          </a:p>
          <a:p>
            <a:pPr eaLnBrk="1" hangingPunct="1"/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Funding: Columbia University and the National Science Foundation, NSF Graduate student fellowship and two awards to J. Flynn </a:t>
            </a: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" y="4800600"/>
            <a:ext cx="1728788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356" y="5038925"/>
            <a:ext cx="21336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821" y="4864900"/>
            <a:ext cx="1674568" cy="1607585"/>
          </a:xfrm>
          <a:prstGeom prst="rect">
            <a:avLst/>
          </a:prstGeom>
          <a:solidFill>
            <a:schemeClr val="tx2"/>
          </a:solidFill>
          <a:ln w="57150" cmpd="sng">
            <a:solidFill>
              <a:schemeClr val="tx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300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DC113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2" r="8958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00" y="5138634"/>
            <a:ext cx="4152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DDC745"/>
                </a:solidFill>
              </a:rPr>
              <a:t>QUESTIONS?</a:t>
            </a:r>
            <a:endParaRPr lang="en-US" sz="4800" dirty="0">
              <a:solidFill>
                <a:srgbClr val="DDC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3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Blank Presentation">
  <a:themeElements>
    <a:clrScheme name="Custom 3">
      <a:dk1>
        <a:srgbClr val="00005B"/>
      </a:dk1>
      <a:lt1>
        <a:srgbClr val="FFFFFF"/>
      </a:lt1>
      <a:dk2>
        <a:srgbClr val="000080"/>
      </a:dk2>
      <a:lt2>
        <a:srgbClr val="BAF2FF"/>
      </a:lt2>
      <a:accent1>
        <a:srgbClr val="3366CC"/>
      </a:accent1>
      <a:accent2>
        <a:srgbClr val="00B000"/>
      </a:accent2>
      <a:accent3>
        <a:srgbClr val="AAAAC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Custom 5">
      <a:dk1>
        <a:srgbClr val="E8C008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Custom 3">
      <a:dk1>
        <a:srgbClr val="00005B"/>
      </a:dk1>
      <a:lt1>
        <a:srgbClr val="FFFFFF"/>
      </a:lt1>
      <a:dk2>
        <a:srgbClr val="000080"/>
      </a:dk2>
      <a:lt2>
        <a:srgbClr val="BAF2FF"/>
      </a:lt2>
      <a:accent1>
        <a:srgbClr val="3366CC"/>
      </a:accent1>
      <a:accent2>
        <a:srgbClr val="00B000"/>
      </a:accent2>
      <a:accent3>
        <a:srgbClr val="AAAAC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Custom 3">
      <a:dk1>
        <a:srgbClr val="00005B"/>
      </a:dk1>
      <a:lt1>
        <a:srgbClr val="FFFFFF"/>
      </a:lt1>
      <a:dk2>
        <a:srgbClr val="000080"/>
      </a:dk2>
      <a:lt2>
        <a:srgbClr val="BAF2FF"/>
      </a:lt2>
      <a:accent1>
        <a:srgbClr val="3366CC"/>
      </a:accent1>
      <a:accent2>
        <a:srgbClr val="00B000"/>
      </a:accent2>
      <a:accent3>
        <a:srgbClr val="AAAAC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Custom 7">
      <a:dk1>
        <a:srgbClr val="010080"/>
      </a:dk1>
      <a:lt1>
        <a:srgbClr val="FFFF00"/>
      </a:lt1>
      <a:dk2>
        <a:srgbClr val="000080"/>
      </a:dk2>
      <a:lt2>
        <a:srgbClr val="BAF2FF"/>
      </a:lt2>
      <a:accent1>
        <a:srgbClr val="3366CC"/>
      </a:accent1>
      <a:accent2>
        <a:srgbClr val="00B000"/>
      </a:accent2>
      <a:accent3>
        <a:srgbClr val="AAAAC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28187</TotalTime>
  <Words>2400</Words>
  <Application>Microsoft Macintosh PowerPoint</Application>
  <PresentationFormat>On-screen Show (4:3)</PresentationFormat>
  <Paragraphs>561</Paragraphs>
  <Slides>92</Slides>
  <Notes>63</Notes>
  <HiddenSlides>0</HiddenSlides>
  <MMClips>2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4_Blank Presentation</vt:lpstr>
      <vt:lpstr>1_Office Theme</vt:lpstr>
      <vt:lpstr>Blank Presentation</vt:lpstr>
      <vt:lpstr>1_Blank Presentation</vt:lpstr>
      <vt:lpstr>Office Theme</vt:lpstr>
      <vt:lpstr>Image</vt:lpstr>
      <vt:lpstr>Document</vt:lpstr>
      <vt:lpstr>Evolutionary History and Paleobiology  of Carnivorous Mammals</vt:lpstr>
      <vt:lpstr>Paleontology</vt:lpstr>
      <vt:lpstr>Field Work</vt:lpstr>
      <vt:lpstr>Overview</vt:lpstr>
      <vt:lpstr>PowerPoint Presentation</vt:lpstr>
      <vt:lpstr>PowerPoint Presentation</vt:lpstr>
      <vt:lpstr>Carnivora</vt:lpstr>
      <vt:lpstr>Size</vt:lpstr>
      <vt:lpstr>PowerPoint Presentation</vt:lpstr>
      <vt:lpstr>Habitat</vt:lpstr>
      <vt:lpstr>Habitat</vt:lpstr>
      <vt:lpstr>Locomotion</vt:lpstr>
      <vt:lpstr>Social Structures</vt:lpstr>
      <vt:lpstr>Diet</vt:lpstr>
      <vt:lpstr>An Early Dichotomy </vt:lpstr>
      <vt:lpstr>Caniformia</vt:lpstr>
      <vt:lpstr>Caniformia</vt:lpstr>
      <vt:lpstr>Caniformia</vt:lpstr>
      <vt:lpstr>Caniformia</vt:lpstr>
      <vt:lpstr>Caniformia</vt:lpstr>
      <vt:lpstr>Caniformia</vt:lpstr>
      <vt:lpstr>Caniformia</vt:lpstr>
      <vt:lpstr>Caniformia</vt:lpstr>
      <vt:lpstr>Feliformia</vt:lpstr>
      <vt:lpstr>Feliformia</vt:lpstr>
      <vt:lpstr>Feliformia</vt:lpstr>
      <vt:lpstr>Feliformia</vt:lpstr>
      <vt:lpstr>Feliformia</vt:lpstr>
      <vt:lpstr>Feliformia</vt:lpstr>
      <vt:lpstr>Feliformia</vt:lpstr>
      <vt:lpstr>Carnivora = all extant species </vt:lpstr>
      <vt:lpstr>Beyond Carnivora?</vt:lpstr>
      <vt:lpstr>Paleocene – Eocene World</vt:lpstr>
      <vt:lpstr>Isotope Based Inferences</vt:lpstr>
      <vt:lpstr>Historically divided into two groups</vt:lpstr>
      <vt:lpstr>PowerPoint Presentation</vt:lpstr>
      <vt:lpstr>PowerPoint Presentation</vt:lpstr>
      <vt:lpstr>Current Hypothesis</vt:lpstr>
      <vt:lpstr>Basal Carnivoramorpha “Miacis” uintensis, AMNH 1964</vt:lpstr>
      <vt:lpstr>Basal Carnivoramorpha “Miacis” uintensis, AMNH 1964</vt:lpstr>
      <vt:lpstr>Basal Carnivoramorpha Dawsonicyon isami, DMNH 19585</vt:lpstr>
      <vt:lpstr>Current Hypothesis</vt:lpstr>
      <vt:lpstr>Ambiguous Relationships</vt:lpstr>
      <vt:lpstr>Postcranial Data</vt:lpstr>
      <vt:lpstr>Expansion of the Matrix: additional postcranial data</vt:lpstr>
      <vt:lpstr>Expanded Character Sampling</vt:lpstr>
      <vt:lpstr>Prior Taxon Sampling </vt:lpstr>
      <vt:lpstr>Current Taxon Sampling</vt:lpstr>
      <vt:lpstr>Addition of Fragmentary Specimens</vt:lpstr>
      <vt:lpstr>Analysis</vt:lpstr>
      <vt:lpstr>Results</vt:lpstr>
      <vt:lpstr>Non-Crown Carnivoramorpha</vt:lpstr>
      <vt:lpstr>Vulpavus</vt:lpstr>
      <vt:lpstr>Evolution of Locomotion</vt:lpstr>
      <vt:lpstr>Indicators of Locomotion</vt:lpstr>
      <vt:lpstr>Evolution of Locomotion</vt:lpstr>
      <vt:lpstr>Diet</vt:lpstr>
      <vt:lpstr>Diet</vt:lpstr>
      <vt:lpstr>Paleoenvironment</vt:lpstr>
      <vt:lpstr>Eocene of North America</vt:lpstr>
      <vt:lpstr>Green River Fossils</vt:lpstr>
      <vt:lpstr>Cimolestid –  Extinct group of Placental Mammals</vt:lpstr>
      <vt:lpstr>PowerPoint Presentation</vt:lpstr>
      <vt:lpstr>Prehensile</vt:lpstr>
      <vt:lpstr>PowerPoint Presentation</vt:lpstr>
      <vt:lpstr>Previous Work</vt:lpstr>
      <vt:lpstr>Tail Terminology</vt:lpstr>
      <vt:lpstr>Transitional Vertebra</vt:lpstr>
      <vt:lpstr>Independent Bony Indicators</vt:lpstr>
      <vt:lpstr>Testing</vt:lpstr>
      <vt:lpstr>PowerPoint Presentation</vt:lpstr>
      <vt:lpstr>Relative Section Lengths</vt:lpstr>
      <vt:lpstr>Relative Section Lengths</vt:lpstr>
      <vt:lpstr>Differences in Section Lengths, When Compared to Body Length</vt:lpstr>
      <vt:lpstr>Development of Transverse Processes</vt:lpstr>
      <vt:lpstr>Robusticity of Distal Tail Vertebrae</vt:lpstr>
      <vt:lpstr>Independent Bony Indicators</vt:lpstr>
      <vt:lpstr>PowerPoint Presentation</vt:lpstr>
      <vt:lpstr>Robusticity of distal tail vertebrae</vt:lpstr>
      <vt:lpstr>Its Prehensile!</vt:lpstr>
      <vt:lpstr>Paleoenvironment</vt:lpstr>
      <vt:lpstr>Extant examples of prehensility found in closed canopy forests </vt:lpstr>
      <vt:lpstr>Conclusions</vt:lpstr>
      <vt:lpstr>Conclusions</vt:lpstr>
      <vt:lpstr>Moving Forward –  Increased Sampling</vt:lpstr>
      <vt:lpstr>Moving Forward –  Locomotor Evolution</vt:lpstr>
      <vt:lpstr>Moving Forward - CT Data </vt:lpstr>
      <vt:lpstr>Moving Forward -“Total Evidence” Molecules and Morphology</vt:lpstr>
      <vt:lpstr>Moving Forward - Assembling the Tree of Life: Mammals</vt:lpstr>
      <vt:lpstr>Moving Forward - Field Work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Phylogeny and Evolution of Locomotor Modes in Carnivoramorpha (Mammalia)</dc:title>
  <dc:creator>Michelle Spaulding</dc:creator>
  <cp:lastModifiedBy>Michelle Spaulding</cp:lastModifiedBy>
  <cp:revision>188</cp:revision>
  <dcterms:created xsi:type="dcterms:W3CDTF">2012-01-09T16:22:42Z</dcterms:created>
  <dcterms:modified xsi:type="dcterms:W3CDTF">2012-01-29T06:23:05Z</dcterms:modified>
</cp:coreProperties>
</file>