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9" r:id="rId12"/>
    <p:sldId id="267" r:id="rId13"/>
    <p:sldId id="268" r:id="rId14"/>
    <p:sldId id="272" r:id="rId15"/>
    <p:sldId id="269" r:id="rId16"/>
    <p:sldId id="280" r:id="rId17"/>
    <p:sldId id="271" r:id="rId18"/>
    <p:sldId id="281" r:id="rId19"/>
    <p:sldId id="273" r:id="rId20"/>
    <p:sldId id="274" r:id="rId21"/>
    <p:sldId id="276" r:id="rId22"/>
    <p:sldId id="277" r:id="rId23"/>
    <p:sldId id="282" r:id="rId24"/>
    <p:sldId id="283" r:id="rId25"/>
    <p:sldId id="278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EC87-15DF-41AA-AC4D-DC40C3363188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8ACAF-DC0E-41B6-B304-1C23C222B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8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Deep sea mud burrowing. All salt water. Body same comp as salt water. Not herms really, if eggs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ACAF-DC0E-41B6-B304-1C23C222B8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5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make it!!! Poor </a:t>
            </a:r>
            <a:r>
              <a:rPr lang="en-US" dirty="0" err="1" smtClean="0"/>
              <a:t>placo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8ACAF-DC0E-41B6-B304-1C23C222B8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9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810" y="1905000"/>
            <a:ext cx="9146382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810" y="5105400"/>
            <a:ext cx="9146381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7046" y="3472590"/>
            <a:ext cx="6492240" cy="64025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4311" y="274640"/>
            <a:ext cx="1371957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171" y="277814"/>
            <a:ext cx="9146383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3"/>
            <a:ext cx="9144000" cy="2387600"/>
          </a:xfrm>
        </p:spPr>
        <p:txBody>
          <a:bodyPr anchor="b"/>
          <a:lstStyle>
            <a:lvl1pPr algn="ctr"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0" cy="1655762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926" indent="0" algn="ctr">
              <a:buNone/>
              <a:defRPr sz="1998"/>
            </a:lvl2pPr>
            <a:lvl3pPr marL="913852" indent="0" algn="ctr">
              <a:buNone/>
              <a:defRPr sz="1798"/>
            </a:lvl3pPr>
            <a:lvl4pPr marL="1370778" indent="0" algn="ctr">
              <a:buNone/>
              <a:defRPr sz="1600"/>
            </a:lvl4pPr>
            <a:lvl5pPr marL="1827703" indent="0" algn="ctr">
              <a:buNone/>
              <a:defRPr sz="1600"/>
            </a:lvl5pPr>
            <a:lvl6pPr marL="2284628" indent="0" algn="ctr">
              <a:buNone/>
              <a:defRPr sz="1600"/>
            </a:lvl6pPr>
            <a:lvl7pPr marL="2741554" indent="0" algn="ctr">
              <a:buNone/>
              <a:defRPr sz="1600"/>
            </a:lvl7pPr>
            <a:lvl8pPr marL="3198480" indent="0" algn="ctr">
              <a:buNone/>
              <a:defRPr sz="1600"/>
            </a:lvl8pPr>
            <a:lvl9pPr marL="365540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6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48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5600" cy="2852737"/>
          </a:xfrm>
        </p:spPr>
        <p:txBody>
          <a:bodyPr anchor="b"/>
          <a:lstStyle>
            <a:lvl1pPr>
              <a:defRPr sz="599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5600" cy="1500187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1pPr>
            <a:lvl2pPr marL="456926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2pPr>
            <a:lvl3pPr marL="913852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3pPr>
            <a:lvl4pPr marL="13707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6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5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97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455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926" indent="0">
              <a:buNone/>
              <a:defRPr sz="1998" b="1"/>
            </a:lvl2pPr>
            <a:lvl3pPr marL="913852" indent="0">
              <a:buNone/>
              <a:defRPr sz="1798" b="1"/>
            </a:lvl3pPr>
            <a:lvl4pPr marL="1370778" indent="0">
              <a:buNone/>
              <a:defRPr sz="1600" b="1"/>
            </a:lvl4pPr>
            <a:lvl5pPr marL="1827703" indent="0">
              <a:buNone/>
              <a:defRPr sz="1600" b="1"/>
            </a:lvl5pPr>
            <a:lvl6pPr marL="2284628" indent="0">
              <a:buNone/>
              <a:defRPr sz="1600" b="1"/>
            </a:lvl6pPr>
            <a:lvl7pPr marL="2741554" indent="0">
              <a:buNone/>
              <a:defRPr sz="1600" b="1"/>
            </a:lvl7pPr>
            <a:lvl8pPr marL="3198480" indent="0">
              <a:buNone/>
              <a:defRPr sz="1600" b="1"/>
            </a:lvl8pPr>
            <a:lvl9pPr marL="36554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30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6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70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76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26" indent="0">
              <a:buNone/>
              <a:defRPr sz="2798"/>
            </a:lvl2pPr>
            <a:lvl3pPr marL="913852" indent="0">
              <a:buNone/>
              <a:defRPr sz="2398"/>
            </a:lvl3pPr>
            <a:lvl4pPr marL="1370778" indent="0">
              <a:buNone/>
              <a:defRPr sz="1998"/>
            </a:lvl4pPr>
            <a:lvl5pPr marL="1827703" indent="0">
              <a:buNone/>
              <a:defRPr sz="1998"/>
            </a:lvl5pPr>
            <a:lvl6pPr marL="2284628" indent="0">
              <a:buNone/>
              <a:defRPr sz="1998"/>
            </a:lvl6pPr>
            <a:lvl7pPr marL="2741554" indent="0">
              <a:buNone/>
              <a:defRPr sz="1998"/>
            </a:lvl7pPr>
            <a:lvl8pPr marL="3198480" indent="0">
              <a:buNone/>
              <a:defRPr sz="1998"/>
            </a:lvl8pPr>
            <a:lvl9pPr marL="3655406" indent="0">
              <a:buNone/>
              <a:defRPr sz="199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44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87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33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5309" y="4724400"/>
            <a:ext cx="8634184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2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5102526"/>
            <a:ext cx="9146381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810" y="1905000"/>
            <a:ext cx="442075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42" y="1905000"/>
            <a:ext cx="442074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3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10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8" y="1905000"/>
            <a:ext cx="441770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8" y="2819400"/>
            <a:ext cx="441770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810" y="1514475"/>
            <a:ext cx="10572328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1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7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8990" y="1630822"/>
            <a:ext cx="6292667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249" y="1905000"/>
            <a:ext cx="5670757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809" y="3429000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3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877" y="1630822"/>
            <a:ext cx="6292667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6293" y="1884311"/>
            <a:ext cx="5670757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8018" y="3411748"/>
            <a:ext cx="2743915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90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1" y="274638"/>
            <a:ext cx="9146380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1" y="1905000"/>
            <a:ext cx="9146382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7716" y="6400801"/>
            <a:ext cx="1244183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/>
              <a:t>1/15/2015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1"/>
            <a:ext cx="6326246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893" y="6400801"/>
            <a:ext cx="1143300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589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B742A-DD2A-43C6-99B9-7BD8670B3315}" type="datetimeFigureOut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1/15/2015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CA7C1-B4AE-4964-AE87-4E5959D7E878}" type="slidenum">
              <a:rPr lang="en-US" smtClean="0">
                <a:solidFill>
                  <a:srgbClr val="FEC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EC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72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3852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62" indent="-228462" algn="l" defTabSz="91385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38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314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9240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6166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3092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70017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6943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3868" indent="-228462" algn="l" defTabSz="91385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92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852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77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703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4628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1554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8480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5406" algn="l" defTabSz="913852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657600"/>
            <a:ext cx="8915400" cy="2667000"/>
          </a:xfrm>
        </p:spPr>
        <p:txBody>
          <a:bodyPr/>
          <a:lstStyle/>
          <a:p>
            <a:r>
              <a:rPr lang="en-US" dirty="0" smtClean="0"/>
              <a:t>The Vertebrate Story, Part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6324600"/>
            <a:ext cx="9143999" cy="38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BIOL 495 – Chapter </a:t>
            </a:r>
            <a:r>
              <a:rPr lang="en-US" dirty="0" smtClean="0"/>
              <a:t>Three</a:t>
            </a:r>
            <a:endParaRPr lang="en-US" dirty="0"/>
          </a:p>
        </p:txBody>
      </p:sp>
      <p:pic>
        <p:nvPicPr>
          <p:cNvPr id="1026" name="Picture 2" descr="http://universe-review.ca/I10-30-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00" y="180975"/>
            <a:ext cx="6477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62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36.media.tumblr.com/316db1c6f65b0f6de426b4c46b73e65c/tumblr_ni8wj0pNWZ1qixd49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4" y="482419"/>
            <a:ext cx="381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marinebio.org/upload/Eptatretus-stoutii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22" y="169683"/>
            <a:ext cx="47625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ar23025_01_11b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4932" r="49277" b="-774"/>
          <a:stretch/>
        </p:blipFill>
        <p:spPr bwMode="auto">
          <a:xfrm>
            <a:off x="4799422" y="3657600"/>
            <a:ext cx="2765325" cy="297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qph.is.quoracdn.net/main-qimg-a0fb7db5ebea7da1f722f9ebb3bb870a?convert_to_webp=tru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97"/>
          <a:stretch/>
        </p:blipFill>
        <p:spPr bwMode="auto">
          <a:xfrm>
            <a:off x="7851777" y="4192747"/>
            <a:ext cx="4161901" cy="13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9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506" y="0"/>
            <a:ext cx="10515600" cy="1325563"/>
          </a:xfrm>
        </p:spPr>
        <p:txBody>
          <a:bodyPr/>
          <a:lstStyle/>
          <a:p>
            <a:r>
              <a:rPr lang="en-US" dirty="0" smtClean="0"/>
              <a:t>Lamprey - </a:t>
            </a:r>
            <a:r>
              <a:rPr lang="en-US" dirty="0" err="1" smtClean="0"/>
              <a:t>Petromyzoniformes</a:t>
            </a:r>
            <a:endParaRPr lang="en-US" dirty="0"/>
          </a:p>
        </p:txBody>
      </p:sp>
      <p:pic>
        <p:nvPicPr>
          <p:cNvPr id="9218" name="Picture 2" descr="http://www.columbia.edu/itc/cerc/danoff-burg/invasion_bio/inv_spp_summ/petromyzon_marinus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97" y="1825154"/>
            <a:ext cx="50101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upload.wikimedia.org/wikipedia/commons/5/59/Lamprey_mouth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33180" y="0"/>
            <a:ext cx="2558820" cy="168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40.media.tumblr.com/ef3fb0d8788382a9768226f1136f9cab/tumblr_ni8wj0pNWZ1qixd49o4_128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5" b="26329"/>
          <a:stretch/>
        </p:blipFill>
        <p:spPr bwMode="auto">
          <a:xfrm>
            <a:off x="373932" y="1155880"/>
            <a:ext cx="3546369" cy="22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bio.rutgers.edu/~gb102/lab_3/vertebrata/agnatha/lamp_cs_b_gills_d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4" y="3662398"/>
            <a:ext cx="4114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75597" y="47499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 Species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605" y="82325"/>
            <a:ext cx="3413288" cy="2076413"/>
          </a:xfrm>
        </p:spPr>
        <p:txBody>
          <a:bodyPr/>
          <a:lstStyle/>
          <a:p>
            <a:r>
              <a:rPr lang="en-US" dirty="0" smtClean="0"/>
              <a:t>Cyclostomes = Lamprey + Hagfish </a:t>
            </a:r>
            <a:endParaRPr lang="en-US" dirty="0"/>
          </a:p>
        </p:txBody>
      </p:sp>
      <p:pic>
        <p:nvPicPr>
          <p:cNvPr id="4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77" y="622169"/>
            <a:ext cx="8238516" cy="555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ar23025_03_0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/>
          <a:stretch/>
        </p:blipFill>
        <p:spPr bwMode="auto">
          <a:xfrm rot="5400000">
            <a:off x="4588166" y="-739656"/>
            <a:ext cx="6392464" cy="828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2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</a:t>
            </a:r>
            <a:r>
              <a:rPr lang="en-US" dirty="0" err="1" smtClean="0"/>
              <a:t>Agnathans</a:t>
            </a:r>
            <a:r>
              <a:rPr lang="en-US" dirty="0" smtClean="0"/>
              <a:t> - </a:t>
            </a:r>
            <a:r>
              <a:rPr lang="en-US" dirty="0" err="1" smtClean="0"/>
              <a:t>Conodonts</a:t>
            </a:r>
            <a:endParaRPr lang="en-US" dirty="0"/>
          </a:p>
        </p:txBody>
      </p:sp>
      <p:pic>
        <p:nvPicPr>
          <p:cNvPr id="10242" name="Picture 2" descr="http://4.bp.blogspot.com/-npOm33kgQmQ/ULYTXkwY5CI/AAAAAAAAACM/MqTV3PmAxlI/s1600/6a00d8341bf67c53ef0128765684fb970c-800w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16" y="0"/>
            <a:ext cx="38100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2280" y="3609976"/>
            <a:ext cx="4112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Cambrian to End Triassic ~ 500 to 200 Ma </a:t>
            </a:r>
            <a:endParaRPr lang="en-US" dirty="0"/>
          </a:p>
        </p:txBody>
      </p:sp>
      <p:pic>
        <p:nvPicPr>
          <p:cNvPr id="10244" name="Picture 4" descr="http://www.le.ac.uk/gl/map2/abstractsetc/conanim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5" y="155660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fc05.deviantart.net/fs70/f/2013/014/c/8/conodont_animal_by_ngzver-d5rk0x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79" y="1449416"/>
            <a:ext cx="3425386" cy="252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3208" y="4384952"/>
            <a:ext cx="690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Myomeres</a:t>
            </a:r>
            <a:r>
              <a:rPr lang="en-US" dirty="0" smtClean="0"/>
              <a:t>, notochord, </a:t>
            </a:r>
            <a:r>
              <a:rPr lang="en-US" dirty="0" err="1" smtClean="0"/>
              <a:t>postanal</a:t>
            </a:r>
            <a:r>
              <a:rPr lang="en-US" dirty="0" smtClean="0"/>
              <a:t> tail, dorsal nerve cord, pharyngeal slits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5413" y="5408805"/>
            <a:ext cx="6284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Mineralized dental tissues – cellular bone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201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 </a:t>
            </a:r>
            <a:r>
              <a:rPr lang="en-US" dirty="0" err="1" smtClean="0"/>
              <a:t>Agnathans</a:t>
            </a:r>
            <a:r>
              <a:rPr lang="en-US" dirty="0" smtClean="0"/>
              <a:t> - </a:t>
            </a:r>
            <a:r>
              <a:rPr lang="en-US" dirty="0" err="1" smtClean="0"/>
              <a:t>Ostracoderms</a:t>
            </a:r>
            <a:endParaRPr lang="en-US" dirty="0"/>
          </a:p>
        </p:txBody>
      </p:sp>
      <p:pic>
        <p:nvPicPr>
          <p:cNvPr id="12290" name="Picture 2" descr="http://www.devonianlife.com/Drepanaspis%20crop%20sma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58" y="263951"/>
            <a:ext cx="537003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93295" y="4194085"/>
            <a:ext cx="443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Ordovician to End Devonian ~ 470 to 370 Ma </a:t>
            </a:r>
            <a:endParaRPr lang="en-US" dirty="0"/>
          </a:p>
        </p:txBody>
      </p:sp>
      <p:pic>
        <p:nvPicPr>
          <p:cNvPr id="6" name="Picture 2" descr="kar23025_03_09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8"/>
          <a:stretch/>
        </p:blipFill>
        <p:spPr bwMode="auto">
          <a:xfrm>
            <a:off x="543176" y="2321351"/>
            <a:ext cx="2729060" cy="358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kar23025_03_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8"/>
          <a:stretch/>
        </p:blipFill>
        <p:spPr bwMode="auto">
          <a:xfrm>
            <a:off x="3839910" y="1991236"/>
            <a:ext cx="2516072" cy="36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21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ar23025_03_0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>
            <a:off x="371964" y="273378"/>
            <a:ext cx="5387811" cy="62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devonianlife.com/Drepanaspis%20crop%20smal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70" y="-377072"/>
            <a:ext cx="537003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://www.angelfire.com/mi/dinosaurs/images/casts/dunkleosteus2_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31" y="3859262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2" y="289715"/>
            <a:ext cx="10515600" cy="1325563"/>
          </a:xfrm>
        </p:spPr>
        <p:txBody>
          <a:bodyPr/>
          <a:lstStyle/>
          <a:p>
            <a:r>
              <a:rPr lang="en-US" dirty="0" smtClean="0"/>
              <a:t>Placoderms – True Jaws Appear </a:t>
            </a:r>
            <a:br>
              <a:rPr lang="en-US" dirty="0" smtClean="0"/>
            </a:br>
            <a:r>
              <a:rPr lang="en-US" dirty="0" smtClean="0"/>
              <a:t>Silurian to Devonian ~ 440 to 370 MA </a:t>
            </a:r>
            <a:endParaRPr lang="en-US" dirty="0"/>
          </a:p>
        </p:txBody>
      </p:sp>
      <p:pic>
        <p:nvPicPr>
          <p:cNvPr id="4" name="Picture 2" descr="kar23025_03_12a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 bwMode="auto">
          <a:xfrm>
            <a:off x="189912" y="1615278"/>
            <a:ext cx="7048500" cy="491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Bothriolepis canadensi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54" y="84840"/>
            <a:ext cx="3732262" cy="28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hecambodiaherald.com/images/upload/offbeat/OTM3YTk4OGI2MjcyMTg2ZWNmMGU0MDRmYWRhMGUw/760_450/The-Stronggest-Bite-Ever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31" y="2973611"/>
            <a:ext cx="4194176" cy="36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93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ar23025_03_1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"/>
          <a:stretch/>
        </p:blipFill>
        <p:spPr bwMode="auto">
          <a:xfrm>
            <a:off x="4392896" y="42421"/>
            <a:ext cx="7590558" cy="37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3_08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"/>
          <a:stretch/>
        </p:blipFill>
        <p:spPr bwMode="auto">
          <a:xfrm>
            <a:off x="270846" y="1894787"/>
            <a:ext cx="4188038" cy="484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335" y="197963"/>
            <a:ext cx="30191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Placoderms replaced by sharks? </a:t>
            </a:r>
            <a:endParaRPr lang="en-US" sz="2800" dirty="0"/>
          </a:p>
        </p:txBody>
      </p:sp>
      <p:pic>
        <p:nvPicPr>
          <p:cNvPr id="8" name="Picture 2" descr="http://universe-review.ca/I10-30-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499" y="3312057"/>
            <a:ext cx="4945177" cy="32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3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33153"/>
            <a:ext cx="10515600" cy="1325563"/>
          </a:xfrm>
        </p:spPr>
        <p:txBody>
          <a:bodyPr/>
          <a:lstStyle/>
          <a:p>
            <a:r>
              <a:rPr lang="en-US" dirty="0" err="1" smtClean="0"/>
              <a:t>Chondrichthyes</a:t>
            </a:r>
            <a:r>
              <a:rPr lang="en-US" dirty="0" smtClean="0"/>
              <a:t> – </a:t>
            </a:r>
            <a:r>
              <a:rPr lang="en-US" dirty="0" err="1" smtClean="0"/>
              <a:t>Elasmobranchii</a:t>
            </a:r>
            <a:r>
              <a:rPr lang="en-US" dirty="0" smtClean="0"/>
              <a:t> &amp; </a:t>
            </a:r>
            <a:r>
              <a:rPr lang="en-US" dirty="0" err="1" smtClean="0"/>
              <a:t>Holocephali</a:t>
            </a:r>
            <a:r>
              <a:rPr lang="en-US" dirty="0" smtClean="0"/>
              <a:t>   ~ 460 Ma – Silurian </a:t>
            </a:r>
            <a:endParaRPr lang="en-US" dirty="0"/>
          </a:p>
        </p:txBody>
      </p:sp>
      <p:pic>
        <p:nvPicPr>
          <p:cNvPr id="4" name="Picture 2" descr="kar23025_03_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6"/>
          <a:stretch/>
        </p:blipFill>
        <p:spPr bwMode="auto">
          <a:xfrm>
            <a:off x="7183225" y="1502198"/>
            <a:ext cx="4645222" cy="518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5489" y="1414823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‘Cartilage Fish’ </a:t>
            </a:r>
            <a:endParaRPr lang="en-US" dirty="0"/>
          </a:p>
        </p:txBody>
      </p:sp>
      <p:pic>
        <p:nvPicPr>
          <p:cNvPr id="15362" name="Picture 2" descr="http://i1-news.softpedia-static.com/images/news2/Our-Digits-Rooted-in-Sharks-500-Million-Years-Ago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1784155"/>
            <a:ext cx="53911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goatview.com/ratfi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74" y="4418731"/>
            <a:ext cx="4503327" cy="22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92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Osteichthyes</a:t>
            </a:r>
            <a:r>
              <a:rPr lang="en-US" dirty="0" smtClean="0"/>
              <a:t> – ‘Bony Fish’ ~ 460 Ma – Silurian  </a:t>
            </a:r>
            <a:endParaRPr lang="en-US" dirty="0"/>
          </a:p>
        </p:txBody>
      </p:sp>
      <p:pic>
        <p:nvPicPr>
          <p:cNvPr id="4" name="Picture 2" descr="kar23025_03_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1"/>
          <a:stretch/>
        </p:blipFill>
        <p:spPr bwMode="auto">
          <a:xfrm>
            <a:off x="346632" y="1558717"/>
            <a:ext cx="5905500" cy="478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http://cf067b.medialib.glogster.com/media/68/68fbfb4834247437512be702a0df1b72c7500c4d8fc5f00b36702be28f84f41a/yellowtail-snapper-skeleton-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232061"/>
            <a:ext cx="5569310" cy="237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83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bacus.bates.edu/acad/depts/biobook/Chord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81" y="322868"/>
            <a:ext cx="9220200" cy="622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811" y="195446"/>
            <a:ext cx="10515600" cy="1325563"/>
          </a:xfrm>
        </p:spPr>
        <p:txBody>
          <a:bodyPr/>
          <a:lstStyle/>
          <a:p>
            <a:r>
              <a:rPr lang="en-US" dirty="0" err="1" smtClean="0"/>
              <a:t>Actinopterygii</a:t>
            </a:r>
            <a:r>
              <a:rPr lang="en-US" dirty="0" smtClean="0"/>
              <a:t> the Ray Finned Fishes </a:t>
            </a:r>
            <a:endParaRPr lang="en-US" dirty="0"/>
          </a:p>
        </p:txBody>
      </p:sp>
      <p:pic>
        <p:nvPicPr>
          <p:cNvPr id="4" name="Picture 2" descr="kar23025_03_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/>
          <a:stretch/>
        </p:blipFill>
        <p:spPr bwMode="auto">
          <a:xfrm>
            <a:off x="304209" y="1521009"/>
            <a:ext cx="7182798" cy="464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 descr="https://tpwd.texas.gov/fishboat/fish/images/inland_species/bowfin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48" y="3630415"/>
            <a:ext cx="52387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32538" y="5778630"/>
            <a:ext cx="2807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Bowfin – </a:t>
            </a:r>
            <a:r>
              <a:rPr lang="en-US" dirty="0" err="1" smtClean="0"/>
              <a:t>Amia</a:t>
            </a:r>
            <a:endParaRPr lang="en-US" dirty="0" smtClean="0"/>
          </a:p>
          <a:p>
            <a:r>
              <a:rPr lang="en-US" dirty="0" smtClean="0"/>
              <a:t>A primitive </a:t>
            </a:r>
            <a:r>
              <a:rPr lang="en-US" dirty="0" err="1" smtClean="0"/>
              <a:t>Actinopterygiian</a:t>
            </a:r>
            <a:endParaRPr lang="en-US" dirty="0"/>
          </a:p>
        </p:txBody>
      </p:sp>
      <p:pic>
        <p:nvPicPr>
          <p:cNvPr id="18436" name="Picture 4" descr="http://quod.lib.umich.edu/cgi/i/image/api/image/fish2ic/239929A/239929A/full/res:0?attachment=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6"/>
          <a:stretch/>
        </p:blipFill>
        <p:spPr bwMode="auto">
          <a:xfrm>
            <a:off x="7562744" y="1197205"/>
            <a:ext cx="4291228" cy="21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8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81" y="0"/>
            <a:ext cx="10515600" cy="1325563"/>
          </a:xfrm>
        </p:spPr>
        <p:txBody>
          <a:bodyPr/>
          <a:lstStyle/>
          <a:p>
            <a:r>
              <a:rPr lang="en-US" dirty="0" err="1" smtClean="0"/>
              <a:t>Teleostei</a:t>
            </a:r>
            <a:r>
              <a:rPr lang="en-US" dirty="0" smtClean="0"/>
              <a:t> – over 25,000 living species </a:t>
            </a:r>
            <a:endParaRPr lang="en-US" dirty="0"/>
          </a:p>
        </p:txBody>
      </p:sp>
      <p:pic>
        <p:nvPicPr>
          <p:cNvPr id="19458" name="Picture 2" descr="http://www.saawinternational.org/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374" y="1054084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www.savalli.us/BIO370/Anatomy/AnatomyImages/PerchSkullLab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5" y="949710"/>
            <a:ext cx="5715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quod.lib.umich.edu/cgi/i/image/api/image/fish2ic/239929A/239929A/full/res:0?attachment=1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0A0A0A"/>
              </a:clrFrom>
              <a:clrTo>
                <a:srgbClr val="0A0A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6"/>
          <a:stretch/>
        </p:blipFill>
        <p:spPr bwMode="auto">
          <a:xfrm>
            <a:off x="7063124" y="4345758"/>
            <a:ext cx="4291228" cy="218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5669" y="4721611"/>
            <a:ext cx="1250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Perch Skull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log.hmns.org/wp-content/uploads/2010/05/archy-teleost-puckerBlck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" y="810951"/>
            <a:ext cx="5899541" cy="484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mages.fineartamerica.com/images-medium-large/goldfish-opening-mouth-to-catch-food-sami-sark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57" y="1545996"/>
            <a:ext cx="5698872" cy="379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ar23025_03_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" b="1"/>
          <a:stretch/>
        </p:blipFill>
        <p:spPr bwMode="auto">
          <a:xfrm>
            <a:off x="1836067" y="276671"/>
            <a:ext cx="7666152" cy="621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Sarcopterygii</a:t>
            </a:r>
            <a:r>
              <a:rPr lang="en-US" dirty="0" smtClean="0"/>
              <a:t> – Lobe Finned Fish  </a:t>
            </a:r>
            <a:endParaRPr lang="en-US" dirty="0"/>
          </a:p>
        </p:txBody>
      </p:sp>
      <p:pic>
        <p:nvPicPr>
          <p:cNvPr id="21506" name="Picture 2" descr="http://www.uwlax.edu/uploadedImages/Academics/Departments/Biology/Zoo-lab/Lab-9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65" y="1423611"/>
            <a:ext cx="606742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oocities.org/element_mine/dipno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5" y="1954643"/>
            <a:ext cx="50101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0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dn4.sci-news.com/images/enlarge/image_1686_1e-Tiktaalik-rose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0" y="241536"/>
            <a:ext cx="5381167" cy="403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513" y="1894788"/>
            <a:ext cx="6353665" cy="476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ar23025_03_0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"/>
          <a:stretch/>
        </p:blipFill>
        <p:spPr bwMode="auto">
          <a:xfrm>
            <a:off x="2147936" y="207390"/>
            <a:ext cx="7005491" cy="632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91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Vertebrate Innovations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543" y="158995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Vertebral Column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Cranium </a:t>
            </a:r>
            <a:endParaRPr lang="en-US" dirty="0"/>
          </a:p>
        </p:txBody>
      </p:sp>
      <p:pic>
        <p:nvPicPr>
          <p:cNvPr id="4" name="Picture 6" descr="http://graphics8.nytimes.com/images/2007/08/01/health/adam/194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720" y="1589955"/>
            <a:ext cx="4750880" cy="380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3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128" y="-56067"/>
            <a:ext cx="10515600" cy="1325563"/>
          </a:xfrm>
        </p:spPr>
        <p:txBody>
          <a:bodyPr/>
          <a:lstStyle/>
          <a:p>
            <a:r>
              <a:rPr lang="en-US" dirty="0" smtClean="0"/>
              <a:t>Vertebral Column </a:t>
            </a:r>
            <a:endParaRPr lang="en-US" dirty="0"/>
          </a:p>
        </p:txBody>
      </p:sp>
      <p:pic>
        <p:nvPicPr>
          <p:cNvPr id="4" name="Picture 2" descr="kar23025_03_0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6"/>
          <a:stretch/>
        </p:blipFill>
        <p:spPr bwMode="auto">
          <a:xfrm>
            <a:off x="5304149" y="1694804"/>
            <a:ext cx="5829300" cy="5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kar23025_01_11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4932" r="49277" b="-774"/>
          <a:stretch/>
        </p:blipFill>
        <p:spPr bwMode="auto">
          <a:xfrm>
            <a:off x="866873" y="979561"/>
            <a:ext cx="3308808" cy="356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kar23025_02_0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 r="35861" b="61458"/>
          <a:stretch/>
        </p:blipFill>
        <p:spPr bwMode="auto">
          <a:xfrm>
            <a:off x="7890234" y="37794"/>
            <a:ext cx="4142375" cy="1537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upload.wikimedia.org/wikipedia/commons/0/0f/716_Intervertebral_Dis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1" y="4693315"/>
            <a:ext cx="4284443" cy="20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Cranium</a:t>
            </a:r>
            <a:endParaRPr lang="en-US" dirty="0"/>
          </a:p>
        </p:txBody>
      </p:sp>
      <p:pic>
        <p:nvPicPr>
          <p:cNvPr id="2050" name="Picture 2" descr="http://qph.is.quoracdn.net/main-qimg-a0fb7db5ebea7da1f722f9ebb3bb870a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121" y="1027910"/>
            <a:ext cx="4161901" cy="45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niverse-review.ca/I10-33-skul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8" y="2460483"/>
            <a:ext cx="5575058" cy="220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958" y="252008"/>
            <a:ext cx="2932520" cy="2755143"/>
          </a:xfrm>
        </p:spPr>
        <p:txBody>
          <a:bodyPr/>
          <a:lstStyle/>
          <a:p>
            <a:r>
              <a:rPr lang="en-US" dirty="0" smtClean="0"/>
              <a:t>Vertebrate Phylogeny</a:t>
            </a:r>
            <a:endParaRPr lang="en-US" dirty="0"/>
          </a:p>
        </p:txBody>
      </p:sp>
      <p:pic>
        <p:nvPicPr>
          <p:cNvPr id="4" name="Picture 2" descr="kar23025_03_0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/>
          <a:stretch/>
        </p:blipFill>
        <p:spPr bwMode="auto">
          <a:xfrm rot="5400000">
            <a:off x="4295149" y="-787324"/>
            <a:ext cx="6392464" cy="828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0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Jawless fishes - Living</a:t>
            </a:r>
            <a:endParaRPr lang="en-US" dirty="0"/>
          </a:p>
        </p:txBody>
      </p:sp>
      <p:pic>
        <p:nvPicPr>
          <p:cNvPr id="5122" name="Picture 2" descr="http://4.bp.blogspot.com/-av4g4dYouf0/UMa51FqDUYI/AAAAAAAAAH8/4uYTo_iL4fU/s1600/a6117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1" y="1945702"/>
            <a:ext cx="8045744" cy="34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4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823" y="72898"/>
            <a:ext cx="10515600" cy="1325563"/>
          </a:xfrm>
        </p:spPr>
        <p:txBody>
          <a:bodyPr/>
          <a:lstStyle/>
          <a:p>
            <a:r>
              <a:rPr lang="en-US" dirty="0" smtClean="0"/>
              <a:t>Hagfish – </a:t>
            </a:r>
            <a:r>
              <a:rPr lang="en-US" dirty="0" err="1" smtClean="0"/>
              <a:t>Myxinoidea</a:t>
            </a:r>
            <a:endParaRPr lang="en-US" dirty="0"/>
          </a:p>
        </p:txBody>
      </p:sp>
      <p:pic>
        <p:nvPicPr>
          <p:cNvPr id="7170" name="Picture 2" descr="http://www.wired.com/wp-content/uploads/2014/05/hagfish-getty-0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1" y="1398461"/>
            <a:ext cx="6999796" cy="45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-media-cache-ak0.pinimg.com/736x/a7/9e/e6/a79ee65bafb02c75e78b60d115c7ed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853" y="186020"/>
            <a:ext cx="4173099" cy="312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udent.societyforscience.org/sites/student.societyforscience.org/files/main/articles/andra_hagfishshoot06_s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633" y="3685061"/>
            <a:ext cx="3987538" cy="26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7266" y="622169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77 Species!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6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Default Spaulding">
      <a:dk1>
        <a:srgbClr val="060414"/>
      </a:dk1>
      <a:lt1>
        <a:srgbClr val="FECF3F"/>
      </a:lt1>
      <a:dk2>
        <a:srgbClr val="1F3864"/>
      </a:dk2>
      <a:lt2>
        <a:srgbClr val="B4C6E7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175</Words>
  <Application>Microsoft Office PowerPoint</Application>
  <PresentationFormat>Widescreen</PresentationFormat>
  <Paragraphs>37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Consolas</vt:lpstr>
      <vt:lpstr>Corbel</vt:lpstr>
      <vt:lpstr>Chalkboard 16x9</vt:lpstr>
      <vt:lpstr>1_Office Theme</vt:lpstr>
      <vt:lpstr>The Vertebrate Story, Part one</vt:lpstr>
      <vt:lpstr>PowerPoint Presentation</vt:lpstr>
      <vt:lpstr>PowerPoint Presentation</vt:lpstr>
      <vt:lpstr>Vertebrate Innovations </vt:lpstr>
      <vt:lpstr>Vertebral Column </vt:lpstr>
      <vt:lpstr>Cranium</vt:lpstr>
      <vt:lpstr>Vertebrate Phylogeny</vt:lpstr>
      <vt:lpstr>Jawless fishes - Living</vt:lpstr>
      <vt:lpstr>Hagfish – Myxinoidea</vt:lpstr>
      <vt:lpstr>PowerPoint Presentation</vt:lpstr>
      <vt:lpstr>Lamprey - Petromyzoniformes</vt:lpstr>
      <vt:lpstr>Cyclostomes = Lamprey + Hagfish </vt:lpstr>
      <vt:lpstr>Fossil Agnathans - Conodonts</vt:lpstr>
      <vt:lpstr>Fossil Agnathans - Ostracoderms</vt:lpstr>
      <vt:lpstr>PowerPoint Presentation</vt:lpstr>
      <vt:lpstr>Placoderms – True Jaws Appear  Silurian to Devonian ~ 440 to 370 MA </vt:lpstr>
      <vt:lpstr>PowerPoint Presentation</vt:lpstr>
      <vt:lpstr>Chondrichthyes – Elasmobranchii &amp; Holocephali   ~ 460 Ma – Silurian </vt:lpstr>
      <vt:lpstr>Osteichthyes – ‘Bony Fish’ ~ 460 Ma – Silurian  </vt:lpstr>
      <vt:lpstr>Actinopterygii the Ray Finned Fishes </vt:lpstr>
      <vt:lpstr>Teleostei – over 25,000 living species </vt:lpstr>
      <vt:lpstr>PowerPoint Presentation</vt:lpstr>
      <vt:lpstr>PowerPoint Presentation</vt:lpstr>
      <vt:lpstr>Sarcopterygii – Lobe Finned Fish 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Vertebrate Story, Part one</dc:title>
  <dc:creator>Michelle Spaulding</dc:creator>
  <cp:lastModifiedBy>Michelle Spaulding</cp:lastModifiedBy>
  <cp:revision>17</cp:revision>
  <dcterms:created xsi:type="dcterms:W3CDTF">2015-01-16T00:18:29Z</dcterms:created>
  <dcterms:modified xsi:type="dcterms:W3CDTF">2015-01-16T02:22:52Z</dcterms:modified>
</cp:coreProperties>
</file>